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330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9760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9985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1389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9844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9918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0102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2016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2554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6895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5594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6988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E6CAA-2B8A-46CC-BCFA-3AE3E9E4590F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7525E-ACC8-4C88-8454-899B0C11AC3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7025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/>
          <p:cNvCxnSpPr/>
          <p:nvPr/>
        </p:nvCxnSpPr>
        <p:spPr>
          <a:xfrm>
            <a:off x="163630" y="664145"/>
            <a:ext cx="38886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7919988" y="694358"/>
            <a:ext cx="4061861" cy="96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987364" y="635271"/>
            <a:ext cx="2057302" cy="3619095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6068729" y="694284"/>
            <a:ext cx="1888957" cy="3560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886528" y="205513"/>
            <a:ext cx="362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CONCEPTUAL/TEÓRICO</a:t>
            </a:r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4923325" y="176639"/>
            <a:ext cx="362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CUESTIÓN CENTRAL</a:t>
            </a:r>
            <a:endParaRPr lang="es-ES" dirty="0"/>
          </a:p>
        </p:txBody>
      </p:sp>
      <p:sp>
        <p:nvSpPr>
          <p:cNvPr id="23" name="CuadroTexto 22"/>
          <p:cNvSpPr txBox="1"/>
          <p:nvPr/>
        </p:nvSpPr>
        <p:spPr>
          <a:xfrm>
            <a:off x="8818747" y="197670"/>
            <a:ext cx="362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METODOLOGÍA</a:t>
            </a:r>
            <a:endParaRPr lang="es-ES" dirty="0"/>
          </a:p>
        </p:txBody>
      </p:sp>
      <p:sp>
        <p:nvSpPr>
          <p:cNvPr id="24" name="CuadroTexto 23"/>
          <p:cNvSpPr txBox="1"/>
          <p:nvPr/>
        </p:nvSpPr>
        <p:spPr>
          <a:xfrm>
            <a:off x="1284973" y="694284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COSMOVISIÓN</a:t>
            </a:r>
            <a:endParaRPr lang="es-ES" sz="1400" b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8787866" y="827769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JUICIOS DE VALOR</a:t>
            </a:r>
            <a:endParaRPr lang="es-ES" sz="1400" b="1" dirty="0"/>
          </a:p>
        </p:txBody>
      </p:sp>
      <p:sp>
        <p:nvSpPr>
          <p:cNvPr id="31" name="Rectángulo 30"/>
          <p:cNvSpPr/>
          <p:nvPr/>
        </p:nvSpPr>
        <p:spPr>
          <a:xfrm>
            <a:off x="473643" y="184485"/>
            <a:ext cx="11194181" cy="3518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/>
          <p:cNvSpPr txBox="1"/>
          <p:nvPr/>
        </p:nvSpPr>
        <p:spPr>
          <a:xfrm>
            <a:off x="4345806" y="661250"/>
            <a:ext cx="35501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¿Como aprender significativamente </a:t>
            </a:r>
          </a:p>
          <a:p>
            <a:r>
              <a:rPr lang="es-ES" dirty="0"/>
              <a:t> </a:t>
            </a:r>
            <a:r>
              <a:rPr lang="es-ES" dirty="0" smtClean="0"/>
              <a:t>   la zona del campus que me ha </a:t>
            </a:r>
          </a:p>
          <a:p>
            <a:r>
              <a:rPr lang="es-ES" dirty="0"/>
              <a:t> </a:t>
            </a:r>
            <a:r>
              <a:rPr lang="es-ES" dirty="0" smtClean="0"/>
              <a:t>              tocado? (EDUCAR)</a:t>
            </a:r>
          </a:p>
          <a:p>
            <a:r>
              <a:rPr lang="es-ES" dirty="0"/>
              <a:t> </a:t>
            </a:r>
            <a:r>
              <a:rPr lang="es-ES" dirty="0" smtClean="0"/>
              <a:t>     ¿Como conseguir actitudes        </a:t>
            </a:r>
          </a:p>
          <a:p>
            <a:r>
              <a:rPr lang="es-ES" dirty="0"/>
              <a:t> </a:t>
            </a:r>
            <a:r>
              <a:rPr lang="es-ES" dirty="0" smtClean="0"/>
              <a:t>       favorables con el medio?</a:t>
            </a:r>
          </a:p>
          <a:p>
            <a:r>
              <a:rPr lang="es-ES" dirty="0" smtClean="0"/>
              <a:t>            ¿Como actuar conse-  </a:t>
            </a:r>
          </a:p>
          <a:p>
            <a:r>
              <a:rPr lang="es-ES" dirty="0"/>
              <a:t> </a:t>
            </a:r>
            <a:r>
              <a:rPr lang="es-ES" dirty="0" smtClean="0"/>
              <a:t>              cuentemente con </a:t>
            </a:r>
          </a:p>
          <a:p>
            <a:r>
              <a:rPr lang="es-ES" dirty="0"/>
              <a:t> </a:t>
            </a:r>
            <a:r>
              <a:rPr lang="es-ES" dirty="0" smtClean="0"/>
              <a:t>                   la temática? </a:t>
            </a:r>
          </a:p>
          <a:p>
            <a:r>
              <a:rPr lang="es-ES" dirty="0"/>
              <a:t> </a:t>
            </a:r>
            <a:r>
              <a:rPr lang="es-ES" dirty="0" smtClean="0"/>
              <a:t>                    (ACTUAR)</a:t>
            </a:r>
          </a:p>
          <a:p>
            <a:endParaRPr lang="es-ES" dirty="0"/>
          </a:p>
        </p:txBody>
      </p:sp>
      <p:sp>
        <p:nvSpPr>
          <p:cNvPr id="33" name="CuadroTexto 32"/>
          <p:cNvSpPr txBox="1"/>
          <p:nvPr/>
        </p:nvSpPr>
        <p:spPr>
          <a:xfrm>
            <a:off x="1450503" y="1554593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FILOSOFÍA</a:t>
            </a:r>
            <a:endParaRPr lang="es-ES" b="1" dirty="0"/>
          </a:p>
        </p:txBody>
      </p:sp>
      <p:sp>
        <p:nvSpPr>
          <p:cNvPr id="34" name="CuadroTexto 33"/>
          <p:cNvSpPr txBox="1"/>
          <p:nvPr/>
        </p:nvSpPr>
        <p:spPr>
          <a:xfrm>
            <a:off x="1494224" y="2347876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TEORIAS</a:t>
            </a:r>
            <a:endParaRPr lang="es-ES" sz="1400" b="1" dirty="0"/>
          </a:p>
        </p:txBody>
      </p:sp>
      <p:sp>
        <p:nvSpPr>
          <p:cNvPr id="35" name="CuadroTexto 34"/>
          <p:cNvSpPr txBox="1"/>
          <p:nvPr/>
        </p:nvSpPr>
        <p:spPr>
          <a:xfrm>
            <a:off x="1444894" y="3209319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PRINCIPIOS</a:t>
            </a:r>
            <a:endParaRPr lang="es-ES" sz="1400" b="1" dirty="0"/>
          </a:p>
        </p:txBody>
      </p:sp>
      <p:sp>
        <p:nvSpPr>
          <p:cNvPr id="36" name="CuadroTexto 35"/>
          <p:cNvSpPr txBox="1"/>
          <p:nvPr/>
        </p:nvSpPr>
        <p:spPr>
          <a:xfrm>
            <a:off x="1309036" y="5298144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CONCEPTOS</a:t>
            </a:r>
            <a:endParaRPr lang="es-ES" sz="1400" b="1" dirty="0"/>
          </a:p>
        </p:txBody>
      </p:sp>
      <p:sp>
        <p:nvSpPr>
          <p:cNvPr id="37" name="CuadroTexto 36"/>
          <p:cNvSpPr txBox="1"/>
          <p:nvPr/>
        </p:nvSpPr>
        <p:spPr>
          <a:xfrm>
            <a:off x="8562314" y="2245961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JUICIOS DE CONOCIMIENTO</a:t>
            </a:r>
            <a:endParaRPr lang="es-ES" sz="1400" b="1" dirty="0"/>
          </a:p>
        </p:txBody>
      </p:sp>
      <p:sp>
        <p:nvSpPr>
          <p:cNvPr id="38" name="CuadroTexto 37"/>
          <p:cNvSpPr txBox="1"/>
          <p:nvPr/>
        </p:nvSpPr>
        <p:spPr>
          <a:xfrm>
            <a:off x="8834900" y="4219068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TRANSFORMACIONES</a:t>
            </a:r>
            <a:endParaRPr lang="es-ES" sz="1400" b="1" dirty="0"/>
          </a:p>
        </p:txBody>
      </p:sp>
      <p:sp>
        <p:nvSpPr>
          <p:cNvPr id="39" name="CuadroTexto 38"/>
          <p:cNvSpPr txBox="1"/>
          <p:nvPr/>
        </p:nvSpPr>
        <p:spPr>
          <a:xfrm>
            <a:off x="8875876" y="5190032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REGISTROS</a:t>
            </a:r>
            <a:endParaRPr lang="es-ES" sz="1400" b="1" dirty="0"/>
          </a:p>
        </p:txBody>
      </p:sp>
      <p:sp>
        <p:nvSpPr>
          <p:cNvPr id="40" name="CuadroTexto 39"/>
          <p:cNvSpPr txBox="1"/>
          <p:nvPr/>
        </p:nvSpPr>
        <p:spPr>
          <a:xfrm>
            <a:off x="4913703" y="4273613"/>
            <a:ext cx="306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smtClean="0"/>
              <a:t>ACONTECIMIENTOS/OBJETOS</a:t>
            </a:r>
            <a:endParaRPr lang="es-ES" sz="1400" b="1" dirty="0"/>
          </a:p>
        </p:txBody>
      </p:sp>
      <p:sp>
        <p:nvSpPr>
          <p:cNvPr id="41" name="CuadroTexto 40"/>
          <p:cNvSpPr txBox="1"/>
          <p:nvPr/>
        </p:nvSpPr>
        <p:spPr>
          <a:xfrm>
            <a:off x="163631" y="974600"/>
            <a:ext cx="403298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A través del aprendizaje significativo los alumnos aprenderán a apreciar la naturaleza como algo presente en su vida diaria y que tiene gran importancia para desarrollar un gusto por lo que les rodea. </a:t>
            </a:r>
            <a:endParaRPr lang="es-ES" sz="105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163630" y="1803871"/>
            <a:ext cx="403298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Constructivismo: El alumno construye significados haciendo evolucionar de manera activa los conceptos. Importancia del aprendizaje significativo.</a:t>
            </a:r>
            <a:endParaRPr lang="es-ES" sz="1050" dirty="0"/>
          </a:p>
        </p:txBody>
      </p:sp>
      <p:sp>
        <p:nvSpPr>
          <p:cNvPr id="44" name="CuadroTexto 43"/>
          <p:cNvSpPr txBox="1"/>
          <p:nvPr/>
        </p:nvSpPr>
        <p:spPr>
          <a:xfrm>
            <a:off x="451262" y="2541671"/>
            <a:ext cx="451357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-Novak: Mapas conceptuales.</a:t>
            </a:r>
          </a:p>
          <a:p>
            <a:pPr algn="just"/>
            <a:r>
              <a:rPr lang="es-ES" sz="1050" dirty="0" smtClean="0"/>
              <a:t>-Ausubel: Aprendizaje significativo.</a:t>
            </a:r>
          </a:p>
          <a:p>
            <a:pPr algn="just"/>
            <a:r>
              <a:rPr lang="es-ES" sz="1050" dirty="0" smtClean="0"/>
              <a:t>-</a:t>
            </a:r>
            <a:r>
              <a:rPr lang="es-ES" sz="1050" dirty="0" err="1" smtClean="0"/>
              <a:t>Gowin</a:t>
            </a:r>
            <a:r>
              <a:rPr lang="es-ES" sz="1050" dirty="0" smtClean="0"/>
              <a:t>: Diagrama V</a:t>
            </a:r>
          </a:p>
          <a:p>
            <a:pPr algn="just"/>
            <a:r>
              <a:rPr lang="es-ES" sz="1050" dirty="0" smtClean="0"/>
              <a:t>-Botánica.</a:t>
            </a:r>
          </a:p>
          <a:p>
            <a:pPr algn="just"/>
            <a:r>
              <a:rPr lang="es-ES" sz="1050" dirty="0" smtClean="0"/>
              <a:t>- Medio Natural</a:t>
            </a:r>
            <a:endParaRPr lang="es-ES" sz="1050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59371" y="3486618"/>
            <a:ext cx="4032985" cy="206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050" dirty="0" smtClean="0"/>
              <a:t>La naturaleza forma parte de nuestro entorno y debemos cuidarla y </a:t>
            </a:r>
            <a:r>
              <a:rPr lang="es-ES" sz="1050" dirty="0" smtClean="0"/>
              <a:t>respetarla.</a:t>
            </a:r>
            <a:endParaRPr lang="es-ES" sz="105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050" dirty="0" smtClean="0"/>
              <a:t>Es importante apreciar y valorar la belleza que nos ofrece la naturaleza.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050" dirty="0" smtClean="0"/>
              <a:t>Los arboles son una parte muy importante de la naturaleza porque nos aportan el oxigeno necesario para la vida humana.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050" dirty="0" smtClean="0"/>
              <a:t>El árbol está constituido por ramas, hojas, raíces, tronco…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050" dirty="0" smtClean="0"/>
              <a:t>Los alumnos construyen nuevo conocimiento incorporando activamente nueva información a sus conocimientos previos.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050" dirty="0" smtClean="0"/>
              <a:t>Gracias a la naturaleza podemos experimentar y vivenciar diferentes sensaciones y experiencias.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300" dirty="0"/>
          </a:p>
        </p:txBody>
      </p:sp>
      <p:sp>
        <p:nvSpPr>
          <p:cNvPr id="52" name="CuadroTexto 51"/>
          <p:cNvSpPr txBox="1"/>
          <p:nvPr/>
        </p:nvSpPr>
        <p:spPr>
          <a:xfrm>
            <a:off x="159371" y="5631346"/>
            <a:ext cx="40329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-Aprendizaje significativo, conocimientos previos, mapa conceptual, experiencias reales, constructivismo, diagrama en UVE.</a:t>
            </a:r>
          </a:p>
          <a:p>
            <a:pPr algn="just"/>
            <a:r>
              <a:rPr lang="es-ES" sz="1050" dirty="0" smtClean="0"/>
              <a:t>-Arboles, plantas, frutos, hojas caduca y perenne, arbustos, flores, ramas paripinnadas e imparipinnadas.</a:t>
            </a:r>
            <a:endParaRPr lang="es-ES" sz="1050" dirty="0"/>
          </a:p>
        </p:txBody>
      </p:sp>
      <p:sp>
        <p:nvSpPr>
          <p:cNvPr id="53" name="CuadroTexto 52"/>
          <p:cNvSpPr txBox="1"/>
          <p:nvPr/>
        </p:nvSpPr>
        <p:spPr>
          <a:xfrm>
            <a:off x="4421909" y="4643275"/>
            <a:ext cx="4032985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-Excursión al parque natural de la Universidad Publica de Navarra.</a:t>
            </a:r>
          </a:p>
          <a:p>
            <a:pPr algn="just"/>
            <a:r>
              <a:rPr lang="es-ES" sz="1050" dirty="0" smtClean="0"/>
              <a:t>-Actividades de presentación para el descubrimiento de conocimientos previos.</a:t>
            </a:r>
          </a:p>
          <a:p>
            <a:pPr algn="just"/>
            <a:r>
              <a:rPr lang="es-ES" sz="1050" dirty="0" smtClean="0"/>
              <a:t>-Actividades de exploración y manipulación de objetos del medio natural.</a:t>
            </a:r>
          </a:p>
          <a:p>
            <a:pPr algn="just"/>
            <a:r>
              <a:rPr lang="es-ES" sz="1050" dirty="0" smtClean="0"/>
              <a:t>-Actividades finales para la valoración de conocimientos adquiridos.</a:t>
            </a:r>
          </a:p>
          <a:p>
            <a:pPr algn="just">
              <a:buFontTx/>
              <a:buChar char="-"/>
            </a:pPr>
            <a:r>
              <a:rPr lang="es-ES" sz="1050" dirty="0" smtClean="0"/>
              <a:t>Elaboración del modelo de conocimiento .</a:t>
            </a:r>
          </a:p>
          <a:p>
            <a:pPr algn="just">
              <a:buFontTx/>
              <a:buChar char="-"/>
            </a:pPr>
            <a:r>
              <a:rPr lang="es-ES" sz="1050" dirty="0" smtClean="0"/>
              <a:t> </a:t>
            </a:r>
            <a:r>
              <a:rPr lang="es-ES" sz="1050" dirty="0" smtClean="0"/>
              <a:t>Mapas </a:t>
            </a:r>
            <a:r>
              <a:rPr lang="es-ES" sz="1050" dirty="0" smtClean="0"/>
              <a:t>conceptuales.</a:t>
            </a:r>
            <a:endParaRPr lang="es-ES" sz="1050" dirty="0"/>
          </a:p>
          <a:p>
            <a:pPr algn="just"/>
            <a:endParaRPr lang="es-ES" sz="105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8965870" y="5533901"/>
            <a:ext cx="243444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Fotografías, mapas conceptuales, imágenes, dibujos, cuestionarios, fichas de observación y encuestas utilizadas, datos de las actividades realizadas por el alumnado.</a:t>
            </a:r>
            <a:endParaRPr lang="es-ES" sz="105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8977746" y="4560125"/>
            <a:ext cx="230381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1050" dirty="0" smtClean="0"/>
              <a:t>Murales.</a:t>
            </a:r>
          </a:p>
          <a:p>
            <a:pPr>
              <a:buFontTx/>
              <a:buChar char="-"/>
            </a:pPr>
            <a:r>
              <a:rPr lang="es-ES" sz="1050" dirty="0" smtClean="0"/>
              <a:t>Gráficas.</a:t>
            </a:r>
          </a:p>
          <a:p>
            <a:pPr>
              <a:buFontTx/>
              <a:buChar char="-"/>
            </a:pPr>
            <a:r>
              <a:rPr lang="es-ES" sz="1050" dirty="0" smtClean="0"/>
              <a:t>Mapas conceptuales.</a:t>
            </a:r>
            <a:endParaRPr lang="es-ES" sz="105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8585860" y="2688029"/>
            <a:ext cx="282632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- Los niños y niñas aprenden significativamente y de manera destacada la estrategia de los mapas conceptuales relacionados con los árboles al tiempo que refuerzan y reestructuran sus conocimientos previos respecto a dicho tema.</a:t>
            </a:r>
          </a:p>
          <a:p>
            <a:pPr algn="just"/>
            <a:r>
              <a:rPr lang="es-ES" sz="1050" dirty="0" smtClean="0"/>
              <a:t>-  Los niños y niñas adquieren unas actitudes de respeto hacia la naturaleza.</a:t>
            </a:r>
            <a:endParaRPr lang="es-ES" sz="105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8372104" y="1104900"/>
            <a:ext cx="340821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Consideramos que este módulo </a:t>
            </a:r>
            <a:r>
              <a:rPr lang="es-ES" sz="1050" dirty="0" err="1" smtClean="0"/>
              <a:t>instruccional</a:t>
            </a:r>
            <a:r>
              <a:rPr lang="es-ES" sz="1050" dirty="0" smtClean="0"/>
              <a:t> es positivo ya que permite constatar que el alumno aprende significativamente y construye conocimiento de manera creativa acerca de los árboles y el respeto y cuidado a la naturaleza a través de los métodos utilizados en este proyecto. </a:t>
            </a:r>
            <a:endParaRPr lang="es-ES" sz="1050" dirty="0"/>
          </a:p>
        </p:txBody>
      </p:sp>
    </p:spTree>
    <p:extLst>
      <p:ext uri="{BB962C8B-B14F-4D97-AF65-F5344CB8AC3E}">
        <p14:creationId xmlns:p14="http://schemas.microsoft.com/office/powerpoint/2010/main" xmlns="" val="18848205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448</Words>
  <Application>Microsoft Office PowerPoint</Application>
  <PresentationFormat>Personalizado</PresentationFormat>
  <Paragraphs>50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ECHEVERZ LASA</dc:creator>
  <cp:lastModifiedBy>Usuario</cp:lastModifiedBy>
  <cp:revision>22</cp:revision>
  <dcterms:created xsi:type="dcterms:W3CDTF">2015-11-12T09:25:15Z</dcterms:created>
  <dcterms:modified xsi:type="dcterms:W3CDTF">2015-12-14T09:24:07Z</dcterms:modified>
</cp:coreProperties>
</file>