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9" r:id="rId2"/>
    <p:sldId id="290" r:id="rId3"/>
    <p:sldId id="256" r:id="rId4"/>
    <p:sldId id="259" r:id="rId5"/>
    <p:sldId id="257"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91" r:id="rId19"/>
    <p:sldId id="292" r:id="rId20"/>
    <p:sldId id="273" r:id="rId21"/>
    <p:sldId id="274" r:id="rId22"/>
    <p:sldId id="275" r:id="rId23"/>
    <p:sldId id="282" r:id="rId24"/>
    <p:sldId id="293" r:id="rId25"/>
    <p:sldId id="277" r:id="rId26"/>
    <p:sldId id="278" r:id="rId27"/>
    <p:sldId id="279" r:id="rId28"/>
    <p:sldId id="280" r:id="rId29"/>
    <p:sldId id="286" r:id="rId30"/>
    <p:sldId id="287" r:id="rId31"/>
    <p:sldId id="284" r:id="rId32"/>
    <p:sldId id="285" r:id="rId33"/>
    <p:sldId id="288" r:id="rId34"/>
    <p:sldId id="281" r:id="rId35"/>
    <p:sldId id="27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p:scale>
          <a:sx n="78" d="100"/>
          <a:sy n="78" d="100"/>
        </p:scale>
        <p:origin x="126" y="774"/>
      </p:cViewPr>
      <p:guideLst/>
    </p:cSldViewPr>
  </p:slideViewPr>
  <p:notesTextViewPr>
    <p:cViewPr>
      <p:scale>
        <a:sx n="1" d="1"/>
        <a:sy n="1" d="1"/>
      </p:scale>
      <p:origin x="0" y="0"/>
    </p:cViewPr>
  </p:notesTextViewPr>
  <p:sorterViewPr>
    <p:cViewPr>
      <p:scale>
        <a:sx n="1" d="2"/>
        <a:sy n="1" d="2"/>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1/19/2017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smtClean="0"/>
              <a:t>Enero 17 actividades 6 y 7 </a:t>
            </a:r>
            <a:endParaRPr lang="es-ES" sz="4000" dirty="0"/>
          </a:p>
        </p:txBody>
      </p:sp>
      <p:sp>
        <p:nvSpPr>
          <p:cNvPr id="6" name="Marcador de contenido 5"/>
          <p:cNvSpPr>
            <a:spLocks noGrp="1"/>
          </p:cNvSpPr>
          <p:nvPr>
            <p:ph idx="1"/>
          </p:nvPr>
        </p:nvSpPr>
        <p:spPr/>
        <p:txBody>
          <a:bodyPr/>
          <a:lstStyle/>
          <a:p>
            <a:r>
              <a:rPr lang="es-ES" sz="3600" dirty="0"/>
              <a:t>Secuencia didáctica</a:t>
            </a:r>
          </a:p>
          <a:p>
            <a:pPr lvl="1"/>
            <a:r>
              <a:rPr lang="es-ES" sz="2800" dirty="0"/>
              <a:t>objetivo/s</a:t>
            </a:r>
          </a:p>
          <a:p>
            <a:pPr lvl="1"/>
            <a:r>
              <a:rPr lang="es-ES" sz="2800" dirty="0"/>
              <a:t>Fases de la </a:t>
            </a:r>
            <a:r>
              <a:rPr lang="es-ES" sz="2800" dirty="0" smtClean="0"/>
              <a:t>secuencia e ideas de actividades</a:t>
            </a:r>
          </a:p>
          <a:p>
            <a:pPr lvl="1"/>
            <a:r>
              <a:rPr lang="es-ES" sz="2800" dirty="0" smtClean="0"/>
              <a:t>competencias</a:t>
            </a:r>
            <a:endParaRPr lang="es-ES" sz="2800" dirty="0"/>
          </a:p>
          <a:p>
            <a:endParaRPr lang="es-ES" dirty="0"/>
          </a:p>
        </p:txBody>
      </p:sp>
      <p:sp>
        <p:nvSpPr>
          <p:cNvPr id="4" name="Título 1"/>
          <p:cNvSpPr txBox="1">
            <a:spLocks/>
          </p:cNvSpPr>
          <p:nvPr/>
        </p:nvSpPr>
        <p:spPr>
          <a:xfrm>
            <a:off x="5346440" y="2678233"/>
            <a:ext cx="4343227" cy="164630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S" dirty="0"/>
          </a:p>
        </p:txBody>
      </p:sp>
    </p:spTree>
    <p:extLst>
      <p:ext uri="{BB962C8B-B14F-4D97-AF65-F5344CB8AC3E}">
        <p14:creationId xmlns:p14="http://schemas.microsoft.com/office/powerpoint/2010/main" val="3956139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75520" y="260648"/>
            <a:ext cx="8686800" cy="1143000"/>
          </a:xfrm>
        </p:spPr>
        <p:txBody>
          <a:bodyPr>
            <a:normAutofit fontScale="90000"/>
          </a:bodyPr>
          <a:lstStyle/>
          <a:p>
            <a:r>
              <a:rPr lang="es-ES" dirty="0" smtClean="0"/>
              <a:t>Ejemplos:</a:t>
            </a:r>
            <a:br>
              <a:rPr lang="es-ES" dirty="0" smtClean="0"/>
            </a:br>
            <a:r>
              <a:rPr lang="es-ES" dirty="0" smtClean="0"/>
              <a:t>situaciones concretas, simples, cercanas a las vivencias del alumnado</a:t>
            </a:r>
            <a:endParaRPr lang="es-ES" dirty="0"/>
          </a:p>
        </p:txBody>
      </p:sp>
      <p:sp>
        <p:nvSpPr>
          <p:cNvPr id="3" name="2 Marcador de contenido"/>
          <p:cNvSpPr>
            <a:spLocks noGrp="1"/>
          </p:cNvSpPr>
          <p:nvPr>
            <p:ph idx="1"/>
          </p:nvPr>
        </p:nvSpPr>
        <p:spPr>
          <a:xfrm>
            <a:off x="2063552" y="1916833"/>
            <a:ext cx="8229600" cy="4525963"/>
          </a:xfrm>
        </p:spPr>
        <p:txBody>
          <a:bodyPr>
            <a:normAutofit lnSpcReduction="10000"/>
          </a:bodyPr>
          <a:lstStyle/>
          <a:p>
            <a:r>
              <a:rPr lang="es-ES" dirty="0" smtClean="0"/>
              <a:t>Proponer preguntas contextualizadas y abiertas.</a:t>
            </a:r>
          </a:p>
          <a:p>
            <a:pPr lvl="1"/>
            <a:r>
              <a:rPr lang="es-ES" dirty="0" smtClean="0"/>
              <a:t>SSVV: </a:t>
            </a:r>
            <a:r>
              <a:rPr lang="es-ES" dirty="0"/>
              <a:t>Cuestionario de conocimientos previos tipo </a:t>
            </a:r>
            <a:r>
              <a:rPr lang="es-ES" dirty="0" smtClean="0"/>
              <a:t>juego: Semillas, plantas, composición celular. Funciones. “dormir con plantas o con animales…”</a:t>
            </a:r>
          </a:p>
          <a:p>
            <a:pPr lvl="1"/>
            <a:r>
              <a:rPr lang="es-ES" dirty="0" smtClean="0"/>
              <a:t>Nutrición: </a:t>
            </a:r>
            <a:r>
              <a:rPr lang="es-ES" dirty="0"/>
              <a:t>Cuestionario de conocimientos previos tipo </a:t>
            </a:r>
            <a:r>
              <a:rPr lang="es-ES" dirty="0" smtClean="0"/>
              <a:t>juego y </a:t>
            </a:r>
            <a:r>
              <a:rPr lang="es-ES" dirty="0"/>
              <a:t>¿Cuál es la diferencia entre nutrición y alimentación?</a:t>
            </a:r>
            <a:endParaRPr lang="es-ES" dirty="0" smtClean="0"/>
          </a:p>
          <a:p>
            <a:pPr lvl="1"/>
            <a:r>
              <a:rPr lang="es-ES" dirty="0" smtClean="0"/>
              <a:t>En relación al planeta: preguntas abiertas en relación a las dimensiones y estructura del planeta. Preguntas abiertas en relación a la naturaleza y composición de materiales que nos rodean.</a:t>
            </a:r>
            <a:r>
              <a:rPr lang="es-ES" dirty="0"/>
              <a:t> </a:t>
            </a:r>
            <a:endParaRPr lang="es-ES" dirty="0" smtClean="0"/>
          </a:p>
          <a:p>
            <a:pPr lvl="1"/>
            <a:r>
              <a:rPr lang="es-ES" dirty="0" smtClean="0"/>
              <a:t>Crucigrama </a:t>
            </a:r>
            <a:r>
              <a:rPr lang="es-ES" dirty="0"/>
              <a:t>con los inclusivos del mapa de referencia.</a:t>
            </a:r>
          </a:p>
          <a:p>
            <a:pPr lvl="1"/>
            <a:endParaRPr lang="es-ES" dirty="0" smtClean="0"/>
          </a:p>
          <a:p>
            <a:r>
              <a:rPr lang="es-ES" dirty="0" smtClean="0"/>
              <a:t>Plantear un problema con solución abierta.</a:t>
            </a:r>
          </a:p>
          <a:p>
            <a:r>
              <a:rPr lang="es-ES" dirty="0" smtClean="0"/>
              <a:t>Experimento en clase.</a:t>
            </a:r>
          </a:p>
          <a:p>
            <a:r>
              <a:rPr lang="es-ES" dirty="0" smtClean="0"/>
              <a:t>Realizar una observación de un fenómeno.</a:t>
            </a:r>
          </a:p>
          <a:p>
            <a:r>
              <a:rPr lang="es-ES" dirty="0"/>
              <a:t>Salidas al campo</a:t>
            </a:r>
          </a:p>
          <a:p>
            <a:endParaRPr lang="es-ES" dirty="0" smtClean="0"/>
          </a:p>
          <a:p>
            <a:endParaRPr lang="es-ES" dirty="0"/>
          </a:p>
        </p:txBody>
      </p:sp>
    </p:spTree>
    <p:extLst>
      <p:ext uri="{BB962C8B-B14F-4D97-AF65-F5344CB8AC3E}">
        <p14:creationId xmlns:p14="http://schemas.microsoft.com/office/powerpoint/2010/main" val="434029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Actividades de focalización</a:t>
            </a:r>
            <a:br>
              <a:rPr lang="es-ES" dirty="0" smtClean="0"/>
            </a:br>
            <a:r>
              <a:rPr lang="es-ES" dirty="0" smtClean="0"/>
              <a:t>integración</a:t>
            </a:r>
            <a:br>
              <a:rPr lang="es-ES" dirty="0" smtClean="0"/>
            </a:br>
            <a:endParaRPr lang="es-ES" dirty="0"/>
          </a:p>
        </p:txBody>
      </p:sp>
      <mc:AlternateContent xmlns:mc="http://schemas.openxmlformats.org/markup-compatibility/2006" xmlns:a14="http://schemas.microsoft.com/office/drawing/2010/main">
        <mc:Choice Requires="a14">
          <p:sp>
            <p:nvSpPr>
              <p:cNvPr id="3" name="2 Subtítulo"/>
              <p:cNvSpPr>
                <a:spLocks noGrp="1"/>
              </p:cNvSpPr>
              <p:nvPr>
                <p:ph type="subTitle" idx="1"/>
              </p:nvPr>
            </p:nvSpPr>
            <p:spPr/>
            <p:txBody>
              <a:bodyPr/>
              <a:lstStyle/>
              <a:p>
                <a:r>
                  <a:rPr lang="es-ES" dirty="0" smtClean="0"/>
                  <a:t>Introduccion ¼ Focalización </a:t>
                </a:r>
                <a14:m>
                  <m:oMath xmlns:m="http://schemas.openxmlformats.org/officeDocument/2006/math">
                    <m:f>
                      <m:fPr>
                        <m:type m:val="skw"/>
                        <m:ctrlPr>
                          <a:rPr lang="es-ES" i="1" smtClean="0">
                            <a:latin typeface="Cambria Math" panose="02040503050406030204" pitchFamily="18" charset="0"/>
                          </a:rPr>
                        </m:ctrlPr>
                      </m:fPr>
                      <m:num>
                        <m:r>
                          <a:rPr lang="es-ES" b="0" i="1" smtClean="0">
                            <a:latin typeface="Cambria Math" panose="02040503050406030204" pitchFamily="18" charset="0"/>
                          </a:rPr>
                          <m:t>2</m:t>
                        </m:r>
                      </m:num>
                      <m:den>
                        <m:r>
                          <a:rPr lang="es-ES" b="0" i="1" smtClean="0">
                            <a:latin typeface="Cambria Math" panose="02040503050406030204" pitchFamily="18" charset="0"/>
                          </a:rPr>
                          <m:t>4</m:t>
                        </m:r>
                      </m:den>
                    </m:f>
                  </m:oMath>
                </a14:m>
                <a:r>
                  <a:rPr lang="es-ES" dirty="0" smtClean="0"/>
                  <a:t> cierre ¼ </a:t>
                </a:r>
                <a:endParaRPr lang="es-ES" dirty="0"/>
              </a:p>
            </p:txBody>
          </p:sp>
        </mc:Choice>
        <mc:Fallback xmlns="">
          <p:sp>
            <p:nvSpPr>
              <p:cNvPr id="3" name="2 Subtítulo"/>
              <p:cNvSpPr>
                <a:spLocks noGrp="1" noRot="1" noChangeAspect="1" noMove="1" noResize="1" noEditPoints="1" noAdjustHandles="1" noChangeArrowheads="1" noChangeShapeType="1" noTextEdit="1"/>
              </p:cNvSpPr>
              <p:nvPr>
                <p:ph type="subTitle" idx="1"/>
              </p:nvPr>
            </p:nvSpPr>
            <p:spPr>
              <a:blipFill rotWithShape="0">
                <a:blip r:embed="rId2"/>
                <a:stretch>
                  <a:fillRect t="-39106" r="-1570"/>
                </a:stretch>
              </a:blipFill>
            </p:spPr>
            <p:txBody>
              <a:bodyPr/>
              <a:lstStyle/>
              <a:p>
                <a:r>
                  <a:rPr lang="es-ES">
                    <a:noFill/>
                  </a:rPr>
                  <a:t> </a:t>
                </a:r>
              </a:p>
            </p:txBody>
          </p:sp>
        </mc:Fallback>
      </mc:AlternateContent>
    </p:spTree>
    <p:extLst>
      <p:ext uri="{BB962C8B-B14F-4D97-AF65-F5344CB8AC3E}">
        <p14:creationId xmlns:p14="http://schemas.microsoft.com/office/powerpoint/2010/main" val="3501815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1544" y="260648"/>
            <a:ext cx="8229600" cy="1143000"/>
          </a:xfrm>
        </p:spPr>
        <p:txBody>
          <a:bodyPr/>
          <a:lstStyle/>
          <a:p>
            <a:r>
              <a:rPr lang="es-ES" dirty="0" smtClean="0"/>
              <a:t>objetivo</a:t>
            </a:r>
            <a:endParaRPr lang="es-ES" dirty="0"/>
          </a:p>
        </p:txBody>
      </p:sp>
      <p:sp>
        <p:nvSpPr>
          <p:cNvPr id="3" name="2 Marcador de contenido"/>
          <p:cNvSpPr>
            <a:spLocks noGrp="1"/>
          </p:cNvSpPr>
          <p:nvPr>
            <p:ph idx="1"/>
          </p:nvPr>
        </p:nvSpPr>
        <p:spPr>
          <a:xfrm>
            <a:off x="658672" y="966271"/>
            <a:ext cx="9213116" cy="5817084"/>
          </a:xfrm>
        </p:spPr>
        <p:txBody>
          <a:bodyPr>
            <a:normAutofit fontScale="92500" lnSpcReduction="10000"/>
          </a:bodyPr>
          <a:lstStyle/>
          <a:p>
            <a:r>
              <a:rPr lang="es-ES" sz="2800" dirty="0" smtClean="0"/>
              <a:t>Facilitar que los alumnos y las alumnas puedan construir y reconstruir sus ideas, coherentes con las aceptadas por la ciencia.</a:t>
            </a:r>
          </a:p>
          <a:p>
            <a:pPr marL="0" indent="0">
              <a:buNone/>
            </a:pPr>
            <a:endParaRPr lang="es-ES" sz="2800" dirty="0" smtClean="0"/>
          </a:p>
          <a:p>
            <a:r>
              <a:rPr lang="es-ES" sz="2800" dirty="0" smtClean="0"/>
              <a:t>Facilitar que los alumnos y alumnas reconozcan formas de mirar, de razonar, de sentir y de hablar acerca de los fenómenos objeto de estudio.</a:t>
            </a:r>
          </a:p>
          <a:p>
            <a:pPr marL="0" indent="0">
              <a:buNone/>
            </a:pPr>
            <a:endParaRPr lang="es-ES" sz="2800" dirty="0" smtClean="0"/>
          </a:p>
          <a:p>
            <a:r>
              <a:rPr lang="es-ES" sz="2800" dirty="0" smtClean="0"/>
              <a:t>Facilitar la explicitación de conflicto cognitivo.</a:t>
            </a:r>
          </a:p>
          <a:p>
            <a:pPr marL="0" indent="0">
              <a:buNone/>
            </a:pPr>
            <a:endParaRPr lang="es-ES" sz="2800" dirty="0" smtClean="0"/>
          </a:p>
          <a:p>
            <a:r>
              <a:rPr lang="es-ES" sz="2800" dirty="0" smtClean="0"/>
              <a:t>Facilitar la identificación de las diferenciaciones progresivas de los conceptos inclusivos y reconciliaciones entre los mismos.</a:t>
            </a:r>
          </a:p>
          <a:p>
            <a:endParaRPr lang="es-ES" dirty="0"/>
          </a:p>
        </p:txBody>
      </p:sp>
    </p:spTree>
    <p:extLst>
      <p:ext uri="{BB962C8B-B14F-4D97-AF65-F5344CB8AC3E}">
        <p14:creationId xmlns:p14="http://schemas.microsoft.com/office/powerpoint/2010/main" val="2162469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Características. </a:t>
            </a:r>
            <a:endParaRPr lang="es-ES" dirty="0"/>
          </a:p>
        </p:txBody>
      </p:sp>
      <p:sp>
        <p:nvSpPr>
          <p:cNvPr id="3" name="2 Marcador de contenido"/>
          <p:cNvSpPr>
            <a:spLocks noGrp="1"/>
          </p:cNvSpPr>
          <p:nvPr>
            <p:ph idx="1"/>
          </p:nvPr>
        </p:nvSpPr>
        <p:spPr>
          <a:xfrm>
            <a:off x="677334" y="1270000"/>
            <a:ext cx="8596668" cy="5588000"/>
          </a:xfrm>
        </p:spPr>
        <p:txBody>
          <a:bodyPr>
            <a:normAutofit fontScale="62500" lnSpcReduction="20000"/>
          </a:bodyPr>
          <a:lstStyle/>
          <a:p>
            <a:r>
              <a:rPr lang="es-ES" sz="2400" dirty="0" smtClean="0"/>
              <a:t>Utilizar las propias expresiones del alumnado de la fase de introducción para retomarlas y profundizarlas.</a:t>
            </a:r>
          </a:p>
          <a:p>
            <a:endParaRPr lang="es-ES" sz="2400" dirty="0" smtClean="0"/>
          </a:p>
          <a:p>
            <a:r>
              <a:rPr lang="es-ES" sz="2400" dirty="0" smtClean="0"/>
              <a:t>Proponer nuevas observaciones y experimentos.</a:t>
            </a:r>
          </a:p>
          <a:p>
            <a:pPr marL="0" indent="0">
              <a:buNone/>
            </a:pPr>
            <a:endParaRPr lang="es-ES" sz="2400" dirty="0" smtClean="0"/>
          </a:p>
          <a:p>
            <a:r>
              <a:rPr lang="es-ES" sz="2400" dirty="0" smtClean="0"/>
              <a:t>Dar a conocer ideas históricas.</a:t>
            </a:r>
          </a:p>
          <a:p>
            <a:endParaRPr lang="es-ES" sz="2400" dirty="0" smtClean="0"/>
          </a:p>
          <a:p>
            <a:r>
              <a:rPr lang="es-ES" sz="2400" dirty="0" smtClean="0"/>
              <a:t>Lectura de textos actuales.</a:t>
            </a:r>
          </a:p>
          <a:p>
            <a:endParaRPr lang="es-ES" sz="2400" dirty="0" smtClean="0"/>
          </a:p>
          <a:p>
            <a:r>
              <a:rPr lang="es-ES" sz="2400" dirty="0" smtClean="0"/>
              <a:t>Construcción y uso de maquetas para modelizar y  realizar simulaciones.</a:t>
            </a:r>
          </a:p>
          <a:p>
            <a:endParaRPr lang="es-ES" sz="2400" dirty="0" smtClean="0"/>
          </a:p>
          <a:p>
            <a:r>
              <a:rPr lang="es-ES" sz="2400" dirty="0" smtClean="0"/>
              <a:t>Explicitación de modelos.</a:t>
            </a:r>
          </a:p>
          <a:p>
            <a:endParaRPr lang="es-ES" sz="2400" dirty="0" smtClean="0"/>
          </a:p>
          <a:p>
            <a:r>
              <a:rPr lang="es-ES" sz="2400" dirty="0" smtClean="0"/>
              <a:t>Interacción entre los componentes del grupo-clase.</a:t>
            </a:r>
          </a:p>
          <a:p>
            <a:endParaRPr lang="es-ES" sz="2400" dirty="0" smtClean="0"/>
          </a:p>
          <a:p>
            <a:r>
              <a:rPr lang="es-ES" sz="2400" dirty="0" smtClean="0"/>
              <a:t>Construir en grupo el mejor modelo explicativo.</a:t>
            </a:r>
          </a:p>
          <a:p>
            <a:endParaRPr lang="es-ES" sz="2400" dirty="0" smtClean="0"/>
          </a:p>
          <a:p>
            <a:r>
              <a:rPr lang="es-ES" sz="2400" dirty="0" smtClean="0"/>
              <a:t>Realización de trabajos cooperativos.</a:t>
            </a:r>
            <a:endParaRPr lang="es-ES" sz="2400" dirty="0"/>
          </a:p>
          <a:p>
            <a:endParaRPr lang="es-ES" dirty="0" smtClean="0"/>
          </a:p>
        </p:txBody>
      </p:sp>
    </p:spTree>
    <p:extLst>
      <p:ext uri="{BB962C8B-B14F-4D97-AF65-F5344CB8AC3E}">
        <p14:creationId xmlns:p14="http://schemas.microsoft.com/office/powerpoint/2010/main" val="394841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2581" y="297970"/>
            <a:ext cx="8686800" cy="1143000"/>
          </a:xfrm>
        </p:spPr>
        <p:txBody>
          <a:bodyPr>
            <a:normAutofit fontScale="90000"/>
          </a:bodyPr>
          <a:lstStyle/>
          <a:p>
            <a:r>
              <a:rPr lang="es-ES" dirty="0" smtClean="0"/>
              <a:t>Ejemplos</a:t>
            </a:r>
            <a:br>
              <a:rPr lang="es-ES" dirty="0" smtClean="0"/>
            </a:br>
            <a:r>
              <a:rPr lang="es-ES" dirty="0" smtClean="0"/>
              <a:t>situaciones concretas, simples, cercanas a las vivencias del alumnado</a:t>
            </a:r>
            <a:endParaRPr lang="es-ES" dirty="0"/>
          </a:p>
        </p:txBody>
      </p:sp>
      <p:sp>
        <p:nvSpPr>
          <p:cNvPr id="3" name="2 Marcador de contenido"/>
          <p:cNvSpPr>
            <a:spLocks noGrp="1"/>
          </p:cNvSpPr>
          <p:nvPr>
            <p:ph idx="1"/>
          </p:nvPr>
        </p:nvSpPr>
        <p:spPr>
          <a:xfrm>
            <a:off x="879781" y="2220685"/>
            <a:ext cx="8229600" cy="4212780"/>
          </a:xfrm>
        </p:spPr>
        <p:txBody>
          <a:bodyPr/>
          <a:lstStyle/>
          <a:p>
            <a:r>
              <a:rPr lang="es-ES" dirty="0"/>
              <a:t>TRABAJOS PRÁCTICOS. Diferentes niveles de indagación</a:t>
            </a:r>
            <a:r>
              <a:rPr lang="es-ES" dirty="0" smtClean="0"/>
              <a:t>. Elaboración de </a:t>
            </a:r>
            <a:r>
              <a:rPr lang="es-ES" dirty="0" err="1" smtClean="0"/>
              <a:t>UVEs</a:t>
            </a:r>
            <a:r>
              <a:rPr lang="es-ES" dirty="0" smtClean="0"/>
              <a:t>.</a:t>
            </a:r>
          </a:p>
          <a:p>
            <a:r>
              <a:rPr lang="es-ES" dirty="0" smtClean="0"/>
              <a:t>Elaboración de gráficos a partir de datos, discusión e interpretación de datos.</a:t>
            </a:r>
            <a:endParaRPr lang="es-ES" dirty="0"/>
          </a:p>
          <a:p>
            <a:r>
              <a:rPr lang="es-ES" dirty="0" smtClean="0"/>
              <a:t>MODELIZAR Y SIMULAR:</a:t>
            </a:r>
          </a:p>
          <a:p>
            <a:pPr lvl="1"/>
            <a:r>
              <a:rPr lang="es-ES" dirty="0" smtClean="0"/>
              <a:t>Modelizar la célula y simular su funcionamiento contextualizado en organismos diferentes.</a:t>
            </a:r>
          </a:p>
          <a:p>
            <a:pPr lvl="1"/>
            <a:r>
              <a:rPr lang="es-ES" dirty="0" smtClean="0"/>
              <a:t>Modelizar un ecosistema real y simular su funcionamiento.</a:t>
            </a:r>
          </a:p>
          <a:p>
            <a:r>
              <a:rPr lang="es-ES" dirty="0" smtClean="0"/>
              <a:t>LECTURA DE TEXTOS TIPO PISA</a:t>
            </a:r>
          </a:p>
          <a:p>
            <a:endParaRPr lang="es-ES" dirty="0" smtClean="0"/>
          </a:p>
          <a:p>
            <a:endParaRPr lang="es-ES" dirty="0" smtClean="0"/>
          </a:p>
        </p:txBody>
      </p:sp>
    </p:spTree>
    <p:extLst>
      <p:ext uri="{BB962C8B-B14F-4D97-AF65-F5344CB8AC3E}">
        <p14:creationId xmlns:p14="http://schemas.microsoft.com/office/powerpoint/2010/main" val="2736555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
            </a:r>
            <a:br>
              <a:rPr lang="es-ES" dirty="0" smtClean="0"/>
            </a:br>
            <a:r>
              <a:rPr lang="es-ES" dirty="0"/>
              <a:t/>
            </a:r>
            <a:br>
              <a:rPr lang="es-ES" dirty="0"/>
            </a:br>
            <a:r>
              <a:rPr lang="es-ES" dirty="0" smtClean="0"/>
              <a:t>Actividades de 	resumen, síntesis y aplicación</a:t>
            </a:r>
            <a:endParaRPr lang="es-ES" dirty="0"/>
          </a:p>
        </p:txBody>
      </p:sp>
      <p:sp>
        <p:nvSpPr>
          <p:cNvPr id="3" name="2 Subtítulo"/>
          <p:cNvSpPr>
            <a:spLocks noGrp="1"/>
          </p:cNvSpPr>
          <p:nvPr>
            <p:ph type="subTitle" idx="1"/>
          </p:nvPr>
        </p:nvSpPr>
        <p:spPr/>
        <p:txBody>
          <a:bodyPr/>
          <a:lstStyle/>
          <a:p>
            <a:endParaRPr lang="es-ES" dirty="0"/>
          </a:p>
        </p:txBody>
      </p:sp>
    </p:spTree>
    <p:extLst>
      <p:ext uri="{BB962C8B-B14F-4D97-AF65-F5344CB8AC3E}">
        <p14:creationId xmlns:p14="http://schemas.microsoft.com/office/powerpoint/2010/main" val="1682741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a:t>
            </a:r>
            <a:endParaRPr lang="es-ES" dirty="0"/>
          </a:p>
        </p:txBody>
      </p:sp>
      <p:sp>
        <p:nvSpPr>
          <p:cNvPr id="3" name="2 Marcador de contenido"/>
          <p:cNvSpPr>
            <a:spLocks noGrp="1"/>
          </p:cNvSpPr>
          <p:nvPr>
            <p:ph idx="1"/>
          </p:nvPr>
        </p:nvSpPr>
        <p:spPr>
          <a:xfrm>
            <a:off x="584028" y="1386149"/>
            <a:ext cx="8596668" cy="2905933"/>
          </a:xfrm>
        </p:spPr>
        <p:txBody>
          <a:bodyPr>
            <a:normAutofit lnSpcReduction="10000"/>
          </a:bodyPr>
          <a:lstStyle/>
          <a:p>
            <a:endParaRPr lang="es-ES" dirty="0" smtClean="0"/>
          </a:p>
          <a:p>
            <a:r>
              <a:rPr lang="es-ES" dirty="0"/>
              <a:t>Reestructurar conocimiento</a:t>
            </a:r>
            <a:r>
              <a:rPr lang="es-ES" dirty="0" smtClean="0"/>
              <a:t>.</a:t>
            </a:r>
          </a:p>
          <a:p>
            <a:r>
              <a:rPr lang="es-ES" dirty="0" smtClean="0"/>
              <a:t>Reflexión en relación a lo aprendido</a:t>
            </a:r>
          </a:p>
          <a:p>
            <a:r>
              <a:rPr lang="es-ES" dirty="0" smtClean="0"/>
              <a:t>Toma de conciencia de lo aprendido, construido, modelo construido y cómo expresarlo de la forma más abstracta posible.</a:t>
            </a:r>
          </a:p>
          <a:p>
            <a:r>
              <a:rPr lang="es-ES" dirty="0" smtClean="0"/>
              <a:t>Explicación del modelo que explica un fenómeno.</a:t>
            </a:r>
          </a:p>
          <a:p>
            <a:r>
              <a:rPr lang="es-ES" dirty="0" smtClean="0"/>
              <a:t>“el alumno debe ser capaz de </a:t>
            </a:r>
            <a:r>
              <a:rPr lang="es-ES" i="1" dirty="0" smtClean="0"/>
              <a:t>hablarse a si mismo</a:t>
            </a:r>
            <a:r>
              <a:rPr lang="es-ES" dirty="0" smtClean="0"/>
              <a:t>, de decirse que está aprendiendo”</a:t>
            </a:r>
            <a:endParaRPr lang="es-ES" dirty="0"/>
          </a:p>
        </p:txBody>
      </p:sp>
      <p:sp>
        <p:nvSpPr>
          <p:cNvPr id="6" name="2 Marcador de contenido"/>
          <p:cNvSpPr txBox="1">
            <a:spLocks/>
          </p:cNvSpPr>
          <p:nvPr/>
        </p:nvSpPr>
        <p:spPr>
          <a:xfrm>
            <a:off x="584028" y="4152122"/>
            <a:ext cx="8596668" cy="208034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s-ES" dirty="0" smtClean="0"/>
          </a:p>
          <a:p>
            <a:r>
              <a:rPr lang="es-ES" dirty="0" smtClean="0"/>
              <a:t>Ampliar el campo de situaciones y fenómenos que pueden explicarse con lo aprendido.</a:t>
            </a:r>
          </a:p>
          <a:p>
            <a:r>
              <a:rPr lang="es-ES" dirty="0" smtClean="0"/>
              <a:t>Planteamiento de nuevos problemas y retos</a:t>
            </a:r>
            <a:endParaRPr lang="es-ES" dirty="0"/>
          </a:p>
        </p:txBody>
      </p:sp>
    </p:spTree>
    <p:extLst>
      <p:ext uri="{BB962C8B-B14F-4D97-AF65-F5344CB8AC3E}">
        <p14:creationId xmlns:p14="http://schemas.microsoft.com/office/powerpoint/2010/main" val="3008503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75520" y="260648"/>
            <a:ext cx="8686800" cy="1143000"/>
          </a:xfrm>
        </p:spPr>
        <p:txBody>
          <a:bodyPr>
            <a:normAutofit fontScale="90000"/>
          </a:bodyPr>
          <a:lstStyle/>
          <a:p>
            <a:r>
              <a:rPr lang="es-ES" dirty="0" smtClean="0"/>
              <a:t>Ejemplos</a:t>
            </a:r>
            <a:br>
              <a:rPr lang="es-ES" dirty="0" smtClean="0"/>
            </a:br>
            <a:r>
              <a:rPr lang="es-ES" dirty="0" smtClean="0"/>
              <a:t>situaciones concretas, simples, cercanas a las vivencias del alumnado</a:t>
            </a:r>
            <a:endParaRPr lang="es-ES" dirty="0"/>
          </a:p>
        </p:txBody>
      </p:sp>
      <p:sp>
        <p:nvSpPr>
          <p:cNvPr id="3" name="2 Marcador de contenido"/>
          <p:cNvSpPr>
            <a:spLocks noGrp="1"/>
          </p:cNvSpPr>
          <p:nvPr>
            <p:ph idx="1"/>
          </p:nvPr>
        </p:nvSpPr>
        <p:spPr>
          <a:xfrm>
            <a:off x="2063552" y="2230016"/>
            <a:ext cx="8229600" cy="4212780"/>
          </a:xfrm>
        </p:spPr>
        <p:txBody>
          <a:bodyPr/>
          <a:lstStyle/>
          <a:p>
            <a:r>
              <a:rPr lang="es-ES" dirty="0" smtClean="0"/>
              <a:t>ELABORACIÓN PERSONAL:</a:t>
            </a:r>
          </a:p>
          <a:p>
            <a:pPr lvl="1"/>
            <a:r>
              <a:rPr lang="es-ES" dirty="0" smtClean="0"/>
              <a:t>Construir mapas conceptuales</a:t>
            </a:r>
          </a:p>
          <a:p>
            <a:pPr lvl="1"/>
            <a:r>
              <a:rPr lang="es-ES" dirty="0" smtClean="0"/>
              <a:t>Escritos-resumen sobre lo que se ha aprendido.</a:t>
            </a:r>
          </a:p>
          <a:p>
            <a:r>
              <a:rPr lang="es-ES" dirty="0" smtClean="0"/>
              <a:t>EN GRUPO: Realización de dibujos, esquemas y murales.</a:t>
            </a:r>
          </a:p>
          <a:p>
            <a:endParaRPr lang="es-ES" dirty="0"/>
          </a:p>
          <a:p>
            <a:r>
              <a:rPr lang="es-ES" dirty="0" smtClean="0"/>
              <a:t>Aplicación de lo aprendido a otras situaciones reales.</a:t>
            </a:r>
            <a:endParaRPr lang="es-ES" dirty="0"/>
          </a:p>
        </p:txBody>
      </p:sp>
    </p:spTree>
    <p:extLst>
      <p:ext uri="{BB962C8B-B14F-4D97-AF65-F5344CB8AC3E}">
        <p14:creationId xmlns:p14="http://schemas.microsoft.com/office/powerpoint/2010/main" val="1838120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nergía1.jpg"/>
          <p:cNvPicPr>
            <a:picLocks noChangeAspect="1"/>
          </p:cNvPicPr>
          <p:nvPr/>
        </p:nvPicPr>
        <p:blipFill>
          <a:blip r:embed="rId2" cstate="print"/>
          <a:stretch>
            <a:fillRect/>
          </a:stretch>
        </p:blipFill>
        <p:spPr>
          <a:xfrm>
            <a:off x="1524000" y="620688"/>
            <a:ext cx="9144000" cy="5544616"/>
          </a:xfrm>
          <a:prstGeom prst="rect">
            <a:avLst/>
          </a:prstGeom>
          <a:ln>
            <a:solidFill>
              <a:srgbClr val="FF0000"/>
            </a:solidFill>
          </a:ln>
        </p:spPr>
      </p:pic>
      <p:sp>
        <p:nvSpPr>
          <p:cNvPr id="5" name="4 Rectángulo"/>
          <p:cNvSpPr/>
          <p:nvPr/>
        </p:nvSpPr>
        <p:spPr>
          <a:xfrm>
            <a:off x="1524000" y="620688"/>
            <a:ext cx="8100392"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noFill/>
            </a:endParaRPr>
          </a:p>
        </p:txBody>
      </p:sp>
      <p:sp>
        <p:nvSpPr>
          <p:cNvPr id="6" name="5 Rectángulo"/>
          <p:cNvSpPr/>
          <p:nvPr/>
        </p:nvSpPr>
        <p:spPr>
          <a:xfrm>
            <a:off x="1631504" y="1124744"/>
            <a:ext cx="1800200" cy="42484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3431704" y="1988840"/>
            <a:ext cx="3384376" cy="3312368"/>
          </a:xfrm>
          <a:prstGeom prst="rect">
            <a:avLst/>
          </a:prstGeom>
          <a:noFill/>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8" name="7 Rectángulo"/>
          <p:cNvSpPr/>
          <p:nvPr/>
        </p:nvSpPr>
        <p:spPr>
          <a:xfrm>
            <a:off x="7104112" y="908720"/>
            <a:ext cx="3096344" cy="4824536"/>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5087888" y="4509120"/>
            <a:ext cx="792088" cy="79208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3143672" y="4725144"/>
            <a:ext cx="1152128" cy="1008112"/>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2997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BIZITZA1_ag.jpg"/>
          <p:cNvPicPr>
            <a:picLocks noChangeAspect="1"/>
          </p:cNvPicPr>
          <p:nvPr/>
        </p:nvPicPr>
        <p:blipFill>
          <a:blip r:embed="rId2" cstate="print"/>
          <a:stretch>
            <a:fillRect/>
          </a:stretch>
        </p:blipFill>
        <p:spPr>
          <a:xfrm>
            <a:off x="1524000" y="605654"/>
            <a:ext cx="9144000" cy="5646693"/>
          </a:xfrm>
          <a:prstGeom prst="rect">
            <a:avLst/>
          </a:prstGeom>
        </p:spPr>
      </p:pic>
      <p:sp>
        <p:nvSpPr>
          <p:cNvPr id="3" name="2 Elipse"/>
          <p:cNvSpPr/>
          <p:nvPr/>
        </p:nvSpPr>
        <p:spPr>
          <a:xfrm>
            <a:off x="1847528" y="476672"/>
            <a:ext cx="7272808" cy="18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Elipse"/>
          <p:cNvSpPr/>
          <p:nvPr/>
        </p:nvSpPr>
        <p:spPr>
          <a:xfrm>
            <a:off x="1775520" y="980728"/>
            <a:ext cx="1368152" cy="25922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Elipse"/>
          <p:cNvSpPr/>
          <p:nvPr/>
        </p:nvSpPr>
        <p:spPr>
          <a:xfrm>
            <a:off x="2711624" y="1556792"/>
            <a:ext cx="3816424" cy="48245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Elipse"/>
          <p:cNvSpPr/>
          <p:nvPr/>
        </p:nvSpPr>
        <p:spPr>
          <a:xfrm>
            <a:off x="6528048" y="1268760"/>
            <a:ext cx="4139952" cy="55892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26913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smtClean="0"/>
              <a:t>Enero 19. </a:t>
            </a:r>
            <a:r>
              <a:rPr lang="es-ES" sz="4000" dirty="0"/>
              <a:t>A</a:t>
            </a:r>
            <a:r>
              <a:rPr lang="es-ES" sz="4000" dirty="0" smtClean="0"/>
              <a:t>ctividad 8</a:t>
            </a:r>
            <a:endParaRPr lang="es-ES" sz="4000" dirty="0"/>
          </a:p>
        </p:txBody>
      </p:sp>
      <p:sp>
        <p:nvSpPr>
          <p:cNvPr id="6" name="Marcador de contenido 5"/>
          <p:cNvSpPr>
            <a:spLocks noGrp="1"/>
          </p:cNvSpPr>
          <p:nvPr>
            <p:ph idx="1"/>
          </p:nvPr>
        </p:nvSpPr>
        <p:spPr>
          <a:xfrm>
            <a:off x="677334" y="2160589"/>
            <a:ext cx="9595670" cy="3880773"/>
          </a:xfrm>
        </p:spPr>
        <p:txBody>
          <a:bodyPr>
            <a:normAutofit/>
          </a:bodyPr>
          <a:lstStyle/>
          <a:p>
            <a:r>
              <a:rPr lang="es-ES" sz="3600" dirty="0" smtClean="0"/>
              <a:t>PRESENTACIÓN DE TIPOS DE ACTIVIDADES</a:t>
            </a:r>
            <a:endParaRPr lang="es-ES" sz="3600" dirty="0"/>
          </a:p>
          <a:p>
            <a:pPr lvl="1"/>
            <a:r>
              <a:rPr lang="es-ES" sz="2800" dirty="0" smtClean="0"/>
              <a:t>ACTIVIDADES TIPO PISA A8</a:t>
            </a:r>
          </a:p>
          <a:p>
            <a:pPr lvl="1"/>
            <a:r>
              <a:rPr lang="es-ES" sz="2800" dirty="0" smtClean="0"/>
              <a:t>ACTIVIDADES PRÁCTICAS. UVE DE GOWIN.</a:t>
            </a:r>
          </a:p>
          <a:p>
            <a:pPr lvl="1"/>
            <a:r>
              <a:rPr lang="es-ES" sz="2800" dirty="0" smtClean="0"/>
              <a:t>ACTIVIDADES DE REGULACIÓN</a:t>
            </a:r>
          </a:p>
          <a:p>
            <a:endParaRPr lang="es-ES" dirty="0"/>
          </a:p>
        </p:txBody>
      </p:sp>
      <p:sp>
        <p:nvSpPr>
          <p:cNvPr id="4" name="Título 1"/>
          <p:cNvSpPr txBox="1">
            <a:spLocks/>
          </p:cNvSpPr>
          <p:nvPr/>
        </p:nvSpPr>
        <p:spPr>
          <a:xfrm>
            <a:off x="5346440" y="2678233"/>
            <a:ext cx="4343227" cy="164630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S" dirty="0"/>
          </a:p>
        </p:txBody>
      </p:sp>
    </p:spTree>
    <p:extLst>
      <p:ext uri="{BB962C8B-B14F-4D97-AF65-F5344CB8AC3E}">
        <p14:creationId xmlns:p14="http://schemas.microsoft.com/office/powerpoint/2010/main" val="2003491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507066" y="2404534"/>
            <a:ext cx="8672631" cy="1646302"/>
          </a:xfrm>
        </p:spPr>
        <p:txBody>
          <a:bodyPr/>
          <a:lstStyle/>
          <a:p>
            <a:r>
              <a:rPr lang="es-ES" dirty="0" smtClean="0"/>
              <a:t>Realización actividad 6</a:t>
            </a:r>
            <a:endParaRPr lang="es-ES" dirty="0"/>
          </a:p>
        </p:txBody>
      </p:sp>
      <p:sp>
        <p:nvSpPr>
          <p:cNvPr id="5" name="Subtítulo 4"/>
          <p:cNvSpPr>
            <a:spLocks noGrp="1"/>
          </p:cNvSpPr>
          <p:nvPr>
            <p:ph type="subTitle" idx="1"/>
          </p:nvPr>
        </p:nvSpPr>
        <p:spPr/>
        <p:txBody>
          <a:bodyPr/>
          <a:lstStyle/>
          <a:p>
            <a:r>
              <a:rPr lang="es-ES" dirty="0" smtClean="0"/>
              <a:t>Objetivo/s</a:t>
            </a:r>
          </a:p>
          <a:p>
            <a:r>
              <a:rPr lang="es-ES" dirty="0" smtClean="0"/>
              <a:t>Actividades. Ideas. </a:t>
            </a:r>
            <a:endParaRPr lang="es-ES" dirty="0"/>
          </a:p>
        </p:txBody>
      </p:sp>
    </p:spTree>
    <p:extLst>
      <p:ext uri="{BB962C8B-B14F-4D97-AF65-F5344CB8AC3E}">
        <p14:creationId xmlns:p14="http://schemas.microsoft.com/office/powerpoint/2010/main" val="1200141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2020" y="161731"/>
            <a:ext cx="8596668" cy="1320800"/>
          </a:xfrm>
        </p:spPr>
        <p:txBody>
          <a:bodyPr>
            <a:normAutofit fontScale="90000"/>
          </a:bodyPr>
          <a:lstStyle/>
          <a:p>
            <a:pPr lvl="0"/>
            <a:r>
              <a:rPr lang="es-ES" altLang="es-ES" sz="3100" b="1" dirty="0">
                <a:solidFill>
                  <a:schemeClr val="tx1"/>
                </a:solidFill>
                <a:latin typeface="Verdana" panose="020B0604030504040204" pitchFamily="34" charset="0"/>
                <a:ea typeface="Calibri" panose="020F0502020204030204" pitchFamily="34" charset="0"/>
                <a:cs typeface="Times New Roman" panose="02020603050405020304" pitchFamily="18" charset="0"/>
              </a:rPr>
              <a:t>Recomendaciones  de </a:t>
            </a:r>
            <a:r>
              <a:rPr lang="es-ES" altLang="es-ES" sz="3100" b="1" dirty="0" err="1">
                <a:solidFill>
                  <a:schemeClr val="tx1"/>
                </a:solidFill>
                <a:latin typeface="Verdana" panose="020B0604030504040204" pitchFamily="34" charset="0"/>
                <a:ea typeface="Calibri" panose="020F0502020204030204" pitchFamily="34" charset="0"/>
                <a:cs typeface="Times New Roman" panose="02020603050405020304" pitchFamily="18" charset="0"/>
              </a:rPr>
              <a:t>Allall</a:t>
            </a:r>
            <a:r>
              <a:rPr lang="es-ES" altLang="es-ES" sz="3100" b="1" dirty="0">
                <a:solidFill>
                  <a:schemeClr val="tx1"/>
                </a:solidFill>
                <a:latin typeface="Verdana" panose="020B0604030504040204" pitchFamily="34" charset="0"/>
                <a:ea typeface="Calibri" panose="020F0502020204030204" pitchFamily="34" charset="0"/>
                <a:cs typeface="Times New Roman" panose="02020603050405020304" pitchFamily="18" charset="0"/>
              </a:rPr>
              <a:t> (1991) para la redacción de un objetivo específico</a:t>
            </a:r>
            <a:r>
              <a:rPr lang="es-ES" altLang="es-ES" sz="3100" b="1" dirty="0" smtClean="0">
                <a:solidFill>
                  <a:schemeClr val="tx1"/>
                </a:solidFill>
                <a:latin typeface="Verdana" panose="020B0604030504040204" pitchFamily="34" charset="0"/>
                <a:ea typeface="Calibri" panose="020F0502020204030204" pitchFamily="34" charset="0"/>
                <a:cs typeface="Times New Roman" panose="02020603050405020304" pitchFamily="18" charset="0"/>
              </a:rPr>
              <a:t>:</a:t>
            </a:r>
            <a:r>
              <a:rPr lang="es-ES" altLang="es-ES" b="1" dirty="0" smtClean="0">
                <a:solidFill>
                  <a:schemeClr val="tx1"/>
                </a:solidFill>
                <a:latin typeface="Verdana" panose="020B0604030504040204" pitchFamily="34" charset="0"/>
                <a:ea typeface="Calibri" panose="020F0502020204030204" pitchFamily="34" charset="0"/>
                <a:cs typeface="Times New Roman" panose="02020603050405020304" pitchFamily="18" charset="0"/>
              </a:rPr>
              <a:t/>
            </a:r>
            <a:br>
              <a:rPr lang="es-ES" altLang="es-ES" b="1" dirty="0" smtClean="0">
                <a:solidFill>
                  <a:schemeClr val="tx1"/>
                </a:solidFill>
                <a:latin typeface="Verdana" panose="020B0604030504040204" pitchFamily="34" charset="0"/>
                <a:ea typeface="Calibri" panose="020F0502020204030204" pitchFamily="34" charset="0"/>
                <a:cs typeface="Times New Roman" panose="02020603050405020304" pitchFamily="18" charset="0"/>
              </a:rPr>
            </a:br>
            <a:r>
              <a:rPr lang="es-ES" altLang="es-ES" sz="6600" dirty="0">
                <a:solidFill>
                  <a:schemeClr val="tx1"/>
                </a:solidFill>
                <a:latin typeface="Arial" panose="020B0604020202020204" pitchFamily="34" charset="0"/>
              </a:rPr>
              <a:t/>
            </a:r>
            <a:br>
              <a:rPr lang="es-ES" altLang="es-ES" sz="6600" dirty="0">
                <a:solidFill>
                  <a:schemeClr val="tx1"/>
                </a:solidFill>
                <a:latin typeface="Arial" panose="020B0604020202020204" pitchFamily="34" charset="0"/>
              </a:rPr>
            </a:b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88955120"/>
              </p:ext>
            </p:extLst>
          </p:nvPr>
        </p:nvGraphicFramePr>
        <p:xfrm>
          <a:off x="1019485" y="1208442"/>
          <a:ext cx="8619036" cy="4761832"/>
        </p:xfrm>
        <a:graphic>
          <a:graphicData uri="http://schemas.openxmlformats.org/drawingml/2006/table">
            <a:tbl>
              <a:tblPr firstRow="1" firstCol="1" bandRow="1">
                <a:tableStyleId>{5C22544A-7EE6-4342-B048-85BDC9FD1C3A}</a:tableStyleId>
              </a:tblPr>
              <a:tblGrid>
                <a:gridCol w="4309518"/>
                <a:gridCol w="4309518"/>
              </a:tblGrid>
              <a:tr h="347297">
                <a:tc>
                  <a:txBody>
                    <a:bodyPr/>
                    <a:lstStyle/>
                    <a:p>
                      <a:pPr algn="just">
                        <a:lnSpc>
                          <a:spcPct val="115000"/>
                        </a:lnSpc>
                        <a:spcAft>
                          <a:spcPts val="1000"/>
                        </a:spcAft>
                      </a:pPr>
                      <a:r>
                        <a:rPr lang="es-ES" sz="1200" dirty="0">
                          <a:effectLst/>
                          <a:latin typeface="Verdana" panose="020B0604030504040204" pitchFamily="34" charset="0"/>
                          <a:ea typeface="Verdana" panose="020B0604030504040204" pitchFamily="34" charset="0"/>
                          <a:cs typeface="Verdana" panose="020B0604030504040204" pitchFamily="34" charset="0"/>
                        </a:rPr>
                        <a:t>Formularlo desde el punto de vista del estudiante</a:t>
                      </a:r>
                    </a:p>
                  </a:txBody>
                  <a:tcPr marL="56253" marR="56253" marT="0" marB="0"/>
                </a:tc>
                <a:tc>
                  <a:txBody>
                    <a:bodyPr/>
                    <a:lstStyle/>
                    <a:p>
                      <a:pPr algn="just">
                        <a:lnSpc>
                          <a:spcPct val="115000"/>
                        </a:lnSpc>
                        <a:spcAft>
                          <a:spcPts val="1000"/>
                        </a:spcAft>
                      </a:pPr>
                      <a:r>
                        <a:rPr lang="es-ES" sz="1200">
                          <a:effectLst/>
                          <a:latin typeface="Verdana" panose="020B0604030504040204" pitchFamily="34" charset="0"/>
                          <a:ea typeface="Verdana" panose="020B0604030504040204" pitchFamily="34" charset="0"/>
                          <a:cs typeface="Verdana" panose="020B0604030504040204" pitchFamily="34" charset="0"/>
                        </a:rPr>
                        <a:t>“Al finalizar la unidad didáctica, el estudiante tendría que….”</a:t>
                      </a:r>
                    </a:p>
                  </a:txBody>
                  <a:tcPr marL="56253" marR="56253" marT="0" marB="0"/>
                </a:tc>
              </a:tr>
              <a:tr h="868242">
                <a:tc>
                  <a:txBody>
                    <a:bodyPr/>
                    <a:lstStyle/>
                    <a:p>
                      <a:pPr algn="just">
                        <a:lnSpc>
                          <a:spcPct val="115000"/>
                        </a:lnSpc>
                        <a:spcAft>
                          <a:spcPts val="1000"/>
                        </a:spcAft>
                      </a:pPr>
                      <a:r>
                        <a:rPr lang="es-ES" sz="1200" dirty="0">
                          <a:effectLst/>
                          <a:latin typeface="Verdana" panose="020B0604030504040204" pitchFamily="34" charset="0"/>
                          <a:ea typeface="Verdana" panose="020B0604030504040204" pitchFamily="34" charset="0"/>
                          <a:cs typeface="Verdana" panose="020B0604030504040204" pitchFamily="34" charset="0"/>
                        </a:rPr>
                        <a:t>Plantearlo como un desarrollo de sus capacidades (es difícil poder anticipar cual será el final del proceso, pero sí que se puede plantear como objetivo desarrollar capacidades)</a:t>
                      </a:r>
                    </a:p>
                  </a:txBody>
                  <a:tcPr marL="56253" marR="56253" marT="0" marB="0"/>
                </a:tc>
                <a:tc>
                  <a:txBody>
                    <a:bodyPr/>
                    <a:lstStyle/>
                    <a:p>
                      <a:pPr algn="just">
                        <a:lnSpc>
                          <a:spcPct val="115000"/>
                        </a:lnSpc>
                        <a:spcAft>
                          <a:spcPts val="1000"/>
                        </a:spcAft>
                      </a:pPr>
                      <a:r>
                        <a:rPr lang="es-ES" sz="1200" dirty="0">
                          <a:effectLst/>
                          <a:latin typeface="Verdana" panose="020B0604030504040204" pitchFamily="34" charset="0"/>
                          <a:ea typeface="Verdana" panose="020B0604030504040204" pitchFamily="34" charset="0"/>
                          <a:cs typeface="Verdana" panose="020B0604030504040204" pitchFamily="34" charset="0"/>
                        </a:rPr>
                        <a:t>“Al finalizar la unidad didáctica, el estudiante tendría que haber desarrollado la capacidad de…”</a:t>
                      </a:r>
                    </a:p>
                  </a:txBody>
                  <a:tcPr marL="56253" marR="56253" marT="0" marB="0"/>
                </a:tc>
              </a:tr>
              <a:tr h="1041890">
                <a:tc>
                  <a:txBody>
                    <a:bodyPr/>
                    <a:lstStyle/>
                    <a:p>
                      <a:pPr algn="just">
                        <a:lnSpc>
                          <a:spcPct val="115000"/>
                        </a:lnSpc>
                        <a:spcAft>
                          <a:spcPts val="1000"/>
                        </a:spcAft>
                      </a:pPr>
                      <a:r>
                        <a:rPr lang="es-ES" sz="1200" dirty="0">
                          <a:effectLst/>
                          <a:latin typeface="Verdana" panose="020B0604030504040204" pitchFamily="34" charset="0"/>
                          <a:ea typeface="Verdana" panose="020B0604030504040204" pitchFamily="34" charset="0"/>
                          <a:cs typeface="Verdana" panose="020B0604030504040204" pitchFamily="34" charset="0"/>
                        </a:rPr>
                        <a:t>Especificar la acción que se pretende que los estudiantes apliquen (a través de un verbo de acción no genérico como podrían ser los de “saber” o “comprender”</a:t>
                      </a:r>
                    </a:p>
                  </a:txBody>
                  <a:tcPr marL="56253" marR="56253" marT="0" marB="0"/>
                </a:tc>
                <a:tc>
                  <a:txBody>
                    <a:bodyPr/>
                    <a:lstStyle/>
                    <a:p>
                      <a:pPr algn="just">
                        <a:lnSpc>
                          <a:spcPct val="115000"/>
                        </a:lnSpc>
                        <a:spcAft>
                          <a:spcPts val="1000"/>
                        </a:spcAft>
                      </a:pPr>
                      <a:r>
                        <a:rPr lang="es-ES" sz="1200">
                          <a:effectLst/>
                          <a:latin typeface="Verdana" panose="020B0604030504040204" pitchFamily="34" charset="0"/>
                          <a:ea typeface="Verdana" panose="020B0604030504040204" pitchFamily="34" charset="0"/>
                          <a:cs typeface="Verdana" panose="020B0604030504040204" pitchFamily="34" charset="0"/>
                        </a:rPr>
                        <a:t>“Al finalizar la unidad didáctica, el estudiante tendría que haber desarrollado la capacidad de aplicar, comparar, poner en duda, revisar, identificar, explicar, deducir, analizar, planificar, justificar, etc…”</a:t>
                      </a:r>
                    </a:p>
                  </a:txBody>
                  <a:tcPr marL="56253" marR="56253" marT="0" marB="0"/>
                </a:tc>
              </a:tr>
              <a:tr h="1215538">
                <a:tc>
                  <a:txBody>
                    <a:bodyPr/>
                    <a:lstStyle/>
                    <a:p>
                      <a:pPr algn="just">
                        <a:lnSpc>
                          <a:spcPct val="115000"/>
                        </a:lnSpc>
                        <a:spcAft>
                          <a:spcPts val="1000"/>
                        </a:spcAft>
                      </a:pPr>
                      <a:r>
                        <a:rPr lang="es-ES" sz="1200">
                          <a:effectLst/>
                          <a:latin typeface="Verdana" panose="020B0604030504040204" pitchFamily="34" charset="0"/>
                          <a:ea typeface="Verdana" panose="020B0604030504040204" pitchFamily="34" charset="0"/>
                          <a:cs typeface="Verdana" panose="020B0604030504040204" pitchFamily="34" charset="0"/>
                        </a:rPr>
                        <a:t>Especificar el contenido</a:t>
                      </a:r>
                    </a:p>
                  </a:txBody>
                  <a:tcPr marL="56253" marR="56253" marT="0" marB="0"/>
                </a:tc>
                <a:tc>
                  <a:txBody>
                    <a:bodyPr/>
                    <a:lstStyle/>
                    <a:p>
                      <a:pPr algn="just">
                        <a:lnSpc>
                          <a:spcPct val="115000"/>
                        </a:lnSpc>
                        <a:spcAft>
                          <a:spcPts val="1000"/>
                        </a:spcAft>
                      </a:pPr>
                      <a:r>
                        <a:rPr lang="es-ES" sz="1200" dirty="0">
                          <a:effectLst/>
                          <a:latin typeface="Verdana" panose="020B0604030504040204" pitchFamily="34" charset="0"/>
                          <a:ea typeface="Verdana" panose="020B0604030504040204" pitchFamily="34" charset="0"/>
                          <a:cs typeface="Verdana" panose="020B0604030504040204" pitchFamily="34" charset="0"/>
                        </a:rPr>
                        <a:t>“Al finalizar la unidad didáctica, el estudiante tendría que haber desarrollado la capacidad de aplicar la visión cinético-molecular de la materia, el principio de la degradación de la energía, construir gráficos proporcionales,…”</a:t>
                      </a:r>
                    </a:p>
                  </a:txBody>
                  <a:tcPr marL="56253" marR="56253" marT="0" marB="0"/>
                </a:tc>
              </a:tr>
              <a:tr h="1215538">
                <a:tc>
                  <a:txBody>
                    <a:bodyPr/>
                    <a:lstStyle/>
                    <a:p>
                      <a:pPr algn="just">
                        <a:lnSpc>
                          <a:spcPct val="115000"/>
                        </a:lnSpc>
                        <a:spcAft>
                          <a:spcPts val="1000"/>
                        </a:spcAft>
                      </a:pPr>
                      <a:r>
                        <a:rPr lang="es-ES" sz="1200">
                          <a:effectLst/>
                          <a:latin typeface="Verdana" panose="020B0604030504040204" pitchFamily="34" charset="0"/>
                          <a:ea typeface="Verdana" panose="020B0604030504040204" pitchFamily="34" charset="0"/>
                          <a:cs typeface="Verdana" panose="020B0604030504040204" pitchFamily="34" charset="0"/>
                        </a:rPr>
                        <a:t>Especificar el contexto en el cual los estudiantes deberían demostrar sus aprendizajes ya que el contexto permite delimitar el objetivo e identificar su finalidad.</a:t>
                      </a:r>
                    </a:p>
                  </a:txBody>
                  <a:tcPr marL="56253" marR="56253" marT="0" marB="0"/>
                </a:tc>
                <a:tc>
                  <a:txBody>
                    <a:bodyPr/>
                    <a:lstStyle/>
                    <a:p>
                      <a:pPr algn="just">
                        <a:lnSpc>
                          <a:spcPct val="115000"/>
                        </a:lnSpc>
                        <a:spcAft>
                          <a:spcPts val="1000"/>
                        </a:spcAft>
                      </a:pPr>
                      <a:r>
                        <a:rPr lang="es-ES" sz="1200" dirty="0">
                          <a:effectLst/>
                          <a:latin typeface="Verdana" panose="020B0604030504040204" pitchFamily="34" charset="0"/>
                          <a:ea typeface="Verdana" panose="020B0604030504040204" pitchFamily="34" charset="0"/>
                          <a:cs typeface="Verdana" panose="020B0604030504040204" pitchFamily="34" charset="0"/>
                        </a:rPr>
                        <a:t>“Al finalizar la unidad didáctica, el estudiante tendría que haber desarrollado la capacidad de aplicar la visión cinético-molecular de la materia, a la interpretación de fenómenos macroscópicos como por ejemplo la dilatación”</a:t>
                      </a:r>
                    </a:p>
                  </a:txBody>
                  <a:tcPr marL="56253" marR="56253" marT="0" marB="0"/>
                </a:tc>
              </a:tr>
            </a:tbl>
          </a:graphicData>
        </a:graphic>
      </p:graphicFrame>
    </p:spTree>
    <p:extLst>
      <p:ext uri="{BB962C8B-B14F-4D97-AF65-F5344CB8AC3E}">
        <p14:creationId xmlns:p14="http://schemas.microsoft.com/office/powerpoint/2010/main" val="1978950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6634500"/>
              </p:ext>
            </p:extLst>
          </p:nvPr>
        </p:nvGraphicFramePr>
        <p:xfrm>
          <a:off x="718457" y="233264"/>
          <a:ext cx="8612156" cy="6500737"/>
        </p:xfrm>
        <a:graphic>
          <a:graphicData uri="http://schemas.openxmlformats.org/drawingml/2006/table">
            <a:tbl>
              <a:tblPr firstRow="1" firstCol="1" lastRow="1" lastCol="1" bandRow="1" bandCol="1">
                <a:tableStyleId>{5C22544A-7EE6-4342-B048-85BDC9FD1C3A}</a:tableStyleId>
              </a:tblPr>
              <a:tblGrid>
                <a:gridCol w="3543651"/>
                <a:gridCol w="1524854"/>
                <a:gridCol w="3543651"/>
              </a:tblGrid>
              <a:tr h="200239">
                <a:tc>
                  <a:txBody>
                    <a:bodyPr/>
                    <a:lstStyle/>
                    <a:p>
                      <a:pPr algn="just">
                        <a:lnSpc>
                          <a:spcPct val="115000"/>
                        </a:lnSpc>
                        <a:spcAft>
                          <a:spcPts val="1000"/>
                        </a:spcAft>
                      </a:pPr>
                      <a:r>
                        <a:rPr lang="es-ES" sz="1200" dirty="0">
                          <a:solidFill>
                            <a:schemeClr val="tx1"/>
                          </a:solidFill>
                          <a:effectLst/>
                        </a:rPr>
                        <a:t>¿qué pretendemos?</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200" dirty="0">
                          <a:solidFill>
                            <a:schemeClr val="tx1"/>
                          </a:solidFill>
                          <a:effectLst/>
                        </a:rPr>
                        <a:t>Fases propuesta</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200" dirty="0">
                          <a:solidFill>
                            <a:schemeClr val="tx1"/>
                          </a:solidFill>
                          <a:effectLst/>
                        </a:rPr>
                        <a:t>Secuencia de actividades</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488021">
                <a:tc>
                  <a:txBody>
                    <a:bodyPr/>
                    <a:lstStyle/>
                    <a:p>
                      <a:pPr algn="just">
                        <a:lnSpc>
                          <a:spcPct val="115000"/>
                        </a:lnSpc>
                        <a:spcAft>
                          <a:spcPts val="1000"/>
                        </a:spcAft>
                      </a:pPr>
                      <a:r>
                        <a:rPr lang="es-ES" sz="1100" dirty="0">
                          <a:solidFill>
                            <a:schemeClr val="tx1"/>
                          </a:solidFill>
                          <a:effectLst/>
                        </a:rPr>
                        <a:t> </a:t>
                      </a:r>
                    </a:p>
                    <a:p>
                      <a:pPr algn="just">
                        <a:lnSpc>
                          <a:spcPct val="115000"/>
                        </a:lnSpc>
                        <a:spcAft>
                          <a:spcPts val="1000"/>
                        </a:spcAft>
                      </a:pPr>
                      <a:r>
                        <a:rPr lang="es-ES" sz="1100" dirty="0">
                          <a:solidFill>
                            <a:schemeClr val="tx1"/>
                          </a:solidFill>
                          <a:effectLst/>
                        </a:rPr>
                        <a:t> </a:t>
                      </a:r>
                    </a:p>
                  </a:txBody>
                  <a:tcPr marL="21320" marR="21320" marT="0" marB="0"/>
                </a:tc>
                <a:tc>
                  <a:txBody>
                    <a:bodyPr/>
                    <a:lstStyle/>
                    <a:p>
                      <a:pPr algn="just">
                        <a:lnSpc>
                          <a:spcPct val="115000"/>
                        </a:lnSpc>
                        <a:spcAft>
                          <a:spcPts val="1000"/>
                        </a:spcAft>
                      </a:pPr>
                      <a:r>
                        <a:rPr lang="es-ES" sz="1100" dirty="0">
                          <a:solidFill>
                            <a:schemeClr val="tx1"/>
                          </a:solidFill>
                          <a:effectLst/>
                        </a:rPr>
                        <a:t>INTRODUCCIÓN</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100" dirty="0" smtClean="0">
                          <a:solidFill>
                            <a:schemeClr val="tx1"/>
                          </a:solidFill>
                          <a:effectLst/>
                        </a:rPr>
                        <a:t>Actividad </a:t>
                      </a:r>
                      <a:r>
                        <a:rPr lang="es-ES" sz="1100" dirty="0">
                          <a:solidFill>
                            <a:schemeClr val="tx1"/>
                          </a:solidFill>
                          <a:effectLst/>
                        </a:rPr>
                        <a:t>1</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488021">
                <a:tc rowSpan="4">
                  <a:txBody>
                    <a:bodyPr/>
                    <a:lstStyle/>
                    <a:p>
                      <a:pPr algn="just">
                        <a:lnSpc>
                          <a:spcPct val="115000"/>
                        </a:lnSpc>
                        <a:spcAft>
                          <a:spcPts val="1000"/>
                        </a:spcAft>
                      </a:pPr>
                      <a:r>
                        <a:rPr lang="es-ES" sz="1100" dirty="0">
                          <a:solidFill>
                            <a:schemeClr val="tx1"/>
                          </a:solidFill>
                          <a:effectLst/>
                        </a:rPr>
                        <a:t> </a:t>
                      </a:r>
                    </a:p>
                    <a:p>
                      <a:pPr algn="just">
                        <a:lnSpc>
                          <a:spcPct val="115000"/>
                        </a:lnSpc>
                        <a:spcAft>
                          <a:spcPts val="1000"/>
                        </a:spcAft>
                      </a:pPr>
                      <a:r>
                        <a:rPr lang="es-ES" sz="1100" dirty="0">
                          <a:solidFill>
                            <a:schemeClr val="tx1"/>
                          </a:solidFill>
                          <a:effectLst/>
                        </a:rPr>
                        <a:t> </a:t>
                      </a:r>
                    </a:p>
                    <a:p>
                      <a:pPr algn="just">
                        <a:lnSpc>
                          <a:spcPct val="115000"/>
                        </a:lnSpc>
                        <a:spcAft>
                          <a:spcPts val="1000"/>
                        </a:spcAft>
                      </a:pPr>
                      <a:r>
                        <a:rPr lang="es-ES" sz="1100" dirty="0">
                          <a:solidFill>
                            <a:schemeClr val="tx1"/>
                          </a:solidFill>
                          <a:effectLst/>
                        </a:rPr>
                        <a:t> </a:t>
                      </a:r>
                    </a:p>
                    <a:p>
                      <a:pPr algn="just">
                        <a:lnSpc>
                          <a:spcPct val="115000"/>
                        </a:lnSpc>
                        <a:spcAft>
                          <a:spcPts val="1000"/>
                        </a:spcAft>
                      </a:pPr>
                      <a:r>
                        <a:rPr lang="es-ES" sz="1100" dirty="0">
                          <a:solidFill>
                            <a:schemeClr val="tx1"/>
                          </a:solidFill>
                          <a:effectLst/>
                        </a:rPr>
                        <a:t> </a:t>
                      </a:r>
                    </a:p>
                    <a:p>
                      <a:pPr algn="just">
                        <a:lnSpc>
                          <a:spcPct val="115000"/>
                        </a:lnSpc>
                        <a:spcAft>
                          <a:spcPts val="1000"/>
                        </a:spcAft>
                      </a:pPr>
                      <a:r>
                        <a:rPr lang="es-ES"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rowSpan="4">
                  <a:txBody>
                    <a:bodyPr/>
                    <a:lstStyle/>
                    <a:p>
                      <a:pPr algn="just">
                        <a:lnSpc>
                          <a:spcPct val="115000"/>
                        </a:lnSpc>
                        <a:spcAft>
                          <a:spcPts val="1000"/>
                        </a:spcAft>
                      </a:pPr>
                      <a:r>
                        <a:rPr lang="es-ES" sz="1100" dirty="0">
                          <a:solidFill>
                            <a:schemeClr val="tx1"/>
                          </a:solidFill>
                          <a:effectLst/>
                        </a:rPr>
                        <a:t>FOCALIZACIÓN I</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100" dirty="0">
                          <a:solidFill>
                            <a:schemeClr val="tx1"/>
                          </a:solidFill>
                          <a:effectLst/>
                        </a:rPr>
                        <a:t>Actividad </a:t>
                      </a:r>
                      <a:r>
                        <a:rPr lang="es-ES" sz="1100" dirty="0" smtClean="0">
                          <a:solidFill>
                            <a:schemeClr val="tx1"/>
                          </a:solidFill>
                          <a:effectLst/>
                        </a:rPr>
                        <a:t>2</a:t>
                      </a:r>
                      <a:endParaRPr lang="es-ES" sz="1100" dirty="0">
                        <a:solidFill>
                          <a:schemeClr val="tx1"/>
                        </a:solidFill>
                        <a:effectLst/>
                      </a:endParaRPr>
                    </a:p>
                  </a:txBody>
                  <a:tcPr marL="21320" marR="21320" marT="0" marB="0"/>
                </a:tc>
              </a:tr>
              <a:tr h="488021">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100" dirty="0">
                          <a:solidFill>
                            <a:schemeClr val="tx1"/>
                          </a:solidFill>
                          <a:effectLst/>
                        </a:rPr>
                        <a:t>Actividad </a:t>
                      </a:r>
                      <a:r>
                        <a:rPr lang="es-ES" sz="1100" dirty="0" smtClean="0">
                          <a:solidFill>
                            <a:schemeClr val="tx1"/>
                          </a:solidFill>
                          <a:effectLst/>
                        </a:rPr>
                        <a:t>3</a:t>
                      </a:r>
                      <a:endParaRPr lang="es-ES" sz="1100" dirty="0">
                        <a:solidFill>
                          <a:schemeClr val="tx1"/>
                        </a:solidFill>
                        <a:effectLst/>
                      </a:endParaRPr>
                    </a:p>
                  </a:txBody>
                  <a:tcPr marL="21320" marR="21320" marT="0" marB="0"/>
                </a:tc>
              </a:tr>
              <a:tr h="488021">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100" dirty="0">
                          <a:solidFill>
                            <a:schemeClr val="tx1"/>
                          </a:solidFill>
                          <a:effectLst/>
                        </a:rPr>
                        <a:t>Actividad </a:t>
                      </a:r>
                      <a:r>
                        <a:rPr lang="es-ES" sz="1100" dirty="0" smtClean="0">
                          <a:solidFill>
                            <a:schemeClr val="tx1"/>
                          </a:solidFill>
                          <a:effectLst/>
                        </a:rPr>
                        <a:t>4</a:t>
                      </a:r>
                      <a:endParaRPr lang="es-ES" sz="1100" dirty="0">
                        <a:solidFill>
                          <a:schemeClr val="tx1"/>
                        </a:solidFill>
                        <a:effectLst/>
                      </a:endParaRPr>
                    </a:p>
                  </a:txBody>
                  <a:tcPr marL="21320" marR="21320" marT="0" marB="0"/>
                </a:tc>
              </a:tr>
              <a:tr h="41518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100" dirty="0">
                          <a:solidFill>
                            <a:schemeClr val="tx1"/>
                          </a:solidFill>
                          <a:effectLst/>
                        </a:rPr>
                        <a:t>Actividad </a:t>
                      </a:r>
                      <a:r>
                        <a:rPr lang="es-ES" sz="1100" dirty="0" smtClean="0">
                          <a:solidFill>
                            <a:schemeClr val="tx1"/>
                          </a:solidFill>
                          <a:effectLst/>
                        </a:rPr>
                        <a:t>5</a:t>
                      </a:r>
                      <a:endParaRPr lang="es-ES" sz="1100" dirty="0">
                        <a:solidFill>
                          <a:schemeClr val="tx1"/>
                        </a:solidFill>
                        <a:effectLst/>
                      </a:endParaRPr>
                    </a:p>
                  </a:txBody>
                  <a:tcPr marL="21320" marR="21320" marT="0" marB="0"/>
                </a:tc>
              </a:tr>
              <a:tr h="415188">
                <a:tc rowSpan="4">
                  <a:txBody>
                    <a:bodyPr/>
                    <a:lstStyle/>
                    <a:p>
                      <a:pPr algn="just">
                        <a:lnSpc>
                          <a:spcPct val="115000"/>
                        </a:lnSpc>
                        <a:spcAft>
                          <a:spcPts val="1000"/>
                        </a:spcAft>
                      </a:pPr>
                      <a:r>
                        <a:rPr lang="es-ES" sz="1100">
                          <a:solidFill>
                            <a:schemeClr val="tx1"/>
                          </a:solidFill>
                          <a:effectLst/>
                        </a:rPr>
                        <a:t> </a:t>
                      </a:r>
                    </a:p>
                    <a:p>
                      <a:pPr algn="just">
                        <a:lnSpc>
                          <a:spcPct val="115000"/>
                        </a:lnSpc>
                        <a:spcAft>
                          <a:spcPts val="1000"/>
                        </a:spcAft>
                      </a:pPr>
                      <a:r>
                        <a:rPr lang="es-ES" sz="1100">
                          <a:solidFill>
                            <a:schemeClr val="tx1"/>
                          </a:solidFill>
                          <a:effectLst/>
                        </a:rPr>
                        <a:t> </a:t>
                      </a:r>
                    </a:p>
                    <a:p>
                      <a:pPr algn="just">
                        <a:lnSpc>
                          <a:spcPct val="115000"/>
                        </a:lnSpc>
                        <a:spcAft>
                          <a:spcPts val="1000"/>
                        </a:spcAft>
                      </a:pPr>
                      <a:r>
                        <a:rPr lang="es-ES" sz="1100">
                          <a:solidFill>
                            <a:schemeClr val="tx1"/>
                          </a:solidFill>
                          <a:effectLst/>
                        </a:rPr>
                        <a:t> </a:t>
                      </a:r>
                    </a:p>
                    <a:p>
                      <a:pPr algn="just">
                        <a:lnSpc>
                          <a:spcPct val="115000"/>
                        </a:lnSpc>
                        <a:spcAft>
                          <a:spcPts val="1000"/>
                        </a:spcAft>
                      </a:pPr>
                      <a:r>
                        <a:rPr lang="es-ES" sz="1100">
                          <a:solidFill>
                            <a:schemeClr val="tx1"/>
                          </a:solidFill>
                          <a:effectLst/>
                        </a:rPr>
                        <a:t> </a:t>
                      </a:r>
                    </a:p>
                    <a:p>
                      <a:pPr algn="just">
                        <a:lnSpc>
                          <a:spcPct val="115000"/>
                        </a:lnSpc>
                        <a:spcAft>
                          <a:spcPts val="1000"/>
                        </a:spcAft>
                      </a:pPr>
                      <a:r>
                        <a:rPr lang="es-ES" sz="1100">
                          <a:solidFill>
                            <a:schemeClr val="tx1"/>
                          </a:solidFill>
                          <a:effectLst/>
                        </a:rPr>
                        <a:t>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rowSpan="4">
                  <a:txBody>
                    <a:bodyPr/>
                    <a:lstStyle/>
                    <a:p>
                      <a:pPr algn="just">
                        <a:lnSpc>
                          <a:spcPct val="115000"/>
                        </a:lnSpc>
                        <a:spcAft>
                          <a:spcPts val="1000"/>
                        </a:spcAft>
                      </a:pPr>
                      <a:r>
                        <a:rPr lang="es-ES" sz="1100" dirty="0">
                          <a:solidFill>
                            <a:schemeClr val="tx1"/>
                          </a:solidFill>
                          <a:effectLst/>
                        </a:rPr>
                        <a:t>FOCALIZACIÓN II</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100" dirty="0">
                          <a:solidFill>
                            <a:schemeClr val="tx1"/>
                          </a:solidFill>
                          <a:effectLst/>
                        </a:rPr>
                        <a:t>Actividad </a:t>
                      </a:r>
                      <a:r>
                        <a:rPr lang="es-ES" sz="1100" dirty="0" smtClean="0">
                          <a:solidFill>
                            <a:schemeClr val="tx1"/>
                          </a:solidFill>
                          <a:effectLst/>
                        </a:rPr>
                        <a:t>6</a:t>
                      </a:r>
                      <a:endParaRPr lang="es-ES" sz="1100" dirty="0">
                        <a:solidFill>
                          <a:schemeClr val="tx1"/>
                        </a:solidFill>
                        <a:effectLst/>
                      </a:endParaRPr>
                    </a:p>
                  </a:txBody>
                  <a:tcPr marL="21320" marR="21320" marT="0" marB="0"/>
                </a:tc>
              </a:tr>
              <a:tr h="41518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100" dirty="0">
                          <a:solidFill>
                            <a:schemeClr val="tx1"/>
                          </a:solidFill>
                          <a:effectLst/>
                        </a:rPr>
                        <a:t>Actividad </a:t>
                      </a:r>
                      <a:r>
                        <a:rPr lang="es-ES" sz="1100" dirty="0" smtClean="0">
                          <a:solidFill>
                            <a:schemeClr val="tx1"/>
                          </a:solidFill>
                          <a:effectLst/>
                        </a:rPr>
                        <a:t>7</a:t>
                      </a:r>
                      <a:endParaRPr lang="es-ES" sz="1100" dirty="0">
                        <a:solidFill>
                          <a:schemeClr val="tx1"/>
                        </a:solidFill>
                        <a:effectLst/>
                      </a:endParaRPr>
                    </a:p>
                  </a:txBody>
                  <a:tcPr marL="21320" marR="21320" marT="0" marB="0"/>
                </a:tc>
              </a:tr>
              <a:tr h="41518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100" dirty="0">
                          <a:solidFill>
                            <a:schemeClr val="tx1"/>
                          </a:solidFill>
                          <a:effectLst/>
                        </a:rPr>
                        <a:t>Actividad </a:t>
                      </a:r>
                      <a:r>
                        <a:rPr lang="es-ES" sz="1100" dirty="0" smtClean="0">
                          <a:solidFill>
                            <a:schemeClr val="tx1"/>
                          </a:solidFill>
                          <a:effectLst/>
                        </a:rPr>
                        <a:t>8</a:t>
                      </a:r>
                      <a:endParaRPr lang="es-ES" sz="1100" dirty="0">
                        <a:solidFill>
                          <a:schemeClr val="tx1"/>
                        </a:solidFill>
                        <a:effectLst/>
                      </a:endParaRPr>
                    </a:p>
                  </a:txBody>
                  <a:tcPr marL="21320" marR="21320" marT="0" marB="0"/>
                </a:tc>
              </a:tr>
              <a:tr h="41518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100" dirty="0">
                          <a:solidFill>
                            <a:schemeClr val="tx1"/>
                          </a:solidFill>
                          <a:effectLst/>
                        </a:rPr>
                        <a:t>Actividad </a:t>
                      </a:r>
                      <a:r>
                        <a:rPr lang="es-ES" sz="1100" dirty="0" smtClean="0">
                          <a:solidFill>
                            <a:schemeClr val="tx1"/>
                          </a:solidFill>
                          <a:effectLst/>
                        </a:rPr>
                        <a:t>9</a:t>
                      </a:r>
                      <a:endParaRPr lang="es-ES" sz="1100" dirty="0">
                        <a:solidFill>
                          <a:schemeClr val="tx1"/>
                        </a:solidFill>
                        <a:effectLst/>
                      </a:endParaRPr>
                    </a:p>
                  </a:txBody>
                  <a:tcPr marL="21320" marR="21320" marT="0" marB="0"/>
                </a:tc>
              </a:tr>
              <a:tr h="415188">
                <a:tc rowSpan="4">
                  <a:txBody>
                    <a:bodyPr/>
                    <a:lstStyle/>
                    <a:p>
                      <a:pPr algn="just">
                        <a:lnSpc>
                          <a:spcPct val="115000"/>
                        </a:lnSpc>
                        <a:spcAft>
                          <a:spcPts val="1000"/>
                        </a:spcAft>
                      </a:pPr>
                      <a:r>
                        <a:rPr lang="es-ES" sz="1100">
                          <a:solidFill>
                            <a:schemeClr val="tx1"/>
                          </a:solidFill>
                          <a:effectLst/>
                        </a:rPr>
                        <a:t> </a:t>
                      </a:r>
                    </a:p>
                    <a:p>
                      <a:pPr algn="just">
                        <a:lnSpc>
                          <a:spcPct val="115000"/>
                        </a:lnSpc>
                        <a:spcAft>
                          <a:spcPts val="1000"/>
                        </a:spcAft>
                      </a:pPr>
                      <a:r>
                        <a:rPr lang="es-ES" sz="1100">
                          <a:solidFill>
                            <a:schemeClr val="tx1"/>
                          </a:solidFill>
                          <a:effectLst/>
                        </a:rPr>
                        <a:t> </a:t>
                      </a:r>
                    </a:p>
                    <a:p>
                      <a:pPr algn="just">
                        <a:lnSpc>
                          <a:spcPct val="115000"/>
                        </a:lnSpc>
                        <a:spcAft>
                          <a:spcPts val="1000"/>
                        </a:spcAft>
                      </a:pPr>
                      <a:r>
                        <a:rPr lang="es-ES" sz="1100">
                          <a:solidFill>
                            <a:schemeClr val="tx1"/>
                          </a:solidFill>
                          <a:effectLst/>
                        </a:rPr>
                        <a:t> </a:t>
                      </a:r>
                    </a:p>
                    <a:p>
                      <a:pPr algn="just">
                        <a:lnSpc>
                          <a:spcPct val="115000"/>
                        </a:lnSpc>
                        <a:spcAft>
                          <a:spcPts val="1000"/>
                        </a:spcAft>
                      </a:pPr>
                      <a:r>
                        <a:rPr lang="es-ES" sz="1100">
                          <a:solidFill>
                            <a:schemeClr val="tx1"/>
                          </a:solidFill>
                          <a:effectLst/>
                        </a:rPr>
                        <a:t> </a:t>
                      </a:r>
                    </a:p>
                    <a:p>
                      <a:pPr algn="just">
                        <a:lnSpc>
                          <a:spcPct val="115000"/>
                        </a:lnSpc>
                        <a:spcAft>
                          <a:spcPts val="1000"/>
                        </a:spcAft>
                      </a:pPr>
                      <a:r>
                        <a:rPr lang="es-ES" sz="1100">
                          <a:solidFill>
                            <a:schemeClr val="tx1"/>
                          </a:solidFill>
                          <a:effectLst/>
                        </a:rPr>
                        <a:t>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rowSpan="4">
                  <a:txBody>
                    <a:bodyPr/>
                    <a:lstStyle/>
                    <a:p>
                      <a:pPr algn="just">
                        <a:lnSpc>
                          <a:spcPct val="115000"/>
                        </a:lnSpc>
                        <a:spcAft>
                          <a:spcPts val="1000"/>
                        </a:spcAft>
                      </a:pPr>
                      <a:r>
                        <a:rPr lang="es-ES" sz="1100">
                          <a:solidFill>
                            <a:schemeClr val="tx1"/>
                          </a:solidFill>
                          <a:effectLst/>
                        </a:rPr>
                        <a:t>FOCALIZACIÓN III</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100" dirty="0" smtClean="0">
                          <a:solidFill>
                            <a:schemeClr val="tx1"/>
                          </a:solidFill>
                          <a:effectLst/>
                        </a:rPr>
                        <a:t>Actividad 10</a:t>
                      </a:r>
                      <a:endParaRPr lang="es-ES" sz="1100" dirty="0">
                        <a:solidFill>
                          <a:schemeClr val="tx1"/>
                        </a:solidFill>
                        <a:effectLst/>
                      </a:endParaRPr>
                    </a:p>
                  </a:txBody>
                  <a:tcPr marL="21320" marR="21320" marT="0" marB="0"/>
                </a:tc>
              </a:tr>
              <a:tr h="41518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100" dirty="0" smtClean="0">
                          <a:solidFill>
                            <a:schemeClr val="tx1"/>
                          </a:solidFill>
                          <a:effectLst/>
                        </a:rPr>
                        <a:t>Actividad11</a:t>
                      </a:r>
                      <a:endParaRPr lang="es-ES" sz="1100" dirty="0">
                        <a:solidFill>
                          <a:schemeClr val="tx1"/>
                        </a:solidFill>
                        <a:effectLst/>
                      </a:endParaRPr>
                    </a:p>
                  </a:txBody>
                  <a:tcPr marL="21320" marR="21320" marT="0" marB="0"/>
                </a:tc>
              </a:tr>
              <a:tr h="41518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100" dirty="0">
                          <a:solidFill>
                            <a:schemeClr val="tx1"/>
                          </a:solidFill>
                          <a:effectLst/>
                        </a:rPr>
                        <a:t>Actividad </a:t>
                      </a:r>
                      <a:r>
                        <a:rPr lang="es-ES" sz="1100" dirty="0" smtClean="0">
                          <a:solidFill>
                            <a:schemeClr val="tx1"/>
                          </a:solidFill>
                          <a:effectLst/>
                        </a:rPr>
                        <a:t>12</a:t>
                      </a:r>
                      <a:endParaRPr lang="es-ES" sz="1100" dirty="0">
                        <a:solidFill>
                          <a:schemeClr val="tx1"/>
                        </a:solidFill>
                        <a:effectLst/>
                      </a:endParaRPr>
                    </a:p>
                  </a:txBody>
                  <a:tcPr marL="21320" marR="21320" marT="0" marB="0"/>
                </a:tc>
              </a:tr>
              <a:tr h="41518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100" dirty="0">
                          <a:solidFill>
                            <a:schemeClr val="tx1"/>
                          </a:solidFill>
                          <a:effectLst/>
                        </a:rPr>
                        <a:t>Actividad </a:t>
                      </a:r>
                      <a:r>
                        <a:rPr lang="es-ES" sz="1100" dirty="0" smtClean="0">
                          <a:solidFill>
                            <a:schemeClr val="tx1"/>
                          </a:solidFill>
                          <a:effectLst/>
                        </a:rPr>
                        <a:t>13</a:t>
                      </a:r>
                      <a:endParaRPr lang="es-ES" sz="1100" dirty="0">
                        <a:solidFill>
                          <a:schemeClr val="tx1"/>
                        </a:solidFill>
                        <a:effectLst/>
                      </a:endParaRPr>
                    </a:p>
                  </a:txBody>
                  <a:tcPr marL="21320" marR="21320" marT="0" marB="0"/>
                </a:tc>
              </a:tr>
              <a:tr h="288549">
                <a:tc rowSpan="2">
                  <a:txBody>
                    <a:bodyPr/>
                    <a:lstStyle/>
                    <a:p>
                      <a:pPr algn="just">
                        <a:lnSpc>
                          <a:spcPct val="115000"/>
                        </a:lnSpc>
                        <a:spcAft>
                          <a:spcPts val="1000"/>
                        </a:spcAft>
                      </a:pPr>
                      <a:r>
                        <a:rPr lang="es-ES" sz="1100">
                          <a:solidFill>
                            <a:schemeClr val="tx1"/>
                          </a:solidFill>
                          <a:effectLst/>
                        </a:rPr>
                        <a:t>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rowSpan="2">
                  <a:txBody>
                    <a:bodyPr/>
                    <a:lstStyle/>
                    <a:p>
                      <a:pPr algn="just">
                        <a:lnSpc>
                          <a:spcPct val="115000"/>
                        </a:lnSpc>
                        <a:spcAft>
                          <a:spcPts val="1000"/>
                        </a:spcAft>
                      </a:pPr>
                      <a:r>
                        <a:rPr lang="es-ES" sz="1100" dirty="0" smtClean="0">
                          <a:solidFill>
                            <a:schemeClr val="tx1"/>
                          </a:solidFill>
                          <a:effectLst/>
                        </a:rPr>
                        <a:t>RESUMEN y aplicación</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solidFill>
                      <a:schemeClr val="accent6">
                        <a:lumMod val="40000"/>
                        <a:lumOff val="60000"/>
                      </a:schemeClr>
                    </a:solidFill>
                  </a:tcPr>
                </a:tc>
                <a:tc>
                  <a:txBody>
                    <a:bodyPr/>
                    <a:lstStyle/>
                    <a:p>
                      <a:pPr algn="just">
                        <a:lnSpc>
                          <a:spcPct val="115000"/>
                        </a:lnSpc>
                        <a:spcAft>
                          <a:spcPts val="1000"/>
                        </a:spcAft>
                      </a:pPr>
                      <a:r>
                        <a:rPr lang="es-ES" sz="1100" dirty="0">
                          <a:solidFill>
                            <a:schemeClr val="tx1"/>
                          </a:solidFill>
                          <a:effectLst/>
                        </a:rPr>
                        <a:t>Actividad </a:t>
                      </a:r>
                      <a:r>
                        <a:rPr lang="es-ES" sz="1100" dirty="0" smtClean="0">
                          <a:solidFill>
                            <a:schemeClr val="tx1"/>
                          </a:solidFill>
                          <a:effectLst/>
                        </a:rPr>
                        <a:t>14</a:t>
                      </a:r>
                      <a:endParaRPr lang="es-ES" sz="1100" dirty="0">
                        <a:solidFill>
                          <a:schemeClr val="tx1"/>
                        </a:solidFill>
                        <a:effectLst/>
                      </a:endParaRPr>
                    </a:p>
                  </a:txBody>
                  <a:tcPr marL="21320" marR="21320" marT="0" marB="0"/>
                </a:tc>
              </a:tr>
              <a:tr h="288549">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100" dirty="0" smtClean="0">
                          <a:solidFill>
                            <a:schemeClr val="tx1"/>
                          </a:solidFill>
                          <a:effectLst/>
                        </a:rPr>
                        <a:t>Actividad 15</a:t>
                      </a:r>
                      <a:endParaRPr lang="es-ES" sz="1100" dirty="0">
                        <a:solidFill>
                          <a:schemeClr val="tx1"/>
                        </a:solidFill>
                        <a:effectLst/>
                      </a:endParaRPr>
                    </a:p>
                  </a:txBody>
                  <a:tcPr marL="21320" marR="21320" marT="0" marB="0"/>
                </a:tc>
              </a:tr>
            </a:tbl>
          </a:graphicData>
        </a:graphic>
      </p:graphicFrame>
    </p:spTree>
    <p:extLst>
      <p:ext uri="{BB962C8B-B14F-4D97-AF65-F5344CB8AC3E}">
        <p14:creationId xmlns:p14="http://schemas.microsoft.com/office/powerpoint/2010/main" val="3470726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507066" y="2404534"/>
            <a:ext cx="8672631" cy="1646302"/>
          </a:xfrm>
        </p:spPr>
        <p:txBody>
          <a:bodyPr/>
          <a:lstStyle/>
          <a:p>
            <a:r>
              <a:rPr lang="es-ES" dirty="0" smtClean="0"/>
              <a:t>Realización actividad 7</a:t>
            </a:r>
            <a:endParaRPr lang="es-ES" dirty="0"/>
          </a:p>
        </p:txBody>
      </p:sp>
      <p:sp>
        <p:nvSpPr>
          <p:cNvPr id="5" name="Subtítulo 4"/>
          <p:cNvSpPr>
            <a:spLocks noGrp="1"/>
          </p:cNvSpPr>
          <p:nvPr>
            <p:ph type="subTitle" idx="1"/>
          </p:nvPr>
        </p:nvSpPr>
        <p:spPr/>
        <p:txBody>
          <a:bodyPr/>
          <a:lstStyle/>
          <a:p>
            <a:r>
              <a:rPr lang="es-ES" dirty="0" smtClean="0"/>
              <a:t>Objetivo/s</a:t>
            </a:r>
          </a:p>
          <a:p>
            <a:r>
              <a:rPr lang="es-ES" dirty="0" smtClean="0"/>
              <a:t>Actividades. Ideas. </a:t>
            </a:r>
            <a:endParaRPr lang="es-ES" dirty="0"/>
          </a:p>
        </p:txBody>
      </p:sp>
    </p:spTree>
    <p:extLst>
      <p:ext uri="{BB962C8B-B14F-4D97-AF65-F5344CB8AC3E}">
        <p14:creationId xmlns:p14="http://schemas.microsoft.com/office/powerpoint/2010/main" val="167874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096810313"/>
              </p:ext>
            </p:extLst>
          </p:nvPr>
        </p:nvGraphicFramePr>
        <p:xfrm>
          <a:off x="0" y="80748"/>
          <a:ext cx="9517227" cy="7058692"/>
        </p:xfrm>
        <a:graphic>
          <a:graphicData uri="http://schemas.openxmlformats.org/drawingml/2006/table">
            <a:tbl>
              <a:tblPr firstRow="1" firstCol="1" lastRow="1" lastCol="1" bandRow="1" bandCol="1">
                <a:tableStyleId>{5C22544A-7EE6-4342-B048-85BDC9FD1C3A}</a:tableStyleId>
              </a:tblPr>
              <a:tblGrid>
                <a:gridCol w="1866595"/>
                <a:gridCol w="1177075"/>
                <a:gridCol w="1902737"/>
                <a:gridCol w="2285410"/>
                <a:gridCol w="2285410"/>
              </a:tblGrid>
              <a:tr h="93157">
                <a:tc>
                  <a:txBody>
                    <a:bodyPr/>
                    <a:lstStyle/>
                    <a:p>
                      <a:pPr algn="just">
                        <a:lnSpc>
                          <a:spcPct val="115000"/>
                        </a:lnSpc>
                        <a:spcAft>
                          <a:spcPts val="1000"/>
                        </a:spcAft>
                      </a:pPr>
                      <a:r>
                        <a:rPr lang="es-ES" sz="1200" dirty="0">
                          <a:effectLst/>
                        </a:rPr>
                        <a:t>¿qué pretendemos?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200" dirty="0">
                          <a:effectLst/>
                        </a:rPr>
                        <a:t>Fases propuesta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200" dirty="0">
                          <a:effectLst/>
                        </a:rPr>
                        <a:t>Secuencia de actividades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nSpc>
                          <a:spcPct val="115000"/>
                        </a:lnSpc>
                        <a:spcAft>
                          <a:spcPts val="1000"/>
                        </a:spcAft>
                      </a:pPr>
                      <a:r>
                        <a:rPr lang="es-ES" sz="1200" dirty="0">
                          <a:effectLst/>
                        </a:rPr>
                        <a:t>competencia científica </a:t>
                      </a:r>
                      <a:r>
                        <a:rPr lang="es-ES" sz="1200" baseline="0" dirty="0" smtClean="0">
                          <a:effectLst/>
                          <a:latin typeface="Calibri" panose="020F0502020204030204" pitchFamily="34" charset="0"/>
                          <a:cs typeface="Times New Roman" panose="02020603050405020304" pitchFamily="18" charset="0"/>
                        </a:rPr>
                        <a:t> y nivel de indagación</a:t>
                      </a:r>
                      <a:endParaRPr lang="es-ES" sz="1200" dirty="0" smtClean="0">
                        <a:effectLst/>
                      </a:endParaRPr>
                    </a:p>
                  </a:txBody>
                  <a:tcPr marL="21320" marR="21320" marT="0" marB="0"/>
                </a:tc>
                <a:tc>
                  <a:txBody>
                    <a:bodyPr/>
                    <a:lstStyle/>
                    <a:p>
                      <a:pPr>
                        <a:lnSpc>
                          <a:spcPct val="115000"/>
                        </a:lnSpc>
                        <a:spcAft>
                          <a:spcPts val="1000"/>
                        </a:spcAft>
                      </a:pPr>
                      <a:r>
                        <a:rPr lang="es-ES" sz="1200" dirty="0">
                          <a:effectLst/>
                        </a:rPr>
                        <a:t>otras competencias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503927">
                <a:tc>
                  <a:txBody>
                    <a:bodyPr/>
                    <a:lstStyle/>
                    <a:p>
                      <a:pPr algn="just">
                        <a:lnSpc>
                          <a:spcPct val="115000"/>
                        </a:lnSpc>
                        <a:spcAft>
                          <a:spcPts val="1000"/>
                        </a:spcAft>
                      </a:pPr>
                      <a:r>
                        <a:rPr lang="es-ES" sz="300" dirty="0">
                          <a:effectLst/>
                        </a:rPr>
                        <a:t> </a:t>
                      </a:r>
                    </a:p>
                    <a:p>
                      <a:pPr algn="just">
                        <a:lnSpc>
                          <a:spcPct val="115000"/>
                        </a:lnSpc>
                        <a:spcAft>
                          <a:spcPts val="1000"/>
                        </a:spcAft>
                      </a:pPr>
                      <a:r>
                        <a:rPr lang="es-ES" sz="300" dirty="0">
                          <a:effectLst/>
                        </a:rPr>
                        <a:t> </a:t>
                      </a:r>
                    </a:p>
                    <a:p>
                      <a:pPr algn="just">
                        <a:lnSpc>
                          <a:spcPct val="115000"/>
                        </a:lnSpc>
                        <a:spcAft>
                          <a:spcPts val="1000"/>
                        </a:spcAft>
                      </a:pPr>
                      <a:endParaRPr lang="es-ES" sz="300" dirty="0">
                        <a:effectLst/>
                      </a:endParaRPr>
                    </a:p>
                    <a:p>
                      <a:pPr algn="just">
                        <a:lnSpc>
                          <a:spcPct val="115000"/>
                        </a:lnSpc>
                        <a:spcAft>
                          <a:spcPts val="1000"/>
                        </a:spcAft>
                      </a:pPr>
                      <a:r>
                        <a:rPr lang="es-ES" sz="300" dirty="0">
                          <a:effectLst/>
                        </a:rPr>
                        <a:t> </a:t>
                      </a:r>
                      <a:endParaRPr lang="es-E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100" dirty="0">
                          <a:effectLst/>
                        </a:rPr>
                        <a:t>INTRODUCCIÓN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000" dirty="0">
                          <a:effectLst/>
                        </a:rPr>
                        <a:t>Actividad 1</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dirty="0">
                          <a:effectLst/>
                        </a:rPr>
                        <a:t> </a:t>
                      </a:r>
                      <a:endParaRPr lang="es-E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373728">
                <a:tc rowSpan="4">
                  <a:txBody>
                    <a:bodyPr/>
                    <a:lstStyle/>
                    <a:p>
                      <a:pPr algn="just">
                        <a:lnSpc>
                          <a:spcPct val="115000"/>
                        </a:lnSpc>
                        <a:spcAft>
                          <a:spcPts val="1000"/>
                        </a:spcAft>
                      </a:pPr>
                      <a:r>
                        <a:rPr lang="es-ES" sz="300">
                          <a:effectLst/>
                        </a:rPr>
                        <a:t> </a:t>
                      </a:r>
                    </a:p>
                    <a:p>
                      <a:pPr algn="just">
                        <a:lnSpc>
                          <a:spcPct val="115000"/>
                        </a:lnSpc>
                        <a:spcAft>
                          <a:spcPts val="1000"/>
                        </a:spcAft>
                      </a:pPr>
                      <a:r>
                        <a:rPr lang="es-ES" sz="300">
                          <a:effectLst/>
                        </a:rPr>
                        <a:t> </a:t>
                      </a:r>
                    </a:p>
                    <a:p>
                      <a:pPr algn="just">
                        <a:lnSpc>
                          <a:spcPct val="115000"/>
                        </a:lnSpc>
                        <a:spcAft>
                          <a:spcPts val="1000"/>
                        </a:spcAft>
                      </a:pPr>
                      <a:r>
                        <a:rPr lang="es-ES" sz="300">
                          <a:effectLst/>
                        </a:rPr>
                        <a:t> </a:t>
                      </a:r>
                    </a:p>
                    <a:p>
                      <a:pPr algn="just">
                        <a:lnSpc>
                          <a:spcPct val="115000"/>
                        </a:lnSpc>
                        <a:spcAft>
                          <a:spcPts val="1000"/>
                        </a:spcAft>
                      </a:pPr>
                      <a:r>
                        <a:rPr lang="es-ES" sz="300">
                          <a:effectLst/>
                        </a:rPr>
                        <a:t> </a:t>
                      </a:r>
                    </a:p>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rowSpan="4">
                  <a:txBody>
                    <a:bodyPr/>
                    <a:lstStyle/>
                    <a:p>
                      <a:pPr algn="just">
                        <a:lnSpc>
                          <a:spcPct val="115000"/>
                        </a:lnSpc>
                        <a:spcAft>
                          <a:spcPts val="1000"/>
                        </a:spcAft>
                      </a:pPr>
                      <a:r>
                        <a:rPr lang="es-ES" sz="1100" dirty="0">
                          <a:effectLst/>
                        </a:rPr>
                        <a:t>FOCALIZACIÓN I</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000" dirty="0">
                          <a:effectLst/>
                        </a:rPr>
                        <a:t>Actividad 2</a:t>
                      </a:r>
                    </a:p>
                    <a:p>
                      <a:pPr algn="just">
                        <a:lnSpc>
                          <a:spcPct val="115000"/>
                        </a:lnSpc>
                        <a:spcAft>
                          <a:spcPts val="1000"/>
                        </a:spcAft>
                      </a:pPr>
                      <a:r>
                        <a:rPr lang="es-ES" sz="1000" dirty="0">
                          <a:effectLst/>
                        </a:rPr>
                        <a:t> </a:t>
                      </a: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37372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000" dirty="0">
                          <a:effectLst/>
                        </a:rPr>
                        <a:t>Actividad </a:t>
                      </a:r>
                      <a:r>
                        <a:rPr lang="es-ES" sz="1000" dirty="0" smtClean="0">
                          <a:effectLst/>
                        </a:rPr>
                        <a:t>3</a:t>
                      </a:r>
                      <a:endParaRPr lang="es-ES" sz="1000" dirty="0">
                        <a:effectLst/>
                      </a:endParaRPr>
                    </a:p>
                    <a:p>
                      <a:pPr algn="just">
                        <a:lnSpc>
                          <a:spcPct val="115000"/>
                        </a:lnSpc>
                        <a:spcAft>
                          <a:spcPts val="1000"/>
                        </a:spcAft>
                      </a:pPr>
                      <a:r>
                        <a:rPr lang="es-ES" sz="1000" dirty="0">
                          <a:effectLst/>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37372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000" dirty="0">
                          <a:effectLst/>
                        </a:rPr>
                        <a:t>Actividad </a:t>
                      </a:r>
                      <a:r>
                        <a:rPr lang="es-ES" sz="1000" dirty="0" smtClean="0">
                          <a:effectLst/>
                        </a:rPr>
                        <a:t>4</a:t>
                      </a:r>
                      <a:endParaRPr lang="es-ES" sz="1000" dirty="0">
                        <a:effectLst/>
                      </a:endParaRPr>
                    </a:p>
                    <a:p>
                      <a:pPr algn="just">
                        <a:lnSpc>
                          <a:spcPct val="115000"/>
                        </a:lnSpc>
                        <a:spcAft>
                          <a:spcPts val="1000"/>
                        </a:spcAft>
                      </a:pPr>
                      <a:r>
                        <a:rPr lang="es-ES" sz="1000" dirty="0">
                          <a:effectLst/>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115771">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000" dirty="0">
                          <a:effectLst/>
                        </a:rPr>
                        <a:t>Actividad 5</a:t>
                      </a:r>
                    </a:p>
                    <a:p>
                      <a:pPr algn="just">
                        <a:lnSpc>
                          <a:spcPct val="115000"/>
                        </a:lnSpc>
                        <a:spcAft>
                          <a:spcPts val="1000"/>
                        </a:spcAft>
                      </a:pPr>
                      <a:r>
                        <a:rPr lang="es-ES" sz="1000" dirty="0">
                          <a:effectLst/>
                        </a:rPr>
                        <a:t> </a:t>
                      </a: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373728">
                <a:tc rowSpan="4">
                  <a:txBody>
                    <a:bodyPr/>
                    <a:lstStyle/>
                    <a:p>
                      <a:pPr algn="just">
                        <a:lnSpc>
                          <a:spcPct val="115000"/>
                        </a:lnSpc>
                        <a:spcAft>
                          <a:spcPts val="1000"/>
                        </a:spcAft>
                      </a:pPr>
                      <a:r>
                        <a:rPr lang="es-ES" sz="300">
                          <a:effectLst/>
                        </a:rPr>
                        <a:t> </a:t>
                      </a:r>
                    </a:p>
                    <a:p>
                      <a:pPr algn="just">
                        <a:lnSpc>
                          <a:spcPct val="115000"/>
                        </a:lnSpc>
                        <a:spcAft>
                          <a:spcPts val="1000"/>
                        </a:spcAft>
                      </a:pPr>
                      <a:r>
                        <a:rPr lang="es-ES" sz="300">
                          <a:effectLst/>
                        </a:rPr>
                        <a:t> </a:t>
                      </a:r>
                    </a:p>
                    <a:p>
                      <a:pPr algn="just">
                        <a:lnSpc>
                          <a:spcPct val="115000"/>
                        </a:lnSpc>
                        <a:spcAft>
                          <a:spcPts val="1000"/>
                        </a:spcAft>
                      </a:pPr>
                      <a:r>
                        <a:rPr lang="es-ES" sz="300">
                          <a:effectLst/>
                        </a:rPr>
                        <a:t> </a:t>
                      </a:r>
                    </a:p>
                    <a:p>
                      <a:pPr algn="just">
                        <a:lnSpc>
                          <a:spcPct val="115000"/>
                        </a:lnSpc>
                        <a:spcAft>
                          <a:spcPts val="1000"/>
                        </a:spcAft>
                      </a:pPr>
                      <a:r>
                        <a:rPr lang="es-ES" sz="300">
                          <a:effectLst/>
                        </a:rPr>
                        <a:t> </a:t>
                      </a:r>
                    </a:p>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rowSpan="4">
                  <a:txBody>
                    <a:bodyPr/>
                    <a:lstStyle/>
                    <a:p>
                      <a:pPr algn="just">
                        <a:lnSpc>
                          <a:spcPct val="115000"/>
                        </a:lnSpc>
                        <a:spcAft>
                          <a:spcPts val="1000"/>
                        </a:spcAft>
                      </a:pPr>
                      <a:r>
                        <a:rPr lang="es-ES" sz="1100" dirty="0">
                          <a:effectLst/>
                        </a:rPr>
                        <a:t>FOCALIZACIÓN II</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000" dirty="0">
                          <a:effectLst/>
                        </a:rPr>
                        <a:t>Actividad 6</a:t>
                      </a:r>
                    </a:p>
                    <a:p>
                      <a:pPr algn="just">
                        <a:lnSpc>
                          <a:spcPct val="115000"/>
                        </a:lnSpc>
                        <a:spcAft>
                          <a:spcPts val="1000"/>
                        </a:spcAft>
                      </a:pPr>
                      <a:r>
                        <a:rPr lang="es-ES" sz="1000" dirty="0">
                          <a:effectLst/>
                        </a:rPr>
                        <a:t> </a:t>
                      </a:r>
                    </a:p>
                  </a:txBody>
                  <a:tcPr marL="21320" marR="21320" marT="0" marB="0"/>
                </a:tc>
                <a:tc>
                  <a:txBody>
                    <a:bodyPr/>
                    <a:lstStyle/>
                    <a:p>
                      <a:pPr algn="just">
                        <a:lnSpc>
                          <a:spcPct val="115000"/>
                        </a:lnSpc>
                        <a:spcAft>
                          <a:spcPts val="1000"/>
                        </a:spcAft>
                      </a:pPr>
                      <a:r>
                        <a:rPr lang="es-ES" sz="300" dirty="0">
                          <a:effectLst/>
                        </a:rPr>
                        <a:t> </a:t>
                      </a:r>
                      <a:endParaRPr lang="es-E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37372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000" dirty="0">
                          <a:effectLst/>
                        </a:rPr>
                        <a:t>Actividad 7</a:t>
                      </a:r>
                    </a:p>
                    <a:p>
                      <a:pPr algn="just">
                        <a:lnSpc>
                          <a:spcPct val="115000"/>
                        </a:lnSpc>
                        <a:spcAft>
                          <a:spcPts val="1000"/>
                        </a:spcAft>
                      </a:pPr>
                      <a:r>
                        <a:rPr lang="es-ES" sz="1000" dirty="0">
                          <a:effectLst/>
                        </a:rPr>
                        <a:t> </a:t>
                      </a:r>
                    </a:p>
                  </a:txBody>
                  <a:tcPr marL="21320" marR="21320" marT="0" marB="0"/>
                </a:tc>
                <a:tc>
                  <a:txBody>
                    <a:bodyPr/>
                    <a:lstStyle/>
                    <a:p>
                      <a:pPr algn="just">
                        <a:lnSpc>
                          <a:spcPct val="115000"/>
                        </a:lnSpc>
                        <a:spcAft>
                          <a:spcPts val="1000"/>
                        </a:spcAft>
                      </a:pPr>
                      <a:r>
                        <a:rPr lang="es-ES" sz="300" dirty="0">
                          <a:effectLst/>
                        </a:rPr>
                        <a:t> </a:t>
                      </a:r>
                      <a:endParaRPr lang="es-E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37372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000" dirty="0">
                          <a:effectLst/>
                        </a:rPr>
                        <a:t>Actividad 8</a:t>
                      </a:r>
                    </a:p>
                    <a:p>
                      <a:pPr algn="just">
                        <a:lnSpc>
                          <a:spcPct val="115000"/>
                        </a:lnSpc>
                        <a:spcAft>
                          <a:spcPts val="1000"/>
                        </a:spcAft>
                      </a:pPr>
                      <a:r>
                        <a:rPr lang="es-ES" sz="1000" dirty="0">
                          <a:effectLst/>
                        </a:rPr>
                        <a:t> </a:t>
                      </a:r>
                    </a:p>
                  </a:txBody>
                  <a:tcPr marL="21320" marR="21320" marT="0" marB="0"/>
                </a:tc>
                <a:tc>
                  <a:txBody>
                    <a:bodyPr/>
                    <a:lstStyle/>
                    <a:p>
                      <a:pPr algn="just">
                        <a:lnSpc>
                          <a:spcPct val="115000"/>
                        </a:lnSpc>
                        <a:spcAft>
                          <a:spcPts val="1000"/>
                        </a:spcAft>
                      </a:pPr>
                      <a:r>
                        <a:rPr lang="es-ES" sz="300" dirty="0">
                          <a:effectLst/>
                        </a:rPr>
                        <a:t> </a:t>
                      </a:r>
                      <a:endParaRPr lang="es-E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37372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000" dirty="0">
                          <a:effectLst/>
                        </a:rPr>
                        <a:t>Actividad 9</a:t>
                      </a:r>
                    </a:p>
                    <a:p>
                      <a:pPr algn="just">
                        <a:lnSpc>
                          <a:spcPct val="115000"/>
                        </a:lnSpc>
                        <a:spcAft>
                          <a:spcPts val="1000"/>
                        </a:spcAft>
                      </a:pPr>
                      <a:r>
                        <a:rPr lang="es-ES" sz="1000" dirty="0">
                          <a:effectLst/>
                        </a:rPr>
                        <a:t> </a:t>
                      </a:r>
                    </a:p>
                  </a:txBody>
                  <a:tcPr marL="21320" marR="21320" marT="0" marB="0"/>
                </a:tc>
                <a:tc>
                  <a:txBody>
                    <a:bodyPr/>
                    <a:lstStyle/>
                    <a:p>
                      <a:pPr algn="just">
                        <a:lnSpc>
                          <a:spcPct val="115000"/>
                        </a:lnSpc>
                        <a:spcAft>
                          <a:spcPts val="1000"/>
                        </a:spcAft>
                      </a:pPr>
                      <a:r>
                        <a:rPr lang="es-ES" sz="300" dirty="0">
                          <a:effectLst/>
                        </a:rPr>
                        <a:t> </a:t>
                      </a:r>
                      <a:endParaRPr lang="es-E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373728">
                <a:tc rowSpan="4">
                  <a:txBody>
                    <a:bodyPr/>
                    <a:lstStyle/>
                    <a:p>
                      <a:pPr algn="just">
                        <a:lnSpc>
                          <a:spcPct val="115000"/>
                        </a:lnSpc>
                        <a:spcAft>
                          <a:spcPts val="1000"/>
                        </a:spcAft>
                      </a:pPr>
                      <a:r>
                        <a:rPr lang="es-ES" sz="300">
                          <a:effectLst/>
                        </a:rPr>
                        <a:t> </a:t>
                      </a:r>
                    </a:p>
                    <a:p>
                      <a:pPr algn="just">
                        <a:lnSpc>
                          <a:spcPct val="115000"/>
                        </a:lnSpc>
                        <a:spcAft>
                          <a:spcPts val="1000"/>
                        </a:spcAft>
                      </a:pPr>
                      <a:r>
                        <a:rPr lang="es-ES" sz="300">
                          <a:effectLst/>
                        </a:rPr>
                        <a:t> </a:t>
                      </a:r>
                    </a:p>
                    <a:p>
                      <a:pPr algn="just">
                        <a:lnSpc>
                          <a:spcPct val="115000"/>
                        </a:lnSpc>
                        <a:spcAft>
                          <a:spcPts val="1000"/>
                        </a:spcAft>
                      </a:pPr>
                      <a:r>
                        <a:rPr lang="es-ES" sz="300">
                          <a:effectLst/>
                        </a:rPr>
                        <a:t> </a:t>
                      </a:r>
                    </a:p>
                    <a:p>
                      <a:pPr algn="just">
                        <a:lnSpc>
                          <a:spcPct val="115000"/>
                        </a:lnSpc>
                        <a:spcAft>
                          <a:spcPts val="1000"/>
                        </a:spcAft>
                      </a:pPr>
                      <a:r>
                        <a:rPr lang="es-ES" sz="300">
                          <a:effectLst/>
                        </a:rPr>
                        <a:t> </a:t>
                      </a:r>
                    </a:p>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rowSpan="4">
                  <a:txBody>
                    <a:bodyPr/>
                    <a:lstStyle/>
                    <a:p>
                      <a:pPr algn="just">
                        <a:lnSpc>
                          <a:spcPct val="115000"/>
                        </a:lnSpc>
                        <a:spcAft>
                          <a:spcPts val="1000"/>
                        </a:spcAft>
                      </a:pPr>
                      <a:r>
                        <a:rPr lang="es-ES" sz="1100" dirty="0">
                          <a:effectLst/>
                        </a:rPr>
                        <a:t>FOCALIZACIÓN III</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000" dirty="0">
                          <a:effectLst/>
                        </a:rPr>
                        <a:t>Actividad 10</a:t>
                      </a:r>
                    </a:p>
                    <a:p>
                      <a:pPr algn="just">
                        <a:lnSpc>
                          <a:spcPct val="115000"/>
                        </a:lnSpc>
                        <a:spcAft>
                          <a:spcPts val="1000"/>
                        </a:spcAft>
                      </a:pPr>
                      <a:r>
                        <a:rPr lang="es-ES" sz="1000" dirty="0">
                          <a:effectLst/>
                        </a:rPr>
                        <a:t> </a:t>
                      </a: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dirty="0">
                          <a:effectLst/>
                        </a:rPr>
                        <a:t> </a:t>
                      </a:r>
                      <a:endParaRPr lang="es-E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37372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000" dirty="0">
                          <a:effectLst/>
                        </a:rPr>
                        <a:t>Actividad11</a:t>
                      </a:r>
                    </a:p>
                    <a:p>
                      <a:pPr algn="just">
                        <a:lnSpc>
                          <a:spcPct val="115000"/>
                        </a:lnSpc>
                        <a:spcAft>
                          <a:spcPts val="1000"/>
                        </a:spcAft>
                      </a:pPr>
                      <a:r>
                        <a:rPr lang="es-ES" sz="1000" dirty="0">
                          <a:effectLst/>
                        </a:rPr>
                        <a:t> </a:t>
                      </a: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dirty="0">
                          <a:effectLst/>
                        </a:rPr>
                        <a:t> </a:t>
                      </a:r>
                      <a:endParaRPr lang="es-E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37372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000" dirty="0">
                          <a:effectLst/>
                        </a:rPr>
                        <a:t>Actividad 12</a:t>
                      </a:r>
                    </a:p>
                    <a:p>
                      <a:pPr algn="just">
                        <a:lnSpc>
                          <a:spcPct val="115000"/>
                        </a:lnSpc>
                        <a:spcAft>
                          <a:spcPts val="1000"/>
                        </a:spcAft>
                      </a:pPr>
                      <a:r>
                        <a:rPr lang="es-ES" sz="1000" dirty="0">
                          <a:effectLst/>
                        </a:rPr>
                        <a:t> </a:t>
                      </a: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dirty="0">
                          <a:effectLst/>
                        </a:rPr>
                        <a:t> </a:t>
                      </a:r>
                      <a:endParaRPr lang="es-E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37372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000" dirty="0">
                          <a:effectLst/>
                        </a:rPr>
                        <a:t>Actividad 13</a:t>
                      </a:r>
                    </a:p>
                    <a:p>
                      <a:pPr algn="just">
                        <a:lnSpc>
                          <a:spcPct val="115000"/>
                        </a:lnSpc>
                        <a:spcAft>
                          <a:spcPts val="1000"/>
                        </a:spcAft>
                      </a:pPr>
                      <a:r>
                        <a:rPr lang="es-ES" sz="1000" dirty="0">
                          <a:effectLst/>
                        </a:rPr>
                        <a:t> </a:t>
                      </a: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dirty="0">
                          <a:effectLst/>
                        </a:rPr>
                        <a:t> </a:t>
                      </a:r>
                      <a:endParaRPr lang="es-E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316516">
                <a:tc>
                  <a:txBody>
                    <a:bodyPr/>
                    <a:lstStyle/>
                    <a:p>
                      <a:pPr algn="just">
                        <a:lnSpc>
                          <a:spcPct val="115000"/>
                        </a:lnSpc>
                        <a:spcAft>
                          <a:spcPts val="1000"/>
                        </a:spcAft>
                      </a:pPr>
                      <a:endParaRPr lang="es-E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100" dirty="0">
                          <a:effectLst/>
                        </a:rPr>
                        <a:t>RESUMEN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100" dirty="0">
                          <a:effectLst/>
                        </a:rPr>
                        <a:t>Actividad </a:t>
                      </a:r>
                      <a:r>
                        <a:rPr lang="es-ES" sz="1100" dirty="0" smtClean="0">
                          <a:effectLst/>
                        </a:rPr>
                        <a:t>14</a:t>
                      </a:r>
                      <a:endParaRPr lang="es-ES" sz="1100" dirty="0">
                        <a:effectLst/>
                      </a:endParaRPr>
                    </a:p>
                  </a:txBody>
                  <a:tcPr marL="21320" marR="21320" marT="0" marB="0"/>
                </a:tc>
                <a:tc>
                  <a:txBody>
                    <a:bodyPr/>
                    <a:lstStyle/>
                    <a:p>
                      <a:pPr algn="just">
                        <a:lnSpc>
                          <a:spcPct val="115000"/>
                        </a:lnSpc>
                        <a:spcAft>
                          <a:spcPts val="1000"/>
                        </a:spcAft>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bl>
          </a:graphicData>
        </a:graphic>
      </p:graphicFrame>
    </p:spTree>
    <p:extLst>
      <p:ext uri="{BB962C8B-B14F-4D97-AF65-F5344CB8AC3E}">
        <p14:creationId xmlns:p14="http://schemas.microsoft.com/office/powerpoint/2010/main" val="2703677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LOMCE. COMPETENCIAS.</a:t>
            </a:r>
            <a:endParaRPr lang="es-ES" dirty="0"/>
          </a:p>
        </p:txBody>
      </p:sp>
      <p:sp>
        <p:nvSpPr>
          <p:cNvPr id="3" name="Marcador de contenido 2"/>
          <p:cNvSpPr>
            <a:spLocks noGrp="1"/>
          </p:cNvSpPr>
          <p:nvPr>
            <p:ph idx="1"/>
          </p:nvPr>
        </p:nvSpPr>
        <p:spPr>
          <a:xfrm>
            <a:off x="677334" y="1250302"/>
            <a:ext cx="8596668" cy="5607697"/>
          </a:xfrm>
        </p:spPr>
        <p:txBody>
          <a:bodyPr>
            <a:normAutofit fontScale="70000" lnSpcReduction="20000"/>
          </a:bodyPr>
          <a:lstStyle/>
          <a:p>
            <a:pPr marL="0" indent="0">
              <a:buNone/>
            </a:pPr>
            <a:r>
              <a:rPr lang="es-ES" b="1" dirty="0"/>
              <a:t>Artículo 6. Competencias.</a:t>
            </a:r>
          </a:p>
          <a:p>
            <a:pPr marL="0" indent="0">
              <a:buNone/>
            </a:pPr>
            <a:r>
              <a:rPr lang="es-ES" dirty="0"/>
              <a:t>1. Las competencias a adquirir por el alumnado serán las siguientes:</a:t>
            </a:r>
          </a:p>
          <a:p>
            <a:r>
              <a:rPr lang="es-ES" dirty="0"/>
              <a:t>a) Comunicación lingüística.</a:t>
            </a:r>
          </a:p>
          <a:p>
            <a:r>
              <a:rPr lang="es-ES" dirty="0"/>
              <a:t>b) Competencia matemática y competencias básicas en ciencia y tecnología.</a:t>
            </a:r>
          </a:p>
          <a:p>
            <a:r>
              <a:rPr lang="es-ES" dirty="0"/>
              <a:t>c) Competencia digital.</a:t>
            </a:r>
          </a:p>
          <a:p>
            <a:r>
              <a:rPr lang="es-ES" dirty="0"/>
              <a:t>d) Aprender a aprender.</a:t>
            </a:r>
          </a:p>
          <a:p>
            <a:r>
              <a:rPr lang="es-ES" dirty="0"/>
              <a:t>e) Competencias sociales y cívicas.</a:t>
            </a:r>
          </a:p>
          <a:p>
            <a:r>
              <a:rPr lang="es-ES" dirty="0"/>
              <a:t>f) Sentido de iniciativa y espíritu emprendedor.</a:t>
            </a:r>
          </a:p>
          <a:p>
            <a:r>
              <a:rPr lang="es-ES" dirty="0"/>
              <a:t>g) Conciencia y expresiones culturales.</a:t>
            </a:r>
          </a:p>
          <a:p>
            <a:pPr marL="0" indent="0">
              <a:lnSpc>
                <a:spcPct val="170000"/>
              </a:lnSpc>
              <a:buNone/>
            </a:pPr>
            <a:r>
              <a:rPr lang="es-ES" dirty="0"/>
              <a:t>2. Se potenciará el desarrollo, a lo largo de la etapa, de las competencias: Comunicación lingüística y Competencia matemática y competencias básicas en </a:t>
            </a:r>
            <a:r>
              <a:rPr lang="es-ES" b="1" u="sng" dirty="0"/>
              <a:t>ciencia</a:t>
            </a:r>
            <a:r>
              <a:rPr lang="es-ES" dirty="0"/>
              <a:t> y tecnología.</a:t>
            </a:r>
          </a:p>
          <a:p>
            <a:pPr marL="0" indent="0">
              <a:lnSpc>
                <a:spcPct val="170000"/>
              </a:lnSpc>
              <a:buNone/>
            </a:pPr>
            <a:r>
              <a:rPr lang="es-ES" dirty="0"/>
              <a:t>3. Dado que la competencia en comunicación lingüística constituye un factor fundamental para la adquisición del resto de competencias, los centros deberán garantizar, en la práctica docente de todos los cursos, un tiempo dedicado al desarrollo de la misma a través de la </a:t>
            </a:r>
            <a:r>
              <a:rPr lang="es-ES" b="1" u="sng" dirty="0"/>
              <a:t>lectura</a:t>
            </a:r>
            <a:r>
              <a:rPr lang="es-ES" dirty="0"/>
              <a:t> en todas las materias de la etapa.</a:t>
            </a:r>
          </a:p>
          <a:p>
            <a:pPr marL="0" indent="0">
              <a:lnSpc>
                <a:spcPct val="170000"/>
              </a:lnSpc>
              <a:buNone/>
            </a:pPr>
            <a:r>
              <a:rPr lang="es-ES" dirty="0"/>
              <a:t>4. Para una adquisición eficaz de las competencias y una integración efectiva en el currículo, </a:t>
            </a:r>
            <a:r>
              <a:rPr lang="es-ES" b="1" dirty="0"/>
              <a:t>se diseñarán actividades de aprendizaje integradas que permitan al alumnado desarrollar más de una competencia al mismo tiempo</a:t>
            </a:r>
            <a:r>
              <a:rPr lang="es-ES" dirty="0"/>
              <a:t>, con el objeto de </a:t>
            </a:r>
            <a:r>
              <a:rPr lang="es-ES" b="1" dirty="0"/>
              <a:t>aplicar lo aprendido a la realidad</a:t>
            </a:r>
            <a:r>
              <a:rPr lang="es-ES" dirty="0"/>
              <a:t>.</a:t>
            </a:r>
          </a:p>
          <a:p>
            <a:endParaRPr lang="es-ES" dirty="0"/>
          </a:p>
        </p:txBody>
      </p:sp>
    </p:spTree>
    <p:extLst>
      <p:ext uri="{BB962C8B-B14F-4D97-AF65-F5344CB8AC3E}">
        <p14:creationId xmlns:p14="http://schemas.microsoft.com/office/powerpoint/2010/main" val="1218967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0" y="460310"/>
            <a:ext cx="2709678" cy="1320800"/>
          </a:xfrm>
        </p:spPr>
        <p:txBody>
          <a:bodyPr/>
          <a:lstStyle/>
          <a:p>
            <a:r>
              <a:rPr lang="es-ES" dirty="0" smtClean="0"/>
              <a:t>PROPUESTA LOE</a:t>
            </a:r>
            <a:endParaRPr lang="es-ES" dirty="0"/>
          </a:p>
        </p:txBody>
      </p:sp>
      <p:pic>
        <p:nvPicPr>
          <p:cNvPr id="4" name="Marcador de contenido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593910" y="84137"/>
            <a:ext cx="9344025" cy="6773863"/>
          </a:xfrm>
        </p:spPr>
      </p:pic>
      <p:sp>
        <p:nvSpPr>
          <p:cNvPr id="2" name="CuadroTexto 1"/>
          <p:cNvSpPr txBox="1"/>
          <p:nvPr/>
        </p:nvSpPr>
        <p:spPr>
          <a:xfrm>
            <a:off x="234778" y="1781110"/>
            <a:ext cx="2474900" cy="4247317"/>
          </a:xfrm>
          <a:prstGeom prst="rect">
            <a:avLst/>
          </a:prstGeom>
          <a:noFill/>
        </p:spPr>
        <p:txBody>
          <a:bodyPr wrap="square" rtlCol="0">
            <a:spAutoFit/>
          </a:bodyPr>
          <a:lstStyle/>
          <a:p>
            <a:r>
              <a:rPr lang="es-ES" dirty="0" smtClean="0"/>
              <a:t>Pensar</a:t>
            </a:r>
          </a:p>
          <a:p>
            <a:r>
              <a:rPr lang="es-ES" dirty="0" smtClean="0"/>
              <a:t>Hacer</a:t>
            </a:r>
          </a:p>
          <a:p>
            <a:r>
              <a:rPr lang="es-ES" dirty="0" smtClean="0"/>
              <a:t>Comunicar ciencia (este ultimo no queda claro)</a:t>
            </a:r>
          </a:p>
          <a:p>
            <a:endParaRPr lang="es-ES" dirty="0"/>
          </a:p>
          <a:p>
            <a:r>
              <a:rPr lang="es-ES" dirty="0" smtClean="0"/>
              <a:t>El alumnado tiene q tener claro que puede estudiar la ciencia y que no</a:t>
            </a:r>
          </a:p>
          <a:p>
            <a:endParaRPr lang="es-ES" dirty="0"/>
          </a:p>
          <a:p>
            <a:r>
              <a:rPr lang="es-ES" dirty="0" smtClean="0"/>
              <a:t>El alumnado tiene que saber identificar que son cuestiones científicas y que no</a:t>
            </a:r>
            <a:endParaRPr lang="es-ES" dirty="0"/>
          </a:p>
        </p:txBody>
      </p:sp>
    </p:spTree>
    <p:extLst>
      <p:ext uri="{BB962C8B-B14F-4D97-AF65-F5344CB8AC3E}">
        <p14:creationId xmlns:p14="http://schemas.microsoft.com/office/powerpoint/2010/main" val="2189578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81" y="177282"/>
            <a:ext cx="10058400" cy="6428792"/>
          </a:xfrm>
          <a:prstGeom prst="rect">
            <a:avLst/>
          </a:prstGeom>
        </p:spPr>
      </p:pic>
      <p:sp>
        <p:nvSpPr>
          <p:cNvPr id="6" name="Título 5"/>
          <p:cNvSpPr>
            <a:spLocks noGrp="1"/>
          </p:cNvSpPr>
          <p:nvPr>
            <p:ph type="title"/>
          </p:nvPr>
        </p:nvSpPr>
        <p:spPr>
          <a:xfrm>
            <a:off x="220134" y="376335"/>
            <a:ext cx="3054911" cy="1320800"/>
          </a:xfrm>
        </p:spPr>
        <p:txBody>
          <a:bodyPr/>
          <a:lstStyle/>
          <a:p>
            <a:r>
              <a:rPr lang="es-ES" dirty="0" smtClean="0"/>
              <a:t>PROPUESTA PISA</a:t>
            </a:r>
            <a:endParaRPr lang="es-ES" dirty="0"/>
          </a:p>
        </p:txBody>
      </p:sp>
    </p:spTree>
    <p:extLst>
      <p:ext uri="{BB962C8B-B14F-4D97-AF65-F5344CB8AC3E}">
        <p14:creationId xmlns:p14="http://schemas.microsoft.com/office/powerpoint/2010/main" val="1530672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5566"/>
            <a:ext cx="10058400" cy="6093814"/>
          </a:xfrm>
          <a:prstGeom prst="rect">
            <a:avLst/>
          </a:prstGeom>
        </p:spPr>
      </p:pic>
      <p:sp>
        <p:nvSpPr>
          <p:cNvPr id="6" name="Título 5"/>
          <p:cNvSpPr>
            <a:spLocks noGrp="1"/>
          </p:cNvSpPr>
          <p:nvPr>
            <p:ph type="title"/>
          </p:nvPr>
        </p:nvSpPr>
        <p:spPr>
          <a:xfrm>
            <a:off x="229464" y="38472"/>
            <a:ext cx="8596668" cy="660400"/>
          </a:xfrm>
        </p:spPr>
        <p:txBody>
          <a:bodyPr/>
          <a:lstStyle/>
          <a:p>
            <a:r>
              <a:rPr lang="es-ES" dirty="0" smtClean="0"/>
              <a:t>PROPUESTA INTEGRADORA</a:t>
            </a:r>
            <a:endParaRPr lang="es-ES" dirty="0"/>
          </a:p>
        </p:txBody>
      </p:sp>
    </p:spTree>
    <p:extLst>
      <p:ext uri="{BB962C8B-B14F-4D97-AF65-F5344CB8AC3E}">
        <p14:creationId xmlns:p14="http://schemas.microsoft.com/office/powerpoint/2010/main" val="1547897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S" dirty="0" smtClean="0"/>
              <a:t>Actividades prácticas</a:t>
            </a:r>
            <a:endParaRPr lang="es-ES" dirty="0"/>
          </a:p>
        </p:txBody>
      </p:sp>
      <p:sp>
        <p:nvSpPr>
          <p:cNvPr id="5" name="Subtítulo 4"/>
          <p:cNvSpPr>
            <a:spLocks noGrp="1"/>
          </p:cNvSpPr>
          <p:nvPr>
            <p:ph type="subTitle" idx="1"/>
          </p:nvPr>
        </p:nvSpPr>
        <p:spPr/>
        <p:txBody>
          <a:bodyPr/>
          <a:lstStyle/>
          <a:p>
            <a:r>
              <a:rPr lang="es-ES" dirty="0"/>
              <a:t>Realización actividad 9</a:t>
            </a:r>
          </a:p>
        </p:txBody>
      </p:sp>
    </p:spTree>
    <p:extLst>
      <p:ext uri="{BB962C8B-B14F-4D97-AF65-F5344CB8AC3E}">
        <p14:creationId xmlns:p14="http://schemas.microsoft.com/office/powerpoint/2010/main" val="2372905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Criterios para organizar y secuenciar los contenidos y las actividades </a:t>
            </a:r>
            <a:endParaRPr lang="es-ES" dirty="0"/>
          </a:p>
        </p:txBody>
      </p:sp>
      <p:sp>
        <p:nvSpPr>
          <p:cNvPr id="3" name="Subtítulo 2"/>
          <p:cNvSpPr>
            <a:spLocks noGrp="1"/>
          </p:cNvSpPr>
          <p:nvPr>
            <p:ph type="subTitle" idx="1"/>
          </p:nvPr>
        </p:nvSpPr>
        <p:spPr>
          <a:xfrm>
            <a:off x="1441753" y="4386735"/>
            <a:ext cx="7766936" cy="1454228"/>
          </a:xfrm>
        </p:spPr>
        <p:txBody>
          <a:bodyPr>
            <a:normAutofit fontScale="92500" lnSpcReduction="10000"/>
          </a:bodyPr>
          <a:lstStyle/>
          <a:p>
            <a:r>
              <a:rPr lang="es-ES" dirty="0" smtClean="0"/>
              <a:t>Diseñar un dispositivo pedagógico para enseñar Ciencias implica básicamente seleccionar las actividades de enseñanza-aprendizaje (actividades didácticas) que se considera que son las más adecuadas para los objetivos seleccionados y distribuirlas a lo largo del tiempo.</a:t>
            </a:r>
          </a:p>
          <a:p>
            <a:r>
              <a:rPr lang="es-ES" dirty="0" err="1" smtClean="0"/>
              <a:t>Neus</a:t>
            </a:r>
            <a:r>
              <a:rPr lang="es-ES" dirty="0" smtClean="0"/>
              <a:t> </a:t>
            </a:r>
            <a:r>
              <a:rPr lang="es-ES" dirty="0" err="1" smtClean="0"/>
              <a:t>Sanmartí</a:t>
            </a:r>
            <a:endParaRPr lang="es-ES" dirty="0"/>
          </a:p>
        </p:txBody>
      </p:sp>
      <p:pic>
        <p:nvPicPr>
          <p:cNvPr id="1026" name="Picture 2" descr="didactica de las ciencias en la educacion secundaria obligatoria-neus sanmarti-97884773895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15" y="1641389"/>
            <a:ext cx="1362075"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182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S" dirty="0" smtClean="0"/>
              <a:t>Recordar bloques 1 y 7 del currículum</a:t>
            </a:r>
            <a:endParaRPr lang="es-ES" dirty="0"/>
          </a:p>
        </p:txBody>
      </p:sp>
      <p:sp>
        <p:nvSpPr>
          <p:cNvPr id="5" name="Subtítulo 4"/>
          <p:cNvSpPr>
            <a:spLocks noGrp="1"/>
          </p:cNvSpPr>
          <p:nvPr>
            <p:ph type="subTitle" idx="1"/>
          </p:nvPr>
        </p:nvSpPr>
        <p:spPr/>
        <p:txBody>
          <a:bodyPr/>
          <a:lstStyle/>
          <a:p>
            <a:endParaRPr lang="es-ES"/>
          </a:p>
        </p:txBody>
      </p:sp>
    </p:spTree>
    <p:extLst>
      <p:ext uri="{BB962C8B-B14F-4D97-AF65-F5344CB8AC3E}">
        <p14:creationId xmlns:p14="http://schemas.microsoft.com/office/powerpoint/2010/main" val="3870856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462456" y="399393"/>
          <a:ext cx="10501012" cy="6384343"/>
        </p:xfrm>
        <a:graphic>
          <a:graphicData uri="http://schemas.openxmlformats.org/drawingml/2006/table">
            <a:tbl>
              <a:tblPr firstRow="1" firstCol="1" bandRow="1">
                <a:tableStyleId>{5C22544A-7EE6-4342-B048-85BDC9FD1C3A}</a:tableStyleId>
              </a:tblPr>
              <a:tblGrid>
                <a:gridCol w="3499932"/>
                <a:gridCol w="3499932"/>
                <a:gridCol w="3501148"/>
              </a:tblGrid>
              <a:tr h="408565">
                <a:tc>
                  <a:txBody>
                    <a:bodyPr/>
                    <a:lstStyle/>
                    <a:p>
                      <a:pPr algn="just">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contenidos</a:t>
                      </a:r>
                    </a:p>
                  </a:txBody>
                  <a:tcPr marL="68580" marR="68580" marT="0" marB="0"/>
                </a:tc>
                <a:tc>
                  <a:txBody>
                    <a:bodyPr/>
                    <a:lstStyle/>
                    <a:p>
                      <a:pPr algn="just">
                        <a:lnSpc>
                          <a:spcPct val="115000"/>
                        </a:lnSpc>
                        <a:spcAft>
                          <a:spcPts val="0"/>
                        </a:spcAft>
                      </a:pPr>
                      <a:r>
                        <a:rPr lang="es-ES" sz="1200">
                          <a:effectLst/>
                          <a:latin typeface="Verdana" panose="020B0604030504040204" pitchFamily="34" charset="0"/>
                          <a:ea typeface="Verdana" panose="020B0604030504040204" pitchFamily="34" charset="0"/>
                          <a:cs typeface="Verdana" panose="020B0604030504040204" pitchFamily="34" charset="0"/>
                        </a:rPr>
                        <a:t>Criterios de evaluación</a:t>
                      </a:r>
                    </a:p>
                  </a:txBody>
                  <a:tcPr marL="68580" marR="68580" marT="0" marB="0"/>
                </a:tc>
                <a:tc>
                  <a:txBody>
                    <a:bodyPr/>
                    <a:lstStyle/>
                    <a:p>
                      <a:pPr algn="just">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Estándares de aprendizaje</a:t>
                      </a:r>
                    </a:p>
                  </a:txBody>
                  <a:tcPr marL="68580" marR="68580" marT="0" marB="0"/>
                </a:tc>
              </a:tr>
              <a:tr h="371396">
                <a:tc gridSpan="3">
                  <a:txBody>
                    <a:bodyPr/>
                    <a:lstStyle/>
                    <a:p>
                      <a:pPr algn="just">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BLOQUE 1.–Habilidades, destrezas y estrategias . Metodología científica</a:t>
                      </a:r>
                    </a:p>
                  </a:txBody>
                  <a:tcPr marL="68580" marR="68580" marT="0" marB="0"/>
                </a:tc>
                <a:tc hMerge="1">
                  <a:txBody>
                    <a:bodyPr/>
                    <a:lstStyle/>
                    <a:p>
                      <a:endParaRPr lang="es-ES"/>
                    </a:p>
                  </a:txBody>
                  <a:tcPr/>
                </a:tc>
                <a:tc hMerge="1">
                  <a:txBody>
                    <a:bodyPr/>
                    <a:lstStyle/>
                    <a:p>
                      <a:endParaRPr lang="es-ES"/>
                    </a:p>
                  </a:txBody>
                  <a:tcPr/>
                </a:tc>
              </a:tr>
              <a:tr h="5604382">
                <a:tc>
                  <a:txBody>
                    <a:bodyPr/>
                    <a:lstStyle/>
                    <a:p>
                      <a:pPr>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La metodología científica. Características básicas.</a:t>
                      </a:r>
                    </a:p>
                    <a:p>
                      <a:pPr>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–La experimentación en Biología y geología: obtención</a:t>
                      </a:r>
                    </a:p>
                    <a:p>
                      <a:pPr>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y selección de información a partir de la selección</a:t>
                      </a:r>
                    </a:p>
                    <a:p>
                      <a:pPr algn="just">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y recogida de muestras del medio natural.</a:t>
                      </a:r>
                    </a:p>
                  </a:txBody>
                  <a:tcPr marL="68580" marR="68580" marT="0" marB="0"/>
                </a:tc>
                <a:tc>
                  <a:txBody>
                    <a:bodyPr/>
                    <a:lstStyle/>
                    <a:p>
                      <a:pPr>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1. Utilizar adecuadamente el vocabulario científico en un contexto preciso y adecuado a su nivel.</a:t>
                      </a:r>
                    </a:p>
                    <a:p>
                      <a:pPr>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2. Buscar, seleccionar e interpretar la información de carácter científico y utilizar dicha información para formarse una opinión propia, expresarse con precisión y argumentar sobre problemas relacionados con el medio natural y la salud.</a:t>
                      </a:r>
                    </a:p>
                    <a:p>
                      <a:pPr>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3. Realizar un trabajo experimental con ayuda de un </a:t>
                      </a:r>
                      <a:r>
                        <a:rPr lang="es-ES" sz="1200" dirty="0" err="1">
                          <a:effectLst/>
                          <a:latin typeface="Verdana" panose="020B0604030504040204" pitchFamily="34" charset="0"/>
                          <a:ea typeface="Verdana" panose="020B0604030504040204" pitchFamily="34" charset="0"/>
                          <a:cs typeface="Verdana" panose="020B0604030504040204" pitchFamily="34" charset="0"/>
                        </a:rPr>
                        <a:t>guión</a:t>
                      </a:r>
                      <a:r>
                        <a:rPr lang="es-ES" sz="1200" dirty="0">
                          <a:effectLst/>
                          <a:latin typeface="Verdana" panose="020B0604030504040204" pitchFamily="34" charset="0"/>
                          <a:ea typeface="Verdana" panose="020B0604030504040204" pitchFamily="34" charset="0"/>
                          <a:cs typeface="Verdana" panose="020B0604030504040204" pitchFamily="34" charset="0"/>
                        </a:rPr>
                        <a:t> de prácticas de laboratorio o de campo describiendo su ejecución e interpretando sus resultados.</a:t>
                      </a:r>
                    </a:p>
                  </a:txBody>
                  <a:tcPr marL="68580" marR="68580" marT="0" marB="0"/>
                </a:tc>
                <a:tc>
                  <a:txBody>
                    <a:bodyPr/>
                    <a:lstStyle/>
                    <a:p>
                      <a:pPr>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1.1. Identifica y define términos frecuentes del vocabulario científico, utilizándolos de forma correcta tanto oralmente como por escrito.</a:t>
                      </a:r>
                    </a:p>
                    <a:p>
                      <a:pPr>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2.1. Busca, selecciona e interpreta la información de carácter científico a partir de la utilización de diversas fuentes.</a:t>
                      </a:r>
                    </a:p>
                    <a:p>
                      <a:pPr>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2.2. Organiza y transmite la información seleccionada de manera precisa utilizando diversos soportes.</a:t>
                      </a:r>
                    </a:p>
                    <a:p>
                      <a:pPr>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2.3. Utiliza la información de carácter científico para formarse una opinión propia sobre el tema y argumentar sobre problemas relacionados.</a:t>
                      </a:r>
                    </a:p>
                    <a:p>
                      <a:pPr>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3.1. Conoce y respeta las normas de seguridad en el laboratorio, utilizando adecuadamente los instrumentos y el material empleado.</a:t>
                      </a:r>
                    </a:p>
                    <a:p>
                      <a:pPr>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3.2. Desarrolla con autonomía las instrucciones de los guiones de prácticas de laboratorio utilizando </a:t>
                      </a:r>
                      <a:r>
                        <a:rPr lang="es-ES" sz="1200" dirty="0" smtClean="0">
                          <a:effectLst/>
                          <a:latin typeface="Verdana" panose="020B0604030504040204" pitchFamily="34" charset="0"/>
                          <a:ea typeface="Verdana" panose="020B0604030504040204" pitchFamily="34" charset="0"/>
                          <a:cs typeface="Verdana" panose="020B0604030504040204" pitchFamily="34" charset="0"/>
                        </a:rPr>
                        <a:t>tanto</a:t>
                      </a:r>
                      <a:r>
                        <a:rPr lang="es-ES" sz="1200" baseline="0" dirty="0" smtClean="0">
                          <a:effectLst/>
                          <a:latin typeface="Verdana" panose="020B0604030504040204" pitchFamily="34" charset="0"/>
                          <a:ea typeface="Verdana" panose="020B0604030504040204" pitchFamily="34" charset="0"/>
                          <a:cs typeface="Verdana" panose="020B0604030504040204" pitchFamily="34" charset="0"/>
                        </a:rPr>
                        <a:t> </a:t>
                      </a:r>
                      <a:r>
                        <a:rPr lang="es-ES" sz="1200" dirty="0" smtClean="0">
                          <a:effectLst/>
                          <a:latin typeface="Verdana" panose="020B0604030504040204" pitchFamily="34" charset="0"/>
                          <a:ea typeface="Verdana" panose="020B0604030504040204" pitchFamily="34" charset="0"/>
                          <a:cs typeface="Verdana" panose="020B0604030504040204" pitchFamily="34" charset="0"/>
                        </a:rPr>
                        <a:t>instrumentos </a:t>
                      </a:r>
                      <a:r>
                        <a:rPr lang="es-ES" sz="1200" dirty="0">
                          <a:effectLst/>
                          <a:latin typeface="Verdana" panose="020B0604030504040204" pitchFamily="34" charset="0"/>
                          <a:ea typeface="Verdana" panose="020B0604030504040204" pitchFamily="34" charset="0"/>
                          <a:cs typeface="Verdana" panose="020B0604030504040204" pitchFamily="34" charset="0"/>
                        </a:rPr>
                        <a:t>ópticos de reconocimiento, como material básico de laboratorio, describiendo el proceso experimental seguido, anotando sus observaciones e interpretando sus resultados.</a:t>
                      </a:r>
                    </a:p>
                  </a:txBody>
                  <a:tcPr marL="68580" marR="68580" marT="0" marB="0"/>
                </a:tc>
              </a:tr>
            </a:tbl>
          </a:graphicData>
        </a:graphic>
      </p:graphicFrame>
    </p:spTree>
    <p:extLst>
      <p:ext uri="{BB962C8B-B14F-4D97-AF65-F5344CB8AC3E}">
        <p14:creationId xmlns:p14="http://schemas.microsoft.com/office/powerpoint/2010/main" val="730092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462456" y="220717"/>
          <a:ext cx="10583916" cy="6733459"/>
        </p:xfrm>
        <a:graphic>
          <a:graphicData uri="http://schemas.openxmlformats.org/drawingml/2006/table">
            <a:tbl>
              <a:tblPr firstRow="1" firstCol="1" bandRow="1">
                <a:tableStyleId>{5C22544A-7EE6-4342-B048-85BDC9FD1C3A}</a:tableStyleId>
              </a:tblPr>
              <a:tblGrid>
                <a:gridCol w="3527564"/>
                <a:gridCol w="3527564"/>
                <a:gridCol w="3528788"/>
              </a:tblGrid>
              <a:tr h="266746">
                <a:tc gridSpan="3">
                  <a:txBody>
                    <a:bodyPr/>
                    <a:lstStyle/>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BLOQUE 7.–Proyecto de investigación</a:t>
                      </a:r>
                    </a:p>
                  </a:txBody>
                  <a:tcPr marL="68580" marR="68580" marT="0" marB="0"/>
                </a:tc>
                <a:tc hMerge="1">
                  <a:txBody>
                    <a:bodyPr/>
                    <a:lstStyle/>
                    <a:p>
                      <a:endParaRPr lang="es-ES"/>
                    </a:p>
                  </a:txBody>
                  <a:tcPr/>
                </a:tc>
                <a:tc hMerge="1">
                  <a:txBody>
                    <a:bodyPr/>
                    <a:lstStyle/>
                    <a:p>
                      <a:endParaRPr lang="es-ES"/>
                    </a:p>
                  </a:txBody>
                  <a:tcPr/>
                </a:tc>
              </a:tr>
              <a:tr h="6466713">
                <a:tc>
                  <a:txBody>
                    <a:bodyPr/>
                    <a:lstStyle/>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Proyecto de investigación en equipo.</a:t>
                      </a:r>
                    </a:p>
                  </a:txBody>
                  <a:tcPr marL="68580" marR="68580" marT="0" marB="0"/>
                </a:tc>
                <a:tc>
                  <a:txBody>
                    <a:bodyPr/>
                    <a:lstStyle/>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1. Planear, aplicar, e integrar las destrezas y habilidades</a:t>
                      </a:r>
                    </a:p>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propias del trabajo científico.</a:t>
                      </a:r>
                    </a:p>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2. Elaborar hipótesis y contrastarlas a través de la experimentación</a:t>
                      </a:r>
                    </a:p>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o la observación y la argumentación.</a:t>
                      </a:r>
                    </a:p>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3. Utilizar fuentes de información variada, discriminar</a:t>
                      </a:r>
                    </a:p>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y decidir sobre ellas y los métodos empleados para su</a:t>
                      </a:r>
                    </a:p>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obtención.</a:t>
                      </a:r>
                    </a:p>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4. Participar, valorar y respetar el trabajo individual y</a:t>
                      </a:r>
                    </a:p>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en equipo.</a:t>
                      </a:r>
                    </a:p>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5. Exponer, y defender en público el proyecto de investigación</a:t>
                      </a:r>
                    </a:p>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realizado.</a:t>
                      </a:r>
                    </a:p>
                  </a:txBody>
                  <a:tcPr marL="68580" marR="68580" marT="0" marB="0"/>
                </a:tc>
                <a:tc>
                  <a:txBody>
                    <a:bodyPr/>
                    <a:lstStyle/>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1.1. Integra y aplica las destrezas propias del método científico.</a:t>
                      </a:r>
                    </a:p>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2.1. Utiliza argumentos relevantes justificando las hipótesis que propone.</a:t>
                      </a:r>
                    </a:p>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3.1. Utiliza diferentes fuentes de información, apoyándose en las TIC, para </a:t>
                      </a:r>
                      <a:r>
                        <a:rPr lang="es-ES" sz="1400" dirty="0" smtClean="0">
                          <a:effectLst/>
                          <a:latin typeface="Verdana" panose="020B0604030504040204" pitchFamily="34" charset="0"/>
                          <a:ea typeface="Verdana" panose="020B0604030504040204" pitchFamily="34" charset="0"/>
                          <a:cs typeface="Verdana" panose="020B0604030504040204" pitchFamily="34" charset="0"/>
                        </a:rPr>
                        <a:t>la</a:t>
                      </a:r>
                      <a:r>
                        <a:rPr lang="es-ES" sz="1400" baseline="0" dirty="0" smtClean="0">
                          <a:effectLst/>
                          <a:latin typeface="Verdana" panose="020B0604030504040204" pitchFamily="34" charset="0"/>
                          <a:ea typeface="Verdana" panose="020B0604030504040204" pitchFamily="34" charset="0"/>
                          <a:cs typeface="Verdana" panose="020B0604030504040204" pitchFamily="34" charset="0"/>
                        </a:rPr>
                        <a:t> </a:t>
                      </a:r>
                      <a:r>
                        <a:rPr lang="es-ES" sz="1400" dirty="0" smtClean="0">
                          <a:effectLst/>
                          <a:latin typeface="Verdana" panose="020B0604030504040204" pitchFamily="34" charset="0"/>
                          <a:ea typeface="Verdana" panose="020B0604030504040204" pitchFamily="34" charset="0"/>
                          <a:cs typeface="Verdana" panose="020B0604030504040204" pitchFamily="34" charset="0"/>
                        </a:rPr>
                        <a:t>elaboración </a:t>
                      </a:r>
                      <a:r>
                        <a:rPr lang="es-ES" sz="1400" dirty="0">
                          <a:effectLst/>
                          <a:latin typeface="Verdana" panose="020B0604030504040204" pitchFamily="34" charset="0"/>
                          <a:ea typeface="Verdana" panose="020B0604030504040204" pitchFamily="34" charset="0"/>
                          <a:cs typeface="Verdana" panose="020B0604030504040204" pitchFamily="34" charset="0"/>
                        </a:rPr>
                        <a:t>y presentación de sus investigaciones.</a:t>
                      </a:r>
                    </a:p>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4.1. Participa, valora y respeta el trabajo individual y grupal.</a:t>
                      </a:r>
                    </a:p>
                    <a:p>
                      <a:pPr>
                        <a:lnSpc>
                          <a:spcPct val="115000"/>
                        </a:lnSpc>
                        <a:spcAft>
                          <a:spcPts val="0"/>
                        </a:spcAft>
                      </a:pPr>
                      <a:r>
                        <a:rPr lang="es-ES" sz="1400" b="1" dirty="0">
                          <a:effectLst/>
                          <a:latin typeface="Verdana" panose="020B0604030504040204" pitchFamily="34" charset="0"/>
                          <a:ea typeface="Verdana" panose="020B0604030504040204" pitchFamily="34" charset="0"/>
                          <a:cs typeface="Verdana" panose="020B0604030504040204" pitchFamily="34" charset="0"/>
                        </a:rPr>
                        <a:t>5.1. Diseña pequeños trabajos de investigación sobre animales y/o </a:t>
                      </a:r>
                      <a:r>
                        <a:rPr lang="es-ES" sz="1400" b="1" dirty="0" smtClean="0">
                          <a:effectLst/>
                          <a:latin typeface="Verdana" panose="020B0604030504040204" pitchFamily="34" charset="0"/>
                          <a:ea typeface="Verdana" panose="020B0604030504040204" pitchFamily="34" charset="0"/>
                          <a:cs typeface="Verdana" panose="020B0604030504040204" pitchFamily="34" charset="0"/>
                        </a:rPr>
                        <a:t>plantas,</a:t>
                      </a:r>
                      <a:r>
                        <a:rPr lang="es-ES" sz="1400" b="1" baseline="0" dirty="0" smtClean="0">
                          <a:effectLst/>
                          <a:latin typeface="Verdana" panose="020B0604030504040204" pitchFamily="34" charset="0"/>
                          <a:ea typeface="Verdana" panose="020B0604030504040204" pitchFamily="34" charset="0"/>
                          <a:cs typeface="Verdana" panose="020B0604030504040204" pitchFamily="34" charset="0"/>
                        </a:rPr>
                        <a:t> </a:t>
                      </a:r>
                      <a:r>
                        <a:rPr lang="es-ES" sz="1400" b="1" dirty="0" smtClean="0">
                          <a:effectLst/>
                          <a:latin typeface="Verdana" panose="020B0604030504040204" pitchFamily="34" charset="0"/>
                          <a:ea typeface="Verdana" panose="020B0604030504040204" pitchFamily="34" charset="0"/>
                          <a:cs typeface="Verdana" panose="020B0604030504040204" pitchFamily="34" charset="0"/>
                        </a:rPr>
                        <a:t>los </a:t>
                      </a:r>
                      <a:r>
                        <a:rPr lang="es-ES" sz="1400" b="1" dirty="0">
                          <a:effectLst/>
                          <a:latin typeface="Verdana" panose="020B0604030504040204" pitchFamily="34" charset="0"/>
                          <a:ea typeface="Verdana" panose="020B0604030504040204" pitchFamily="34" charset="0"/>
                          <a:cs typeface="Verdana" panose="020B0604030504040204" pitchFamily="34" charset="0"/>
                        </a:rPr>
                        <a:t>ecosistemas de su entorno o la alimentación y nutrición humana para </a:t>
                      </a:r>
                      <a:r>
                        <a:rPr lang="es-ES" sz="1400" b="1" dirty="0" smtClean="0">
                          <a:effectLst/>
                          <a:latin typeface="Verdana" panose="020B0604030504040204" pitchFamily="34" charset="0"/>
                          <a:ea typeface="Verdana" panose="020B0604030504040204" pitchFamily="34" charset="0"/>
                          <a:cs typeface="Verdana" panose="020B0604030504040204" pitchFamily="34" charset="0"/>
                        </a:rPr>
                        <a:t>su</a:t>
                      </a:r>
                      <a:r>
                        <a:rPr lang="es-ES" sz="1400" b="1" baseline="0" dirty="0" smtClean="0">
                          <a:effectLst/>
                          <a:latin typeface="Verdana" panose="020B0604030504040204" pitchFamily="34" charset="0"/>
                          <a:ea typeface="Verdana" panose="020B0604030504040204" pitchFamily="34" charset="0"/>
                          <a:cs typeface="Verdana" panose="020B0604030504040204" pitchFamily="34" charset="0"/>
                        </a:rPr>
                        <a:t> </a:t>
                      </a:r>
                      <a:r>
                        <a:rPr lang="es-ES" sz="1400" b="1" dirty="0" smtClean="0">
                          <a:effectLst/>
                          <a:latin typeface="Verdana" panose="020B0604030504040204" pitchFamily="34" charset="0"/>
                          <a:ea typeface="Verdana" panose="020B0604030504040204" pitchFamily="34" charset="0"/>
                          <a:cs typeface="Verdana" panose="020B0604030504040204" pitchFamily="34" charset="0"/>
                        </a:rPr>
                        <a:t>presentación </a:t>
                      </a:r>
                      <a:r>
                        <a:rPr lang="es-ES" sz="1400" b="1" dirty="0">
                          <a:effectLst/>
                          <a:latin typeface="Verdana" panose="020B0604030504040204" pitchFamily="34" charset="0"/>
                          <a:ea typeface="Verdana" panose="020B0604030504040204" pitchFamily="34" charset="0"/>
                          <a:cs typeface="Verdana" panose="020B0604030504040204" pitchFamily="34" charset="0"/>
                        </a:rPr>
                        <a:t>y defensa en el aula.</a:t>
                      </a:r>
                    </a:p>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5.2. Expresa con precisión y coherencia tanto verbalmente como por </a:t>
                      </a:r>
                      <a:r>
                        <a:rPr lang="es-ES" sz="1400" dirty="0" smtClean="0">
                          <a:effectLst/>
                          <a:latin typeface="Verdana" panose="020B0604030504040204" pitchFamily="34" charset="0"/>
                          <a:ea typeface="Verdana" panose="020B0604030504040204" pitchFamily="34" charset="0"/>
                          <a:cs typeface="Verdana" panose="020B0604030504040204" pitchFamily="34" charset="0"/>
                        </a:rPr>
                        <a:t>escrito</a:t>
                      </a:r>
                      <a:r>
                        <a:rPr lang="es-ES" sz="1400" baseline="0" dirty="0" smtClean="0">
                          <a:effectLst/>
                          <a:latin typeface="Verdana" panose="020B0604030504040204" pitchFamily="34" charset="0"/>
                          <a:ea typeface="Verdana" panose="020B0604030504040204" pitchFamily="34" charset="0"/>
                          <a:cs typeface="Verdana" panose="020B0604030504040204" pitchFamily="34" charset="0"/>
                        </a:rPr>
                        <a:t> </a:t>
                      </a:r>
                      <a:r>
                        <a:rPr lang="es-ES" sz="1400" dirty="0" smtClean="0">
                          <a:effectLst/>
                          <a:latin typeface="Verdana" panose="020B0604030504040204" pitchFamily="34" charset="0"/>
                          <a:ea typeface="Verdana" panose="020B0604030504040204" pitchFamily="34" charset="0"/>
                          <a:cs typeface="Verdana" panose="020B0604030504040204" pitchFamily="34" charset="0"/>
                        </a:rPr>
                        <a:t>las </a:t>
                      </a:r>
                      <a:r>
                        <a:rPr lang="es-ES" sz="1400" dirty="0">
                          <a:effectLst/>
                          <a:latin typeface="Verdana" panose="020B0604030504040204" pitchFamily="34" charset="0"/>
                          <a:ea typeface="Verdana" panose="020B0604030504040204" pitchFamily="34" charset="0"/>
                          <a:cs typeface="Verdana" panose="020B0604030504040204" pitchFamily="34" charset="0"/>
                        </a:rPr>
                        <a:t>conclusiones de sus investigaciones, empleando vocabulario específico </a:t>
                      </a:r>
                      <a:r>
                        <a:rPr lang="es-ES" sz="1400" dirty="0" smtClean="0">
                          <a:effectLst/>
                          <a:latin typeface="Verdana" panose="020B0604030504040204" pitchFamily="34" charset="0"/>
                          <a:ea typeface="Verdana" panose="020B0604030504040204" pitchFamily="34" charset="0"/>
                          <a:cs typeface="Verdana" panose="020B0604030504040204" pitchFamily="34" charset="0"/>
                        </a:rPr>
                        <a:t>y</a:t>
                      </a:r>
                      <a:r>
                        <a:rPr lang="es-ES" sz="1400" baseline="0" dirty="0" smtClean="0">
                          <a:effectLst/>
                          <a:latin typeface="Verdana" panose="020B0604030504040204" pitchFamily="34" charset="0"/>
                          <a:ea typeface="Verdana" panose="020B0604030504040204" pitchFamily="34" charset="0"/>
                          <a:cs typeface="Verdana" panose="020B0604030504040204" pitchFamily="34" charset="0"/>
                        </a:rPr>
                        <a:t> </a:t>
                      </a:r>
                      <a:r>
                        <a:rPr lang="es-ES" sz="1400" dirty="0" smtClean="0">
                          <a:effectLst/>
                          <a:latin typeface="Verdana" panose="020B0604030504040204" pitchFamily="34" charset="0"/>
                          <a:ea typeface="Verdana" panose="020B0604030504040204" pitchFamily="34" charset="0"/>
                          <a:cs typeface="Verdana" panose="020B0604030504040204" pitchFamily="34" charset="0"/>
                        </a:rPr>
                        <a:t>conceptos </a:t>
                      </a:r>
                      <a:r>
                        <a:rPr lang="es-ES" sz="1400" dirty="0">
                          <a:effectLst/>
                          <a:latin typeface="Verdana" panose="020B0604030504040204" pitchFamily="34" charset="0"/>
                          <a:ea typeface="Verdana" panose="020B0604030504040204" pitchFamily="34" charset="0"/>
                          <a:cs typeface="Verdana" panose="020B0604030504040204" pitchFamily="34" charset="0"/>
                        </a:rPr>
                        <a:t>adecuados a su nivel.</a:t>
                      </a:r>
                    </a:p>
                  </a:txBody>
                  <a:tcPr marL="68580" marR="68580" marT="0" marB="0"/>
                </a:tc>
              </a:tr>
            </a:tbl>
          </a:graphicData>
        </a:graphic>
      </p:graphicFrame>
    </p:spTree>
    <p:extLst>
      <p:ext uri="{BB962C8B-B14F-4D97-AF65-F5344CB8AC3E}">
        <p14:creationId xmlns:p14="http://schemas.microsoft.com/office/powerpoint/2010/main" val="3447108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Niveles de indagación</a:t>
            </a:r>
            <a:endParaRPr lang="es-ES" dirty="0"/>
          </a:p>
        </p:txBody>
      </p:sp>
      <p:sp>
        <p:nvSpPr>
          <p:cNvPr id="3" name="Subtítulo 2"/>
          <p:cNvSpPr>
            <a:spLocks noGrp="1"/>
          </p:cNvSpPr>
          <p:nvPr>
            <p:ph type="subTitle" idx="1"/>
          </p:nvPr>
        </p:nvSpPr>
        <p:spPr/>
        <p:txBody>
          <a:bodyPr/>
          <a:lstStyle/>
          <a:p>
            <a:endParaRPr lang="es-ES"/>
          </a:p>
        </p:txBody>
      </p:sp>
    </p:spTree>
    <p:extLst>
      <p:ext uri="{BB962C8B-B14F-4D97-AF65-F5344CB8AC3E}">
        <p14:creationId xmlns:p14="http://schemas.microsoft.com/office/powerpoint/2010/main" val="4267420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p:cNvSpPr>
            <a:spLocks noGrp="1"/>
          </p:cNvSpPr>
          <p:nvPr>
            <p:ph idx="1"/>
          </p:nvPr>
        </p:nvSpPr>
        <p:spPr>
          <a:xfrm>
            <a:off x="444069" y="238483"/>
            <a:ext cx="8596668" cy="3880773"/>
          </a:xfrm>
        </p:spPr>
        <p:txBody>
          <a:bodyPr/>
          <a:lstStyle/>
          <a:p>
            <a:pPr marL="0" indent="0">
              <a:buNone/>
            </a:pPr>
            <a:endParaRPr lang="es-ES" dirty="0"/>
          </a:p>
          <a:p>
            <a:r>
              <a:rPr lang="es-ES" dirty="0"/>
              <a:t>El </a:t>
            </a:r>
            <a:r>
              <a:rPr lang="es-ES" b="1" u="sng" dirty="0"/>
              <a:t>nivel de indagación en el trabajo práctico de laboratorio</a:t>
            </a:r>
            <a:r>
              <a:rPr lang="es-ES" dirty="0"/>
              <a:t> (ILI: “</a:t>
            </a:r>
            <a:r>
              <a:rPr lang="es-ES" dirty="0" err="1"/>
              <a:t>The</a:t>
            </a:r>
            <a:r>
              <a:rPr lang="es-ES" dirty="0"/>
              <a:t> </a:t>
            </a:r>
            <a:r>
              <a:rPr lang="es-ES" dirty="0" err="1"/>
              <a:t>Inquiry</a:t>
            </a:r>
            <a:r>
              <a:rPr lang="es-ES" dirty="0"/>
              <a:t> </a:t>
            </a:r>
            <a:r>
              <a:rPr lang="es-ES" dirty="0" err="1"/>
              <a:t>Level</a:t>
            </a:r>
            <a:r>
              <a:rPr lang="es-ES" dirty="0"/>
              <a:t> </a:t>
            </a:r>
            <a:r>
              <a:rPr lang="es-ES" dirty="0" err="1"/>
              <a:t>Index</a:t>
            </a:r>
            <a:r>
              <a:rPr lang="es-ES" dirty="0"/>
              <a:t>”) diseñado por </a:t>
            </a:r>
            <a:r>
              <a:rPr lang="es-ES" dirty="0" err="1"/>
              <a:t>Herron</a:t>
            </a:r>
            <a:r>
              <a:rPr lang="es-ES" dirty="0"/>
              <a:t>, es una escala sencilla para valorar el nivel de indagación de una actividad propuesta. Se considera que una actividad práctica se sitúa en un nivel 0 de indagación si la pregunta planteada, el método para resolverla y la respuesta a la misma vienen ya determinados. En este caso, el estudiante lo único que debe hacer es seguir las instrucciones correctamente y comprobar que los resultados sean los correctos. En el nivel 1 se proporciona la pregunta y el método y el estudiante debe averiguar el resultado. En el nivel 2 se plantea la pregunta y el estudiante debe encontrar el método y la respuesta. Finalmente, en el nivel 3 se presenta un fenómeno o situación ante el que el estudiante debe formular una pregunta adecuada, y encontrar un método y una respuesta a la misma.</a:t>
            </a:r>
          </a:p>
          <a:p>
            <a:endParaRPr lang="es-ES" dirty="0"/>
          </a:p>
        </p:txBody>
      </p:sp>
      <p:graphicFrame>
        <p:nvGraphicFramePr>
          <p:cNvPr id="12" name="Tabla 11"/>
          <p:cNvGraphicFramePr>
            <a:graphicFrameLocks noGrp="1"/>
          </p:cNvGraphicFramePr>
          <p:nvPr>
            <p:extLst>
              <p:ext uri="{D42A27DB-BD31-4B8C-83A1-F6EECF244321}">
                <p14:modId xmlns:p14="http://schemas.microsoft.com/office/powerpoint/2010/main" val="3566589979"/>
              </p:ext>
            </p:extLst>
          </p:nvPr>
        </p:nvGraphicFramePr>
        <p:xfrm>
          <a:off x="1531753" y="4483861"/>
          <a:ext cx="5736796" cy="1562375"/>
        </p:xfrm>
        <a:graphic>
          <a:graphicData uri="http://schemas.openxmlformats.org/drawingml/2006/table">
            <a:tbl>
              <a:tblPr>
                <a:tableStyleId>{5C22544A-7EE6-4342-B048-85BDC9FD1C3A}</a:tableStyleId>
              </a:tblPr>
              <a:tblGrid>
                <a:gridCol w="1434199"/>
                <a:gridCol w="1434199"/>
                <a:gridCol w="1434199"/>
                <a:gridCol w="1434199"/>
              </a:tblGrid>
              <a:tr h="312475">
                <a:tc>
                  <a:txBody>
                    <a:bodyPr/>
                    <a:lstStyle/>
                    <a:p>
                      <a:pPr algn="just">
                        <a:spcAft>
                          <a:spcPts val="0"/>
                        </a:spcAft>
                      </a:pPr>
                      <a:r>
                        <a:rPr lang="es-ES" sz="1200" dirty="0">
                          <a:effectLst/>
                        </a:rPr>
                        <a:t>nivel</a:t>
                      </a:r>
                      <a:endParaRPr lang="es-ES"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dirty="0">
                          <a:effectLst/>
                        </a:rPr>
                        <a:t>problema</a:t>
                      </a:r>
                      <a:endParaRPr lang="es-ES"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a:effectLst/>
                        </a:rPr>
                        <a:t>desarrollo</a:t>
                      </a:r>
                      <a:endParaRPr lang="es-ES"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a:effectLst/>
                        </a:rPr>
                        <a:t>respuesta</a:t>
                      </a:r>
                      <a:endParaRPr lang="es-ES" sz="1200">
                        <a:effectLst/>
                        <a:latin typeface="Times New Roman" panose="02020603050405020304" pitchFamily="18" charset="0"/>
                        <a:ea typeface="Times New Roman" panose="02020603050405020304" pitchFamily="18" charset="0"/>
                      </a:endParaRPr>
                    </a:p>
                  </a:txBody>
                  <a:tcPr marL="44450" marR="44450" marT="0" marB="0"/>
                </a:tc>
              </a:tr>
              <a:tr h="312475">
                <a:tc>
                  <a:txBody>
                    <a:bodyPr/>
                    <a:lstStyle/>
                    <a:p>
                      <a:pPr algn="just">
                        <a:spcAft>
                          <a:spcPts val="0"/>
                        </a:spcAft>
                      </a:pPr>
                      <a:r>
                        <a:rPr lang="es-ES" sz="1200">
                          <a:effectLst/>
                        </a:rPr>
                        <a:t>0</a:t>
                      </a:r>
                      <a:endParaRPr lang="es-ES"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dirty="0">
                          <a:effectLst/>
                        </a:rPr>
                        <a:t>Definido</a:t>
                      </a:r>
                      <a:endParaRPr lang="es-ES"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a:effectLst/>
                        </a:rPr>
                        <a:t>Definido</a:t>
                      </a:r>
                      <a:endParaRPr lang="es-ES"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a:effectLst/>
                        </a:rPr>
                        <a:t>Definida</a:t>
                      </a:r>
                      <a:endParaRPr lang="es-ES" sz="1200">
                        <a:effectLst/>
                        <a:latin typeface="Times New Roman" panose="02020603050405020304" pitchFamily="18" charset="0"/>
                        <a:ea typeface="Times New Roman" panose="02020603050405020304" pitchFamily="18" charset="0"/>
                      </a:endParaRPr>
                    </a:p>
                  </a:txBody>
                  <a:tcPr marL="44450" marR="44450" marT="0" marB="0"/>
                </a:tc>
              </a:tr>
              <a:tr h="312475">
                <a:tc>
                  <a:txBody>
                    <a:bodyPr/>
                    <a:lstStyle/>
                    <a:p>
                      <a:pPr algn="just">
                        <a:spcAft>
                          <a:spcPts val="0"/>
                        </a:spcAft>
                      </a:pPr>
                      <a:r>
                        <a:rPr lang="es-ES" sz="1200">
                          <a:effectLst/>
                        </a:rPr>
                        <a:t>1</a:t>
                      </a:r>
                      <a:endParaRPr lang="es-ES"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dirty="0">
                          <a:effectLst/>
                        </a:rPr>
                        <a:t>Definido</a:t>
                      </a:r>
                      <a:endParaRPr lang="es-ES"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dirty="0">
                          <a:effectLst/>
                        </a:rPr>
                        <a:t>Definido</a:t>
                      </a:r>
                      <a:endParaRPr lang="es-ES"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a:effectLst/>
                        </a:rPr>
                        <a:t>Abierta</a:t>
                      </a:r>
                      <a:endParaRPr lang="es-ES" sz="1200">
                        <a:effectLst/>
                        <a:latin typeface="Times New Roman" panose="02020603050405020304" pitchFamily="18" charset="0"/>
                        <a:ea typeface="Times New Roman" panose="02020603050405020304" pitchFamily="18" charset="0"/>
                      </a:endParaRPr>
                    </a:p>
                  </a:txBody>
                  <a:tcPr marL="44450" marR="44450" marT="0" marB="0"/>
                </a:tc>
              </a:tr>
              <a:tr h="312475">
                <a:tc>
                  <a:txBody>
                    <a:bodyPr/>
                    <a:lstStyle/>
                    <a:p>
                      <a:pPr algn="just">
                        <a:spcAft>
                          <a:spcPts val="0"/>
                        </a:spcAft>
                      </a:pPr>
                      <a:r>
                        <a:rPr lang="es-ES" sz="1200">
                          <a:effectLst/>
                        </a:rPr>
                        <a:t>2</a:t>
                      </a:r>
                      <a:endParaRPr lang="es-ES"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a:effectLst/>
                        </a:rPr>
                        <a:t>Definido</a:t>
                      </a:r>
                      <a:endParaRPr lang="es-ES"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dirty="0">
                          <a:effectLst/>
                        </a:rPr>
                        <a:t>Abierto</a:t>
                      </a:r>
                      <a:endParaRPr lang="es-ES"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dirty="0">
                          <a:effectLst/>
                        </a:rPr>
                        <a:t>Abierta</a:t>
                      </a:r>
                      <a:endParaRPr lang="es-ES" sz="1200" dirty="0">
                        <a:effectLst/>
                        <a:latin typeface="Times New Roman" panose="02020603050405020304" pitchFamily="18" charset="0"/>
                        <a:ea typeface="Times New Roman" panose="02020603050405020304" pitchFamily="18" charset="0"/>
                      </a:endParaRPr>
                    </a:p>
                  </a:txBody>
                  <a:tcPr marL="44450" marR="44450" marT="0" marB="0"/>
                </a:tc>
              </a:tr>
              <a:tr h="312475">
                <a:tc>
                  <a:txBody>
                    <a:bodyPr/>
                    <a:lstStyle/>
                    <a:p>
                      <a:pPr algn="just">
                        <a:spcAft>
                          <a:spcPts val="0"/>
                        </a:spcAft>
                      </a:pPr>
                      <a:r>
                        <a:rPr lang="es-ES" sz="1200">
                          <a:effectLst/>
                        </a:rPr>
                        <a:t>3</a:t>
                      </a:r>
                      <a:endParaRPr lang="es-ES"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a:effectLst/>
                        </a:rPr>
                        <a:t>Abierto</a:t>
                      </a:r>
                      <a:endParaRPr lang="es-ES"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a:effectLst/>
                        </a:rPr>
                        <a:t>Abierto</a:t>
                      </a:r>
                      <a:endParaRPr lang="es-ES"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dirty="0">
                          <a:effectLst/>
                        </a:rPr>
                        <a:t>Abierta</a:t>
                      </a:r>
                      <a:endParaRPr lang="es-ES" sz="1200" dirty="0">
                        <a:effectLst/>
                        <a:latin typeface="Times New Roman" panose="02020603050405020304" pitchFamily="18" charset="0"/>
                        <a:ea typeface="Times New Roman" panose="02020603050405020304" pitchFamily="18" charset="0"/>
                      </a:endParaRPr>
                    </a:p>
                  </a:txBody>
                  <a:tcPr marL="44450" marR="44450" marT="0" marB="0"/>
                </a:tc>
              </a:tr>
            </a:tbl>
          </a:graphicData>
        </a:graphic>
      </p:graphicFrame>
    </p:spTree>
    <p:extLst>
      <p:ext uri="{BB962C8B-B14F-4D97-AF65-F5344CB8AC3E}">
        <p14:creationId xmlns:p14="http://schemas.microsoft.com/office/powerpoint/2010/main" val="1881010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endParaRPr lang="es-ES" dirty="0"/>
          </a:p>
        </p:txBody>
      </p:sp>
      <p:sp>
        <p:nvSpPr>
          <p:cNvPr id="4" name="Título 1"/>
          <p:cNvSpPr>
            <a:spLocks noGrp="1"/>
          </p:cNvSpPr>
          <p:nvPr>
            <p:ph type="title"/>
          </p:nvPr>
        </p:nvSpPr>
        <p:spPr>
          <a:xfrm>
            <a:off x="2959608" y="274638"/>
            <a:ext cx="7498080" cy="1143000"/>
          </a:xfrm>
        </p:spPr>
        <p:txBody>
          <a:bodyPr>
            <a:normAutofit fontScale="90000"/>
          </a:bodyPr>
          <a:lstStyle/>
          <a:p>
            <a:pPr algn="ctr"/>
            <a:r>
              <a:rPr lang="es-ES" dirty="0"/>
              <a:t>Taxonomía de Bloom</a:t>
            </a:r>
            <a:br>
              <a:rPr lang="es-ES" dirty="0"/>
            </a:br>
            <a:endParaRPr lang="es-ES" dirty="0"/>
          </a:p>
        </p:txBody>
      </p:sp>
      <p:pic>
        <p:nvPicPr>
          <p:cNvPr id="1026" name="Picture 2" descr="https://encrypted-tbn2.gstatic.com/images?q=tbn:ANd9GcQtS5rtGgnOUtQbxwlLB3GqDx8-h6X6U6qXFW3jfe3qBr5n82aggg"/>
          <p:cNvPicPr>
            <a:picLocks noChangeAspect="1" noChangeArrowheads="1"/>
          </p:cNvPicPr>
          <p:nvPr/>
        </p:nvPicPr>
        <p:blipFill>
          <a:blip r:embed="rId2" cstate="print"/>
          <a:srcRect/>
          <a:stretch>
            <a:fillRect/>
          </a:stretch>
        </p:blipFill>
        <p:spPr bwMode="auto">
          <a:xfrm>
            <a:off x="3728804" y="2147305"/>
            <a:ext cx="5762625" cy="3333750"/>
          </a:xfrm>
          <a:prstGeom prst="rect">
            <a:avLst/>
          </a:prstGeom>
          <a:noFill/>
        </p:spPr>
      </p:pic>
      <p:sp>
        <p:nvSpPr>
          <p:cNvPr id="5" name="4 CuadroTexto"/>
          <p:cNvSpPr txBox="1"/>
          <p:nvPr/>
        </p:nvSpPr>
        <p:spPr>
          <a:xfrm>
            <a:off x="3120981" y="5718221"/>
            <a:ext cx="6581105" cy="954107"/>
          </a:xfrm>
          <a:prstGeom prst="rect">
            <a:avLst/>
          </a:prstGeom>
          <a:noFill/>
        </p:spPr>
        <p:txBody>
          <a:bodyPr wrap="square" rtlCol="0">
            <a:spAutoFit/>
          </a:bodyPr>
          <a:lstStyle/>
          <a:p>
            <a:r>
              <a:rPr lang="es-ES" sz="2800" dirty="0"/>
              <a:t>¿qué queremos que sean </a:t>
            </a:r>
            <a:r>
              <a:rPr lang="es-ES" sz="2800" u="sng" dirty="0"/>
              <a:t>capaces de hacer </a:t>
            </a:r>
            <a:r>
              <a:rPr lang="es-ES" sz="2800" dirty="0"/>
              <a:t>con estos contenidos?</a:t>
            </a:r>
          </a:p>
        </p:txBody>
      </p:sp>
    </p:spTree>
    <p:extLst>
      <p:ext uri="{BB962C8B-B14F-4D97-AF65-F5344CB8AC3E}">
        <p14:creationId xmlns:p14="http://schemas.microsoft.com/office/powerpoint/2010/main" val="4040745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rcRect/>
          <a:stretch>
            <a:fillRect/>
          </a:stretch>
        </p:blipFill>
        <p:spPr bwMode="auto">
          <a:xfrm>
            <a:off x="1352939" y="1352938"/>
            <a:ext cx="7781729" cy="4562669"/>
          </a:xfrm>
          <a:prstGeom prst="rect">
            <a:avLst/>
          </a:prstGeom>
          <a:noFill/>
          <a:ln w="9525">
            <a:noFill/>
            <a:miter lim="800000"/>
            <a:headEnd/>
            <a:tailEnd/>
          </a:ln>
        </p:spPr>
      </p:pic>
    </p:spTree>
    <p:extLst>
      <p:ext uri="{BB962C8B-B14F-4D97-AF65-F5344CB8AC3E}">
        <p14:creationId xmlns:p14="http://schemas.microsoft.com/office/powerpoint/2010/main" val="2972354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Identificar diferentes momentos en la intervención didáctica</a:t>
            </a:r>
            <a:endParaRPr lang="es-ES" dirty="0"/>
          </a:p>
        </p:txBody>
      </p:sp>
      <p:sp>
        <p:nvSpPr>
          <p:cNvPr id="9" name="Marcador de contenido 8"/>
          <p:cNvSpPr>
            <a:spLocks noGrp="1"/>
          </p:cNvSpPr>
          <p:nvPr>
            <p:ph idx="1"/>
          </p:nvPr>
        </p:nvSpPr>
        <p:spPr>
          <a:xfrm>
            <a:off x="677334" y="1726163"/>
            <a:ext cx="8596668" cy="5131837"/>
          </a:xfrm>
        </p:spPr>
        <p:txBody>
          <a:bodyPr>
            <a:normAutofit fontScale="85000" lnSpcReduction="20000"/>
          </a:bodyPr>
          <a:lstStyle/>
          <a:p>
            <a:r>
              <a:rPr lang="es-ES" b="1" dirty="0" smtClean="0"/>
              <a:t>Exploración/iniciación/ introducción/planteamiento de un problema </a:t>
            </a:r>
            <a:r>
              <a:rPr lang="es-ES" dirty="0" smtClean="0"/>
              <a:t>e hipótesis (representaciones iniciales).</a:t>
            </a:r>
          </a:p>
          <a:p>
            <a:pPr lvl="1"/>
            <a:r>
              <a:rPr lang="es-ES" dirty="0" smtClean="0"/>
              <a:t>Ideas previas</a:t>
            </a:r>
          </a:p>
          <a:p>
            <a:pPr lvl="1"/>
            <a:r>
              <a:rPr lang="es-ES" dirty="0" smtClean="0"/>
              <a:t>Desequilibrio</a:t>
            </a:r>
          </a:p>
          <a:p>
            <a:pPr lvl="1"/>
            <a:r>
              <a:rPr lang="es-ES" dirty="0" smtClean="0"/>
              <a:t>Conflicto</a:t>
            </a:r>
          </a:p>
          <a:p>
            <a:pPr lvl="1"/>
            <a:r>
              <a:rPr lang="es-ES" dirty="0" smtClean="0"/>
              <a:t>Motivación</a:t>
            </a:r>
          </a:p>
          <a:p>
            <a:pPr lvl="1"/>
            <a:r>
              <a:rPr lang="es-ES" dirty="0" smtClean="0"/>
              <a:t>Presentación de la secuencia</a:t>
            </a:r>
          </a:p>
          <a:p>
            <a:r>
              <a:rPr lang="es-ES" b="1" dirty="0" smtClean="0"/>
              <a:t>Reestructuración/ focalización </a:t>
            </a:r>
            <a:r>
              <a:rPr lang="es-ES" dirty="0" smtClean="0"/>
              <a:t>(promover la evolución de los modelos iniciales, introducción de nuevas variables, identificar otras formas de observar y de explicar, reformulación de problemas)</a:t>
            </a:r>
          </a:p>
          <a:p>
            <a:pPr lvl="1"/>
            <a:r>
              <a:rPr lang="es-ES" dirty="0" smtClean="0"/>
              <a:t>Invención</a:t>
            </a:r>
          </a:p>
          <a:p>
            <a:pPr lvl="1"/>
            <a:r>
              <a:rPr lang="es-ES" dirty="0" smtClean="0"/>
              <a:t>Presentación nuevos conceptos</a:t>
            </a:r>
          </a:p>
          <a:p>
            <a:pPr lvl="1"/>
            <a:r>
              <a:rPr lang="es-ES" dirty="0" smtClean="0"/>
              <a:t>Uso de nuevas estructuras</a:t>
            </a:r>
          </a:p>
          <a:p>
            <a:pPr lvl="1"/>
            <a:r>
              <a:rPr lang="es-ES" dirty="0" smtClean="0"/>
              <a:t>Reestructuración</a:t>
            </a:r>
          </a:p>
          <a:p>
            <a:pPr lvl="1"/>
            <a:r>
              <a:rPr lang="es-ES" dirty="0" smtClean="0"/>
              <a:t>integración</a:t>
            </a:r>
          </a:p>
          <a:p>
            <a:r>
              <a:rPr lang="es-ES" b="1" dirty="0" err="1" smtClean="0"/>
              <a:t>Sintesis</a:t>
            </a:r>
            <a:r>
              <a:rPr lang="es-ES" b="1" dirty="0" smtClean="0"/>
              <a:t>/ resumen</a:t>
            </a:r>
            <a:r>
              <a:rPr lang="es-ES" dirty="0" smtClean="0"/>
              <a:t>/ elaboración de conclusiones y aplicación o transferencia a otros contextos.</a:t>
            </a:r>
          </a:p>
          <a:p>
            <a:r>
              <a:rPr lang="es-ES" dirty="0" smtClean="0"/>
              <a:t>Visión investigación-acción</a:t>
            </a:r>
            <a:endParaRPr lang="es-ES" dirty="0"/>
          </a:p>
        </p:txBody>
      </p:sp>
    </p:spTree>
    <p:extLst>
      <p:ext uri="{BB962C8B-B14F-4D97-AF65-F5344CB8AC3E}">
        <p14:creationId xmlns:p14="http://schemas.microsoft.com/office/powerpoint/2010/main" val="4281808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Actividades de introducción </a:t>
            </a:r>
            <a:br>
              <a:rPr lang="es-ES" dirty="0" smtClean="0"/>
            </a:br>
            <a:r>
              <a:rPr lang="es-ES" dirty="0" smtClean="0"/>
              <a:t>exploración </a:t>
            </a:r>
            <a:r>
              <a:rPr lang="es-ES" dirty="0"/>
              <a:t>o iniciación</a:t>
            </a:r>
          </a:p>
        </p:txBody>
      </p:sp>
      <p:sp>
        <p:nvSpPr>
          <p:cNvPr id="3" name="2 Subtítulo"/>
          <p:cNvSpPr>
            <a:spLocks noGrp="1"/>
          </p:cNvSpPr>
          <p:nvPr>
            <p:ph type="subTitle" idx="1"/>
          </p:nvPr>
        </p:nvSpPr>
        <p:spPr/>
        <p:txBody>
          <a:bodyPr/>
          <a:lstStyle/>
          <a:p>
            <a:endParaRPr lang="es-ES" dirty="0"/>
          </a:p>
        </p:txBody>
      </p:sp>
    </p:spTree>
    <p:extLst>
      <p:ext uri="{BB962C8B-B14F-4D97-AF65-F5344CB8AC3E}">
        <p14:creationId xmlns:p14="http://schemas.microsoft.com/office/powerpoint/2010/main" val="2178872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4" y="792493"/>
            <a:ext cx="8229600" cy="1143000"/>
          </a:xfrm>
        </p:spPr>
        <p:txBody>
          <a:bodyPr>
            <a:normAutofit/>
          </a:bodyPr>
          <a:lstStyle/>
          <a:p>
            <a:r>
              <a:rPr lang="es-ES" sz="4000" dirty="0" smtClean="0"/>
              <a:t>objetivo</a:t>
            </a:r>
            <a:endParaRPr lang="es-ES" sz="4000" dirty="0"/>
          </a:p>
        </p:txBody>
      </p:sp>
      <p:sp>
        <p:nvSpPr>
          <p:cNvPr id="3" name="2 Marcador de contenido"/>
          <p:cNvSpPr>
            <a:spLocks noGrp="1"/>
          </p:cNvSpPr>
          <p:nvPr>
            <p:ph idx="1"/>
          </p:nvPr>
        </p:nvSpPr>
        <p:spPr>
          <a:xfrm>
            <a:off x="677334" y="1642189"/>
            <a:ext cx="8596668" cy="5122506"/>
          </a:xfrm>
        </p:spPr>
        <p:txBody>
          <a:bodyPr>
            <a:normAutofit/>
          </a:bodyPr>
          <a:lstStyle/>
          <a:p>
            <a:r>
              <a:rPr lang="es-ES" sz="2400" dirty="0"/>
              <a:t>Identifican y toman conciencia de los objetivos de aprendizaje</a:t>
            </a:r>
            <a:r>
              <a:rPr lang="es-ES" sz="2400" dirty="0" smtClean="0"/>
              <a:t>.</a:t>
            </a:r>
          </a:p>
          <a:p>
            <a:endParaRPr lang="es-ES" sz="2400" dirty="0"/>
          </a:p>
          <a:p>
            <a:r>
              <a:rPr lang="es-ES" sz="2400" dirty="0" smtClean="0"/>
              <a:t>Facilitar que los/las alumnos/as se planteen el problema a estudiar como que expliciten sus representaciones.</a:t>
            </a:r>
          </a:p>
          <a:p>
            <a:endParaRPr lang="es-ES" sz="2400" dirty="0" smtClean="0"/>
          </a:p>
          <a:p>
            <a:r>
              <a:rPr lang="es-ES" sz="2400" dirty="0" smtClean="0"/>
              <a:t>Facilitar </a:t>
            </a:r>
            <a:r>
              <a:rPr lang="es-ES" sz="2400" dirty="0"/>
              <a:t>que los/las alumnos/as identifiquen los conceptos inclusivos que se trabajará en la siguiente </a:t>
            </a:r>
            <a:r>
              <a:rPr lang="es-ES" sz="2400" dirty="0" smtClean="0"/>
              <a:t>fase.</a:t>
            </a:r>
          </a:p>
          <a:p>
            <a:pPr marL="0" indent="0">
              <a:buNone/>
            </a:pPr>
            <a:endParaRPr lang="es-ES" sz="2400" dirty="0" smtClean="0"/>
          </a:p>
          <a:p>
            <a:r>
              <a:rPr lang="es-ES" sz="2400" dirty="0" smtClean="0"/>
              <a:t>Conocen el por qué y el para qué de las actividades que van a realizar.</a:t>
            </a:r>
          </a:p>
          <a:p>
            <a:endParaRPr lang="es-ES" dirty="0"/>
          </a:p>
        </p:txBody>
      </p:sp>
    </p:spTree>
    <p:extLst>
      <p:ext uri="{BB962C8B-B14F-4D97-AF65-F5344CB8AC3E}">
        <p14:creationId xmlns:p14="http://schemas.microsoft.com/office/powerpoint/2010/main" val="4280013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características</a:t>
            </a:r>
            <a:endParaRPr lang="es-ES" dirty="0"/>
          </a:p>
        </p:txBody>
      </p:sp>
      <p:sp>
        <p:nvSpPr>
          <p:cNvPr id="3" name="2 Marcador de contenido"/>
          <p:cNvSpPr>
            <a:spLocks noGrp="1"/>
          </p:cNvSpPr>
          <p:nvPr>
            <p:ph idx="1"/>
          </p:nvPr>
        </p:nvSpPr>
        <p:spPr>
          <a:xfrm>
            <a:off x="677334" y="1194318"/>
            <a:ext cx="8596668" cy="5477069"/>
          </a:xfrm>
        </p:spPr>
        <p:txBody>
          <a:bodyPr>
            <a:normAutofit/>
          </a:bodyPr>
          <a:lstStyle/>
          <a:p>
            <a:r>
              <a:rPr lang="es-ES" sz="2400" dirty="0" smtClean="0"/>
              <a:t>Tienen que promover el plantear  preguntas o problemas de investigación significativos.</a:t>
            </a:r>
          </a:p>
          <a:p>
            <a:pPr marL="0" indent="0">
              <a:buNone/>
            </a:pPr>
            <a:endParaRPr lang="es-ES" sz="2400" dirty="0" smtClean="0"/>
          </a:p>
          <a:p>
            <a:r>
              <a:rPr lang="es-ES" sz="2400" dirty="0" smtClean="0"/>
              <a:t>Realización de observaciones o experimentos abiertos en el aula.</a:t>
            </a:r>
          </a:p>
          <a:p>
            <a:endParaRPr lang="es-ES" sz="2400" dirty="0" smtClean="0"/>
          </a:p>
          <a:p>
            <a:r>
              <a:rPr lang="es-ES" sz="2400" dirty="0" smtClean="0"/>
              <a:t>Respuesta a situaciones problemáticas relativas al fenómeno observado o conocido.</a:t>
            </a:r>
          </a:p>
          <a:p>
            <a:endParaRPr lang="es-ES" sz="2400" dirty="0" smtClean="0"/>
          </a:p>
          <a:p>
            <a:r>
              <a:rPr lang="es-ES" sz="2400" dirty="0" smtClean="0"/>
              <a:t>Deben posibilitar que los estudiantes se hagan una representación inicial, global, de lo que van a aprender, de sus ideas de partida y de sus dudas e hipótesis.</a:t>
            </a:r>
            <a:endParaRPr lang="es-ES" sz="2400" dirty="0"/>
          </a:p>
        </p:txBody>
      </p:sp>
    </p:spTree>
    <p:extLst>
      <p:ext uri="{BB962C8B-B14F-4D97-AF65-F5344CB8AC3E}">
        <p14:creationId xmlns:p14="http://schemas.microsoft.com/office/powerpoint/2010/main" val="2633298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características</a:t>
            </a:r>
            <a:endParaRPr lang="es-ES" dirty="0"/>
          </a:p>
        </p:txBody>
      </p:sp>
      <p:sp>
        <p:nvSpPr>
          <p:cNvPr id="3" name="2 Marcador de contenido"/>
          <p:cNvSpPr>
            <a:spLocks noGrp="1"/>
          </p:cNvSpPr>
          <p:nvPr>
            <p:ph idx="1"/>
          </p:nvPr>
        </p:nvSpPr>
        <p:spPr>
          <a:xfrm>
            <a:off x="677334" y="1270000"/>
            <a:ext cx="8596668" cy="5046824"/>
          </a:xfrm>
        </p:spPr>
        <p:txBody>
          <a:bodyPr>
            <a:noAutofit/>
          </a:bodyPr>
          <a:lstStyle/>
          <a:p>
            <a:r>
              <a:rPr lang="es-ES" sz="2000" dirty="0" smtClean="0"/>
              <a:t>En estas actividades las ideas se expresan oralmente, por escrito, por dibujos,</a:t>
            </a:r>
          </a:p>
          <a:p>
            <a:endParaRPr lang="es-ES" sz="2000" dirty="0" smtClean="0"/>
          </a:p>
          <a:p>
            <a:r>
              <a:rPr lang="es-ES" sz="2000" dirty="0" smtClean="0"/>
              <a:t>El grupo-clase y el profesor conocen y comparten este punto de partida.</a:t>
            </a:r>
          </a:p>
          <a:p>
            <a:endParaRPr lang="es-ES" sz="2000" dirty="0" smtClean="0"/>
          </a:p>
          <a:p>
            <a:r>
              <a:rPr lang="es-ES" sz="2000" dirty="0" smtClean="0"/>
              <a:t>El alumnado tiene que sentir que sus ideas son valoradas y tenidas en cuenta.</a:t>
            </a:r>
          </a:p>
          <a:p>
            <a:endParaRPr lang="es-ES" sz="2000" dirty="0" smtClean="0"/>
          </a:p>
          <a:p>
            <a:r>
              <a:rPr lang="es-ES" sz="2000" dirty="0" smtClean="0"/>
              <a:t>El alumnado toma conciencia de las diferencias entre ellos y ellas.</a:t>
            </a:r>
          </a:p>
          <a:p>
            <a:endParaRPr lang="es-ES" sz="2000" dirty="0" smtClean="0"/>
          </a:p>
          <a:p>
            <a:r>
              <a:rPr lang="es-ES" sz="2000" dirty="0" smtClean="0"/>
              <a:t>Huir de valoraciones “bien”/”mal”</a:t>
            </a:r>
            <a:endParaRPr lang="es-ES" sz="2000" dirty="0"/>
          </a:p>
        </p:txBody>
      </p:sp>
    </p:spTree>
    <p:extLst>
      <p:ext uri="{BB962C8B-B14F-4D97-AF65-F5344CB8AC3E}">
        <p14:creationId xmlns:p14="http://schemas.microsoft.com/office/powerpoint/2010/main" val="2152876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532</TotalTime>
  <Words>2130</Words>
  <Application>Microsoft Office PowerPoint</Application>
  <PresentationFormat>Panorámica</PresentationFormat>
  <Paragraphs>346</Paragraphs>
  <Slides>35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35</vt:i4>
      </vt:variant>
    </vt:vector>
  </HeadingPairs>
  <TitlesOfParts>
    <vt:vector size="43" baseType="lpstr">
      <vt:lpstr>Arial</vt:lpstr>
      <vt:lpstr>Calibri</vt:lpstr>
      <vt:lpstr>Cambria Math</vt:lpstr>
      <vt:lpstr>Times New Roman</vt:lpstr>
      <vt:lpstr>Trebuchet MS</vt:lpstr>
      <vt:lpstr>Verdana</vt:lpstr>
      <vt:lpstr>Wingdings 3</vt:lpstr>
      <vt:lpstr>Faceta</vt:lpstr>
      <vt:lpstr>Enero 17 actividades 6 y 7 </vt:lpstr>
      <vt:lpstr>Enero 19. Actividad 8</vt:lpstr>
      <vt:lpstr>Criterios para organizar y secuenciar los contenidos y las actividades </vt:lpstr>
      <vt:lpstr>Presentación de PowerPoint</vt:lpstr>
      <vt:lpstr>Identificar diferentes momentos en la intervención didáctica</vt:lpstr>
      <vt:lpstr>Actividades de introducción  exploración o iniciación</vt:lpstr>
      <vt:lpstr>objetivo</vt:lpstr>
      <vt:lpstr>características</vt:lpstr>
      <vt:lpstr>características</vt:lpstr>
      <vt:lpstr>Ejemplos: situaciones concretas, simples, cercanas a las vivencias del alumnado</vt:lpstr>
      <vt:lpstr>Actividades de focalización integración </vt:lpstr>
      <vt:lpstr>objetivo</vt:lpstr>
      <vt:lpstr>Características. </vt:lpstr>
      <vt:lpstr>Ejemplos situaciones concretas, simples, cercanas a las vivencias del alumnado</vt:lpstr>
      <vt:lpstr>  Actividades de  resumen, síntesis y aplicación</vt:lpstr>
      <vt:lpstr>objetivo</vt:lpstr>
      <vt:lpstr>Ejemplos situaciones concretas, simples, cercanas a las vivencias del alumnado</vt:lpstr>
      <vt:lpstr>Presentación de PowerPoint</vt:lpstr>
      <vt:lpstr>Presentación de PowerPoint</vt:lpstr>
      <vt:lpstr>Realización actividad 6</vt:lpstr>
      <vt:lpstr>Recomendaciones  de Allall (1991) para la redacción de un objetivo específico:  </vt:lpstr>
      <vt:lpstr>Presentación de PowerPoint</vt:lpstr>
      <vt:lpstr>Realización actividad 7</vt:lpstr>
      <vt:lpstr>Presentación de PowerPoint</vt:lpstr>
      <vt:lpstr>LOMCE. COMPETENCIAS.</vt:lpstr>
      <vt:lpstr>PROPUESTA LOE</vt:lpstr>
      <vt:lpstr>PROPUESTA PISA</vt:lpstr>
      <vt:lpstr>PROPUESTA INTEGRADORA</vt:lpstr>
      <vt:lpstr>Actividades prácticas</vt:lpstr>
      <vt:lpstr>Recordar bloques 1 y 7 del currículum</vt:lpstr>
      <vt:lpstr>Presentación de PowerPoint</vt:lpstr>
      <vt:lpstr>Presentación de PowerPoint</vt:lpstr>
      <vt:lpstr>Niveles de indagación</vt:lpstr>
      <vt:lpstr>Presentación de PowerPoint</vt:lpstr>
      <vt:lpstr>Taxonomía de Bloom </vt:lpstr>
    </vt:vector>
  </TitlesOfParts>
  <Company>Universidad Pública de Navarra-Nafarroako Unibertsitate Publikoa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Criterios para organizar y secuenciar las actividades</dc:title>
  <dc:creator>arantzazu.guruceaga</dc:creator>
  <cp:lastModifiedBy>labora1</cp:lastModifiedBy>
  <cp:revision>35</cp:revision>
  <dcterms:created xsi:type="dcterms:W3CDTF">2016-10-17T14:55:06Z</dcterms:created>
  <dcterms:modified xsi:type="dcterms:W3CDTF">2017-01-19T16:20:57Z</dcterms:modified>
</cp:coreProperties>
</file>