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  <p:sldId id="257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65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39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782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819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855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2731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220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86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70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89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246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33B1F-AF2F-41D9-9E27-6BFCFED5E224}" type="datetimeFigureOut">
              <a:rPr lang="es-ES" smtClean="0"/>
              <a:t>03/10/2016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91B7E-D320-4EFC-A7B1-6A31A93B12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646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previos geología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838200" y="1457608"/>
            <a:ext cx="10515600" cy="4719355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Visión fantasiosa del planeta.</a:t>
            </a:r>
          </a:p>
          <a:p>
            <a:r>
              <a:rPr lang="es-ES" dirty="0" smtClean="0"/>
              <a:t>Visión </a:t>
            </a:r>
            <a:r>
              <a:rPr lang="es-ES" dirty="0" smtClean="0"/>
              <a:t>estática del </a:t>
            </a:r>
            <a:r>
              <a:rPr lang="es-ES" dirty="0" smtClean="0"/>
              <a:t>planeta.</a:t>
            </a:r>
            <a:endParaRPr lang="es-ES" dirty="0" smtClean="0"/>
          </a:p>
          <a:p>
            <a:r>
              <a:rPr lang="es-ES" dirty="0" smtClean="0"/>
              <a:t>Problemas a la hora de manejarse en diferentes dimensiones: macro, meso, micro</a:t>
            </a:r>
            <a:r>
              <a:rPr lang="es-ES" dirty="0" smtClean="0"/>
              <a:t>. Tanto en relación al espacio como al tiempo.</a:t>
            </a:r>
            <a:endParaRPr lang="es-ES" dirty="0" smtClean="0"/>
          </a:p>
          <a:p>
            <a:r>
              <a:rPr lang="es-ES" dirty="0" smtClean="0"/>
              <a:t>Visión antropocéntrica del tiempo geológico</a:t>
            </a:r>
          </a:p>
          <a:p>
            <a:r>
              <a:rPr lang="es-ES" dirty="0" smtClean="0"/>
              <a:t>No se relacionan la historia del planeta con la historia de la vida</a:t>
            </a:r>
            <a:endParaRPr lang="es-ES" dirty="0"/>
          </a:p>
          <a:p>
            <a:r>
              <a:rPr lang="es-ES" dirty="0" smtClean="0"/>
              <a:t>Relación directa e inmediata entre el núcleo, manto y corteza.</a:t>
            </a:r>
          </a:p>
          <a:p>
            <a:r>
              <a:rPr lang="es-ES" dirty="0" smtClean="0"/>
              <a:t>Origen del relieve. Visión simplista del choque de placas.</a:t>
            </a:r>
            <a:endParaRPr lang="es-ES" dirty="0" smtClean="0"/>
          </a:p>
          <a:p>
            <a:r>
              <a:rPr lang="es-ES" dirty="0" smtClean="0"/>
              <a:t>Naturaleza </a:t>
            </a:r>
            <a:r>
              <a:rPr lang="es-ES" dirty="0" smtClean="0"/>
              <a:t>de los acuíferos</a:t>
            </a:r>
          </a:p>
          <a:p>
            <a:r>
              <a:rPr lang="es-ES" dirty="0" smtClean="0"/>
              <a:t>Concepto de cuenca hidrográfica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603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En relación a la diferenciación entre rocas y </a:t>
            </a:r>
            <a:r>
              <a:rPr lang="es-ES" dirty="0" smtClean="0"/>
              <a:t>minerales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A</a:t>
            </a:r>
            <a:r>
              <a:rPr lang="es-ES" dirty="0" smtClean="0"/>
              <a:t>usencia </a:t>
            </a:r>
            <a:r>
              <a:rPr lang="es-ES" dirty="0"/>
              <a:t>de límites claros entre ellos </a:t>
            </a:r>
            <a:endParaRPr lang="es-ES" dirty="0" smtClean="0"/>
          </a:p>
          <a:p>
            <a:r>
              <a:rPr lang="es-ES" dirty="0" smtClean="0"/>
              <a:t>Se les atribuyen </a:t>
            </a:r>
            <a:r>
              <a:rPr lang="es-ES" dirty="0"/>
              <a:t>características de delimitación que no son las más adecuadas. </a:t>
            </a:r>
            <a:endParaRPr lang="es-ES" dirty="0" smtClean="0"/>
          </a:p>
          <a:p>
            <a:pPr lvl="1"/>
            <a:r>
              <a:rPr lang="es-ES" dirty="0" smtClean="0"/>
              <a:t>Asocian </a:t>
            </a:r>
            <a:r>
              <a:rPr lang="es-ES" dirty="0"/>
              <a:t>la noción de </a:t>
            </a:r>
            <a:r>
              <a:rPr lang="es-ES" dirty="0" smtClean="0"/>
              <a:t>mineral con </a:t>
            </a:r>
            <a:r>
              <a:rPr lang="es-ES" dirty="0"/>
              <a:t>muestras de pequeño tamaño y brillo intenso, especialmente metálico o vítreo, </a:t>
            </a:r>
            <a:endParaRPr lang="es-ES" dirty="0" smtClean="0"/>
          </a:p>
          <a:p>
            <a:pPr lvl="1"/>
            <a:r>
              <a:rPr lang="es-ES" dirty="0" smtClean="0"/>
              <a:t>Asocian  </a:t>
            </a:r>
            <a:r>
              <a:rPr lang="es-ES" dirty="0"/>
              <a:t>la noción de roca con muestras </a:t>
            </a:r>
            <a:r>
              <a:rPr lang="es-ES" dirty="0" smtClean="0"/>
              <a:t>de tamaño </a:t>
            </a:r>
            <a:r>
              <a:rPr lang="es-ES" dirty="0"/>
              <a:t>mayor y más duras. 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74892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en relación al origen de las rocas y </a:t>
            </a:r>
            <a:r>
              <a:rPr lang="es-ES" dirty="0" smtClean="0"/>
              <a:t>minerales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origen metamórfico y plutónico de existen.</a:t>
            </a:r>
          </a:p>
          <a:p>
            <a:r>
              <a:rPr lang="es-ES" dirty="0" smtClean="0"/>
              <a:t>No dan significado a la diagénesis.</a:t>
            </a:r>
          </a:p>
          <a:p>
            <a:r>
              <a:rPr lang="es-ES" dirty="0" smtClean="0"/>
              <a:t>El origen volcánico es el que mejor identifican</a:t>
            </a:r>
          </a:p>
          <a:p>
            <a:r>
              <a:rPr lang="es-ES" dirty="0" smtClean="0"/>
              <a:t>Identificar el origen de las rocas con el origen del planeta.</a:t>
            </a:r>
          </a:p>
          <a:p>
            <a:r>
              <a:rPr lang="es-ES" dirty="0" smtClean="0"/>
              <a:t>Las rocas sólo se forman en la superficie terrestre.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927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fosiles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 confunde el fósil con el resto orgánico, sea concha o esqueleto.</a:t>
            </a:r>
          </a:p>
          <a:p>
            <a:r>
              <a:rPr lang="es-ES" dirty="0" smtClean="0"/>
              <a:t>No se relaciona el proceso de fosilización con la génesis de la roca en la que se encuentra el fósil.</a:t>
            </a:r>
          </a:p>
          <a:p>
            <a:r>
              <a:rPr lang="es-ES" dirty="0" smtClean="0"/>
              <a:t>formación </a:t>
            </a:r>
            <a:r>
              <a:rPr lang="es-ES" dirty="0"/>
              <a:t>de la roca y la </a:t>
            </a:r>
            <a:r>
              <a:rPr lang="es-ES" dirty="0" smtClean="0"/>
              <a:t>fosilización no están sincronizados.</a:t>
            </a:r>
          </a:p>
          <a:p>
            <a:pPr lvl="1"/>
            <a:r>
              <a:rPr lang="es-ES" dirty="0" smtClean="0"/>
              <a:t>La roca existe antes que el fósil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7915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relieve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El </a:t>
            </a:r>
            <a:r>
              <a:rPr lang="es-ES" dirty="0"/>
              <a:t>relieve terrestre en general y las montañas en particular son vistas como estructuras muy estables que cambian poco </a:t>
            </a:r>
            <a:r>
              <a:rPr lang="es-ES" dirty="0" smtClean="0"/>
              <a:t>o muy </a:t>
            </a:r>
            <a:r>
              <a:rPr lang="es-ES" dirty="0"/>
              <a:t>poco</a:t>
            </a:r>
            <a:r>
              <a:rPr lang="es-ES" dirty="0" smtClean="0"/>
              <a:t>.</a:t>
            </a:r>
          </a:p>
          <a:p>
            <a:r>
              <a:rPr lang="es-ES" dirty="0" smtClean="0"/>
              <a:t> </a:t>
            </a:r>
            <a:r>
              <a:rPr lang="es-ES" dirty="0"/>
              <a:t>Los procesos de cambio que describen son fundamentalmente destructivos (erosión) y de efectos poco importantes.</a:t>
            </a:r>
          </a:p>
          <a:p>
            <a:r>
              <a:rPr lang="es-ES" dirty="0" smtClean="0"/>
              <a:t>Para </a:t>
            </a:r>
            <a:r>
              <a:rPr lang="es-ES" dirty="0"/>
              <a:t>explicar cambios importantes en el relieve suelen recurrir a enfoques catastrofistas.</a:t>
            </a:r>
          </a:p>
          <a:p>
            <a:r>
              <a:rPr lang="es-ES" dirty="0" smtClean="0"/>
              <a:t>Los </a:t>
            </a:r>
            <a:r>
              <a:rPr lang="es-ES" dirty="0"/>
              <a:t>procesos constructivos más tenidos en cuenta son los relacionados con el vulcanismo.</a:t>
            </a:r>
          </a:p>
          <a:p>
            <a:r>
              <a:rPr lang="es-ES" dirty="0" smtClean="0"/>
              <a:t> </a:t>
            </a:r>
            <a:r>
              <a:rPr lang="es-ES" dirty="0"/>
              <a:t>La construcción ocurre más por adición o acúmulo que por interacción.</a:t>
            </a:r>
          </a:p>
          <a:p>
            <a:r>
              <a:rPr lang="es-ES" dirty="0" smtClean="0"/>
              <a:t>El </a:t>
            </a:r>
            <a:r>
              <a:rPr lang="es-ES" dirty="0"/>
              <a:t>nivel del mar es subido y bajado con gran facilidad (con demasiada facilidad).</a:t>
            </a:r>
          </a:p>
          <a:p>
            <a:r>
              <a:rPr lang="es-ES" dirty="0"/>
              <a:t>Frente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1561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Obstáculos geología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876984" cy="435133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Las representaciones normalmente las hacemos en dos dimensiones, y la realidad es tridimensional.</a:t>
            </a:r>
          </a:p>
          <a:p>
            <a:r>
              <a:rPr lang="es-ES" dirty="0" smtClean="0"/>
              <a:t>Tratamiento del tiempo y del espacio a diferentes niveles.</a:t>
            </a:r>
          </a:p>
          <a:p>
            <a:r>
              <a:rPr lang="es-ES" dirty="0" smtClean="0"/>
              <a:t>Definiciones de mineral y roca poco comprensibles</a:t>
            </a:r>
          </a:p>
          <a:p>
            <a:r>
              <a:rPr lang="es-ES" dirty="0" smtClean="0"/>
              <a:t>Difícil diferenciar mineral y mineraloide, mineral y roca </a:t>
            </a:r>
            <a:r>
              <a:rPr lang="es-ES" dirty="0" err="1" smtClean="0"/>
              <a:t>monominerálica</a:t>
            </a:r>
            <a:r>
              <a:rPr lang="es-ES" dirty="0" smtClean="0"/>
              <a:t>.</a:t>
            </a:r>
          </a:p>
          <a:p>
            <a:r>
              <a:rPr lang="es-ES" dirty="0" smtClean="0"/>
              <a:t>La extraordinaria </a:t>
            </a:r>
            <a:r>
              <a:rPr lang="es-ES" dirty="0"/>
              <a:t>lentitud con que ocurre la mayor parte de los procesos geológicos, hace que </a:t>
            </a:r>
            <a:r>
              <a:rPr lang="es-ES" dirty="0" smtClean="0"/>
              <a:t>para los estudiantes el </a:t>
            </a:r>
            <a:r>
              <a:rPr lang="es-ES" dirty="0"/>
              <a:t>relieve </a:t>
            </a:r>
            <a:r>
              <a:rPr lang="es-ES" dirty="0" smtClean="0"/>
              <a:t>lo perciban, en </a:t>
            </a:r>
            <a:r>
              <a:rPr lang="es-ES" dirty="0"/>
              <a:t>lo fundamental, inalterable</a:t>
            </a:r>
            <a:endParaRPr lang="es-ES" dirty="0" smtClean="0"/>
          </a:p>
          <a:p>
            <a:r>
              <a:rPr lang="es-ES" dirty="0" smtClean="0"/>
              <a:t>Las concepciones </a:t>
            </a:r>
            <a:r>
              <a:rPr lang="es-ES" dirty="0" err="1" smtClean="0"/>
              <a:t>fijistas</a:t>
            </a:r>
            <a:r>
              <a:rPr lang="es-ES" dirty="0" smtClean="0"/>
              <a:t> del planeta interfieren en lo que el alumnado aprende sobre </a:t>
            </a:r>
            <a:r>
              <a:rPr lang="es-ES" dirty="0"/>
              <a:t> </a:t>
            </a:r>
            <a:r>
              <a:rPr lang="es-ES" dirty="0" smtClean="0"/>
              <a:t>el </a:t>
            </a:r>
            <a:r>
              <a:rPr lang="es-ES" dirty="0"/>
              <a:t>relieve terrestre </a:t>
            </a:r>
            <a:r>
              <a:rPr lang="es-ES" dirty="0" smtClean="0"/>
              <a:t> y sobre los fósiles.</a:t>
            </a:r>
          </a:p>
        </p:txBody>
      </p:sp>
    </p:spTree>
    <p:extLst>
      <p:ext uri="{BB962C8B-B14F-4D97-AF65-F5344CB8AC3E}">
        <p14:creationId xmlns:p14="http://schemas.microsoft.com/office/powerpoint/2010/main" val="43445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Propuestas para facilitar la diferenciación entre mineral y roca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Consensuar definiciones  más flexible de roca y mineral.</a:t>
            </a:r>
          </a:p>
          <a:p>
            <a:r>
              <a:rPr lang="es-ES" dirty="0" smtClean="0"/>
              <a:t>Trabajar modelizaciones de los procesos de formación de rocas y fosilización.</a:t>
            </a:r>
          </a:p>
          <a:p>
            <a:r>
              <a:rPr lang="es-ES" dirty="0" smtClean="0"/>
              <a:t>Trabajar modelizaciones de la formación del relieve</a:t>
            </a:r>
          </a:p>
          <a:p>
            <a:r>
              <a:rPr lang="es-ES" dirty="0"/>
              <a:t>Proponer actividades que ayuden a visualizar las diferentes escalas de tiempo y espacio. </a:t>
            </a:r>
            <a:endParaRPr lang="es-ES" dirty="0" smtClean="0"/>
          </a:p>
          <a:p>
            <a:r>
              <a:rPr lang="es-ES" dirty="0" smtClean="0"/>
              <a:t>Proponer actividades que incorporen el concepto de </a:t>
            </a:r>
            <a:r>
              <a:rPr lang="es-ES" dirty="0" err="1" smtClean="0"/>
              <a:t>coevolución</a:t>
            </a:r>
            <a:r>
              <a:rPr lang="es-ES" dirty="0" smtClean="0"/>
              <a:t>:</a:t>
            </a:r>
            <a:r>
              <a:rPr lang="es-ES" b="1" dirty="0" smtClean="0"/>
              <a:t> </a:t>
            </a:r>
            <a:r>
              <a:rPr lang="es-ES" dirty="0"/>
              <a:t>La enseñanza </a:t>
            </a:r>
            <a:r>
              <a:rPr lang="es-ES" dirty="0" smtClean="0"/>
              <a:t>coherente de </a:t>
            </a:r>
            <a:r>
              <a:rPr lang="es-ES" dirty="0"/>
              <a:t>la </a:t>
            </a:r>
            <a:r>
              <a:rPr lang="es-ES" dirty="0" err="1"/>
              <a:t>coevolución</a:t>
            </a:r>
            <a:r>
              <a:rPr lang="es-ES" dirty="0"/>
              <a:t> </a:t>
            </a:r>
            <a:r>
              <a:rPr lang="es-ES" dirty="0" smtClean="0"/>
              <a:t>Tierra-vida.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738451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518</Words>
  <Application>Microsoft Office PowerPoint</Application>
  <PresentationFormat>Panorámica</PresentationFormat>
  <Paragraphs>47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previos geología</vt:lpstr>
      <vt:lpstr>En relación a la diferenciación entre rocas y minerales</vt:lpstr>
      <vt:lpstr>en relación al origen de las rocas y minerales</vt:lpstr>
      <vt:lpstr>fosiles</vt:lpstr>
      <vt:lpstr>relieve</vt:lpstr>
      <vt:lpstr>Obstáculos geología</vt:lpstr>
      <vt:lpstr>Propuestas para facilitar la diferenciación entre mineral y roca</vt:lpstr>
    </vt:vector>
  </TitlesOfParts>
  <Company>Universidad Pública de Navarra-Nafarroako Unibertsitate Publikoa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previos geología</dc:title>
  <dc:creator>arantzazu.guruceaga</dc:creator>
  <cp:lastModifiedBy>arantzazu.guruceaga</cp:lastModifiedBy>
  <cp:revision>9</cp:revision>
  <dcterms:created xsi:type="dcterms:W3CDTF">2016-09-28T13:51:19Z</dcterms:created>
  <dcterms:modified xsi:type="dcterms:W3CDTF">2016-10-03T14:52:36Z</dcterms:modified>
</cp:coreProperties>
</file>