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8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2" r:id="rId21"/>
    <p:sldId id="284" r:id="rId22"/>
    <p:sldId id="277" r:id="rId23"/>
    <p:sldId id="278" r:id="rId24"/>
    <p:sldId id="279" r:id="rId25"/>
    <p:sldId id="280" r:id="rId26"/>
    <p:sldId id="283" r:id="rId2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02/03/2010</a:t>
            </a:fld>
            <a:endParaRPr lang="es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02/03/2010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02/03/2010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02/03/2010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02/03/2010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02/03/2010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02/03/2010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02/03/2010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02/03/2010</a:t>
            </a:fld>
            <a:endParaRPr lang="es-E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02/03/2010</a:t>
            </a:fld>
            <a:endParaRPr lang="es-E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02/03/2010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02/03/2010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Pautas para un diseño </a:t>
            </a:r>
            <a:r>
              <a:rPr lang="es-ES" dirty="0" err="1" smtClean="0"/>
              <a:t>instruccional</a:t>
            </a:r>
            <a:r>
              <a:rPr lang="es-ES" dirty="0" smtClean="0"/>
              <a:t> conceptualmente transparente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C6C53-2B9B-4267-BEA7-5104AD285449}" type="slidenum">
              <a:rPr lang="eu-ES"/>
              <a:pPr/>
              <a:t>10</a:t>
            </a:fld>
            <a:endParaRPr lang="eu-ES"/>
          </a:p>
        </p:txBody>
      </p:sp>
      <p:pic>
        <p:nvPicPr>
          <p:cNvPr id="81922" name="Picture 2050" descr="E:\diapos\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85800"/>
            <a:ext cx="76200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22921-35D0-46C6-8E39-117A1A42FE87}" type="slidenum">
              <a:rPr lang="eu-ES"/>
              <a:pPr/>
              <a:t>11</a:t>
            </a:fld>
            <a:endParaRPr lang="eu-ES"/>
          </a:p>
        </p:txBody>
      </p:sp>
      <p:pic>
        <p:nvPicPr>
          <p:cNvPr id="83970" name="Picture 2" descr="E:\diapos\d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533400"/>
            <a:ext cx="73152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741D3-5827-453C-BA30-05D76FA5431E}" type="slidenum">
              <a:rPr lang="eu-ES"/>
              <a:pPr/>
              <a:t>12</a:t>
            </a:fld>
            <a:endParaRPr lang="eu-ES"/>
          </a:p>
        </p:txBody>
      </p:sp>
      <p:pic>
        <p:nvPicPr>
          <p:cNvPr id="86018" name="Picture 2" descr="arantxa tesis\mikelA12a.ti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81000"/>
            <a:ext cx="4318000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57BE-D728-454F-A65F-9D468F45F735}" type="slidenum">
              <a:rPr lang="eu-ES"/>
              <a:pPr/>
              <a:t>13</a:t>
            </a:fld>
            <a:endParaRPr lang="eu-ES"/>
          </a:p>
        </p:txBody>
      </p:sp>
      <p:pic>
        <p:nvPicPr>
          <p:cNvPr id="88066" name="Picture 2" descr="arantxa tesis\ainhoa13.ti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04800"/>
            <a:ext cx="4319588" cy="621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E7330-40AA-441F-B10D-675FFBF4EF53}" type="slidenum">
              <a:rPr lang="eu-ES"/>
              <a:pPr/>
              <a:t>14</a:t>
            </a:fld>
            <a:endParaRPr lang="eu-ES"/>
          </a:p>
        </p:txBody>
      </p:sp>
      <p:pic>
        <p:nvPicPr>
          <p:cNvPr id="90114" name="Picture 1026" descr="E:\diapos\d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71628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F27A-3144-4A74-AA84-D0D417299899}" type="slidenum">
              <a:rPr lang="eu-ES"/>
              <a:pPr/>
              <a:t>15</a:t>
            </a:fld>
            <a:endParaRPr lang="eu-ES"/>
          </a:p>
        </p:txBody>
      </p:sp>
      <p:pic>
        <p:nvPicPr>
          <p:cNvPr id="92162" name="Picture 2" descr="E:\diapos\d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09600"/>
            <a:ext cx="74676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C118-41C8-4B21-819B-F1C54C2E783A}" type="slidenum">
              <a:rPr lang="eu-ES"/>
              <a:pPr/>
              <a:t>16</a:t>
            </a:fld>
            <a:endParaRPr lang="eu-ES"/>
          </a:p>
        </p:txBody>
      </p:sp>
      <p:pic>
        <p:nvPicPr>
          <p:cNvPr id="94210" name="Picture 1026" descr="arantxa tesis\ainhoa26.ti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95275"/>
            <a:ext cx="4013200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0"/>
            <a:ext cx="7772400" cy="1295400"/>
          </a:xfrm>
        </p:spPr>
        <p:txBody>
          <a:bodyPr/>
          <a:lstStyle/>
          <a:p>
            <a:r>
              <a:rPr lang="eu-ES" sz="3200" dirty="0"/>
              <a:t>JUICIOS DE CONOCIMIENTO QUE SE OBTIENEN DE LOS MAPAS CONCEPTUALES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76400"/>
            <a:ext cx="7696200" cy="4876800"/>
          </a:xfrm>
        </p:spPr>
        <p:txBody>
          <a:bodyPr/>
          <a:lstStyle/>
          <a:p>
            <a:r>
              <a:rPr lang="eu-ES" sz="2800" dirty="0"/>
              <a:t>AL ANALIZAR LOS MAPAS </a:t>
            </a:r>
            <a:r>
              <a:rPr lang="eu-ES" sz="2800" dirty="0" err="1"/>
              <a:t>CONCEP-TUALES</a:t>
            </a:r>
            <a:r>
              <a:rPr lang="eu-ES" sz="2800" dirty="0"/>
              <a:t> TENDREMOS EN CUENTA:</a:t>
            </a:r>
          </a:p>
          <a:p>
            <a:pPr lvl="1"/>
            <a:r>
              <a:rPr lang="eu-ES" dirty="0" err="1"/>
              <a:t>Comenzaremos</a:t>
            </a:r>
            <a:r>
              <a:rPr lang="eu-ES" dirty="0"/>
              <a:t> </a:t>
            </a:r>
            <a:r>
              <a:rPr lang="eu-ES" dirty="0" err="1"/>
              <a:t>por</a:t>
            </a:r>
            <a:r>
              <a:rPr lang="eu-ES" dirty="0"/>
              <a:t> una </a:t>
            </a:r>
            <a:r>
              <a:rPr lang="eu-ES" dirty="0" err="1"/>
              <a:t>descripción</a:t>
            </a:r>
            <a:r>
              <a:rPr lang="eu-ES" dirty="0"/>
              <a:t> del mapa, </a:t>
            </a:r>
            <a:r>
              <a:rPr lang="eu-ES" dirty="0" err="1"/>
              <a:t>en</a:t>
            </a:r>
            <a:r>
              <a:rPr lang="eu-ES" dirty="0"/>
              <a:t> la </a:t>
            </a:r>
            <a:r>
              <a:rPr lang="eu-ES" dirty="0" err="1"/>
              <a:t>que</a:t>
            </a:r>
            <a:r>
              <a:rPr lang="eu-ES" dirty="0"/>
              <a:t> </a:t>
            </a:r>
            <a:r>
              <a:rPr lang="eu-ES" dirty="0" err="1"/>
              <a:t>se</a:t>
            </a:r>
            <a:r>
              <a:rPr lang="eu-ES" dirty="0"/>
              <a:t> </a:t>
            </a:r>
            <a:r>
              <a:rPr lang="eu-ES" dirty="0" err="1"/>
              <a:t>tendrá</a:t>
            </a:r>
            <a:r>
              <a:rPr lang="eu-ES" dirty="0"/>
              <a:t> </a:t>
            </a:r>
            <a:r>
              <a:rPr lang="eu-ES" dirty="0" err="1"/>
              <a:t>en</a:t>
            </a:r>
            <a:r>
              <a:rPr lang="eu-ES" dirty="0"/>
              <a:t> </a:t>
            </a:r>
            <a:r>
              <a:rPr lang="eu-ES" dirty="0" err="1"/>
              <a:t>cuenta</a:t>
            </a:r>
            <a:r>
              <a:rPr lang="eu-ES" dirty="0"/>
              <a:t>:</a:t>
            </a:r>
          </a:p>
          <a:p>
            <a:pPr lvl="2"/>
            <a:r>
              <a:rPr lang="eu-ES" sz="2800" dirty="0" err="1"/>
              <a:t>Características</a:t>
            </a:r>
            <a:r>
              <a:rPr lang="eu-ES" sz="2800" dirty="0"/>
              <a:t> </a:t>
            </a:r>
            <a:r>
              <a:rPr lang="eu-ES" sz="2800" dirty="0" err="1"/>
              <a:t>generales</a:t>
            </a:r>
            <a:endParaRPr lang="eu-ES" sz="2800" dirty="0"/>
          </a:p>
          <a:p>
            <a:pPr lvl="2"/>
            <a:r>
              <a:rPr lang="eu-ES" sz="2800" dirty="0" err="1"/>
              <a:t>Errores</a:t>
            </a:r>
            <a:endParaRPr lang="eu-ES" sz="2800" dirty="0"/>
          </a:p>
          <a:p>
            <a:pPr lvl="2"/>
            <a:r>
              <a:rPr lang="eu-ES" sz="2800" dirty="0"/>
              <a:t>Una </a:t>
            </a:r>
            <a:r>
              <a:rPr lang="eu-ES" sz="2800" dirty="0" err="1"/>
              <a:t>descripción</a:t>
            </a:r>
            <a:r>
              <a:rPr lang="eu-ES" sz="2800" dirty="0"/>
              <a:t> </a:t>
            </a:r>
            <a:r>
              <a:rPr lang="eu-ES" sz="2800" dirty="0" err="1"/>
              <a:t>de</a:t>
            </a:r>
            <a:r>
              <a:rPr lang="eu-ES" sz="2800" dirty="0"/>
              <a:t> la </a:t>
            </a:r>
            <a:r>
              <a:rPr lang="eu-ES" sz="2800" dirty="0" err="1"/>
              <a:t>organización</a:t>
            </a:r>
            <a:r>
              <a:rPr lang="eu-ES" sz="2800" dirty="0"/>
              <a:t> del mapa</a:t>
            </a:r>
          </a:p>
          <a:p>
            <a:pPr lvl="1"/>
            <a:r>
              <a:rPr lang="eu-ES" dirty="0" err="1"/>
              <a:t>Tras</a:t>
            </a:r>
            <a:r>
              <a:rPr lang="eu-ES" dirty="0"/>
              <a:t> la </a:t>
            </a:r>
            <a:r>
              <a:rPr lang="eu-ES" dirty="0" err="1"/>
              <a:t>descripción</a:t>
            </a:r>
            <a:r>
              <a:rPr lang="eu-ES" dirty="0"/>
              <a:t>, </a:t>
            </a:r>
            <a:r>
              <a:rPr lang="eu-ES" dirty="0" err="1"/>
              <a:t>se</a:t>
            </a:r>
            <a:r>
              <a:rPr lang="eu-ES" dirty="0"/>
              <a:t> </a:t>
            </a:r>
            <a:r>
              <a:rPr lang="eu-ES" dirty="0" err="1"/>
              <a:t>afrontará</a:t>
            </a:r>
            <a:r>
              <a:rPr lang="eu-ES" dirty="0"/>
              <a:t> la </a:t>
            </a:r>
            <a:r>
              <a:rPr lang="eu-ES" dirty="0" err="1"/>
              <a:t>tarea</a:t>
            </a:r>
            <a:r>
              <a:rPr lang="eu-ES" dirty="0"/>
              <a:t> de </a:t>
            </a:r>
            <a:r>
              <a:rPr lang="eu-ES" dirty="0" err="1"/>
              <a:t>deducir</a:t>
            </a:r>
            <a:r>
              <a:rPr lang="eu-ES" dirty="0"/>
              <a:t> </a:t>
            </a:r>
            <a:r>
              <a:rPr lang="eu-ES" dirty="0" err="1"/>
              <a:t>el</a:t>
            </a:r>
            <a:r>
              <a:rPr lang="eu-ES" dirty="0"/>
              <a:t> </a:t>
            </a:r>
            <a:r>
              <a:rPr lang="eu-ES" dirty="0" err="1"/>
              <a:t>significado</a:t>
            </a:r>
            <a:r>
              <a:rPr lang="eu-ES" dirty="0"/>
              <a:t> del mapa.</a:t>
            </a: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1E0C5-F70D-409A-9D48-5FDDA7EDC34A}" type="slidenum">
              <a:rPr lang="eu-ES"/>
              <a:pPr/>
              <a:t>17</a:t>
            </a:fld>
            <a:endParaRPr lang="eu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D0D51-8648-425A-A406-4130FEA638BB}" type="slidenum">
              <a:rPr lang="eu-ES"/>
              <a:pPr/>
              <a:t>18</a:t>
            </a:fld>
            <a:endParaRPr lang="eu-ES"/>
          </a:p>
        </p:txBody>
      </p:sp>
      <p:sp>
        <p:nvSpPr>
          <p:cNvPr id="196610" name="Rectangle 3074"/>
          <p:cNvSpPr>
            <a:spLocks noChangeArrowheads="1"/>
          </p:cNvSpPr>
          <p:nvPr/>
        </p:nvSpPr>
        <p:spPr bwMode="auto">
          <a:xfrm>
            <a:off x="914400" y="457200"/>
            <a:ext cx="7696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s-ES" sz="3200"/>
          </a:p>
        </p:txBody>
      </p:sp>
      <p:pic>
        <p:nvPicPr>
          <p:cNvPr id="196611" name="Picture 3075" descr="FICHA0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57200"/>
            <a:ext cx="4275138" cy="5992813"/>
          </a:xfrm>
          <a:prstGeom prst="rect">
            <a:avLst/>
          </a:prstGeom>
          <a:noFill/>
        </p:spPr>
      </p:pic>
      <p:sp>
        <p:nvSpPr>
          <p:cNvPr id="196612" name="AutoShape 3076"/>
          <p:cNvSpPr>
            <a:spLocks noChangeArrowheads="1"/>
          </p:cNvSpPr>
          <p:nvPr/>
        </p:nvSpPr>
        <p:spPr bwMode="auto">
          <a:xfrm>
            <a:off x="2700338" y="3103563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96613" name="AutoShape 3077"/>
          <p:cNvSpPr>
            <a:spLocks noChangeArrowheads="1"/>
          </p:cNvSpPr>
          <p:nvPr/>
        </p:nvSpPr>
        <p:spPr bwMode="auto">
          <a:xfrm>
            <a:off x="5519738" y="3027363"/>
            <a:ext cx="457200" cy="152400"/>
          </a:xfrm>
          <a:prstGeom prst="leftArrow">
            <a:avLst>
              <a:gd name="adj1" fmla="val 50000"/>
              <a:gd name="adj2" fmla="val 75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96614" name="AutoShape 3078"/>
          <p:cNvSpPr>
            <a:spLocks noChangeArrowheads="1"/>
          </p:cNvSpPr>
          <p:nvPr/>
        </p:nvSpPr>
        <p:spPr bwMode="auto">
          <a:xfrm>
            <a:off x="5214938" y="2493963"/>
            <a:ext cx="457200" cy="152400"/>
          </a:xfrm>
          <a:prstGeom prst="leftArrow">
            <a:avLst>
              <a:gd name="adj1" fmla="val 50000"/>
              <a:gd name="adj2" fmla="val 75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96615" name="AutoShape 3079"/>
          <p:cNvSpPr>
            <a:spLocks noChangeArrowheads="1"/>
          </p:cNvSpPr>
          <p:nvPr/>
        </p:nvSpPr>
        <p:spPr bwMode="auto">
          <a:xfrm>
            <a:off x="3995738" y="4856163"/>
            <a:ext cx="457200" cy="152400"/>
          </a:xfrm>
          <a:prstGeom prst="leftArrow">
            <a:avLst>
              <a:gd name="adj1" fmla="val 50000"/>
              <a:gd name="adj2" fmla="val 75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96616" name="Freeform 3080"/>
          <p:cNvSpPr>
            <a:spLocks/>
          </p:cNvSpPr>
          <p:nvPr/>
        </p:nvSpPr>
        <p:spPr bwMode="auto">
          <a:xfrm>
            <a:off x="4911725" y="3335338"/>
            <a:ext cx="1882775" cy="474662"/>
          </a:xfrm>
          <a:custGeom>
            <a:avLst/>
            <a:gdLst/>
            <a:ahLst/>
            <a:cxnLst>
              <a:cxn ang="0">
                <a:pos x="191" y="4"/>
              </a:cxn>
              <a:cxn ang="0">
                <a:pos x="41" y="34"/>
              </a:cxn>
              <a:cxn ang="0">
                <a:pos x="5" y="94"/>
              </a:cxn>
              <a:cxn ang="0">
                <a:pos x="23" y="202"/>
              </a:cxn>
              <a:cxn ang="0">
                <a:pos x="143" y="226"/>
              </a:cxn>
              <a:cxn ang="0">
                <a:pos x="347" y="214"/>
              </a:cxn>
              <a:cxn ang="0">
                <a:pos x="377" y="202"/>
              </a:cxn>
              <a:cxn ang="0">
                <a:pos x="521" y="238"/>
              </a:cxn>
              <a:cxn ang="0">
                <a:pos x="875" y="268"/>
              </a:cxn>
              <a:cxn ang="0">
                <a:pos x="965" y="274"/>
              </a:cxn>
              <a:cxn ang="0">
                <a:pos x="1061" y="286"/>
              </a:cxn>
              <a:cxn ang="0">
                <a:pos x="1133" y="286"/>
              </a:cxn>
              <a:cxn ang="0">
                <a:pos x="1169" y="262"/>
              </a:cxn>
              <a:cxn ang="0">
                <a:pos x="1181" y="244"/>
              </a:cxn>
              <a:cxn ang="0">
                <a:pos x="1175" y="118"/>
              </a:cxn>
              <a:cxn ang="0">
                <a:pos x="1139" y="94"/>
              </a:cxn>
              <a:cxn ang="0">
                <a:pos x="947" y="70"/>
              </a:cxn>
              <a:cxn ang="0">
                <a:pos x="875" y="64"/>
              </a:cxn>
              <a:cxn ang="0">
                <a:pos x="467" y="28"/>
              </a:cxn>
              <a:cxn ang="0">
                <a:pos x="191" y="4"/>
              </a:cxn>
            </a:cxnLst>
            <a:rect l="0" t="0" r="r" b="b"/>
            <a:pathLst>
              <a:path w="1186" h="299">
                <a:moveTo>
                  <a:pt x="191" y="4"/>
                </a:moveTo>
                <a:cubicBezTo>
                  <a:pt x="158" y="53"/>
                  <a:pt x="94" y="21"/>
                  <a:pt x="41" y="34"/>
                </a:cubicBezTo>
                <a:cubicBezTo>
                  <a:pt x="28" y="54"/>
                  <a:pt x="18" y="74"/>
                  <a:pt x="5" y="94"/>
                </a:cubicBezTo>
                <a:cubicBezTo>
                  <a:pt x="6" y="104"/>
                  <a:pt x="0" y="179"/>
                  <a:pt x="23" y="202"/>
                </a:cubicBezTo>
                <a:cubicBezTo>
                  <a:pt x="52" y="231"/>
                  <a:pt x="143" y="226"/>
                  <a:pt x="143" y="226"/>
                </a:cubicBezTo>
                <a:cubicBezTo>
                  <a:pt x="211" y="222"/>
                  <a:pt x="279" y="221"/>
                  <a:pt x="347" y="214"/>
                </a:cubicBezTo>
                <a:cubicBezTo>
                  <a:pt x="358" y="213"/>
                  <a:pt x="366" y="203"/>
                  <a:pt x="377" y="202"/>
                </a:cubicBezTo>
                <a:cubicBezTo>
                  <a:pt x="419" y="198"/>
                  <a:pt x="483" y="232"/>
                  <a:pt x="521" y="238"/>
                </a:cubicBezTo>
                <a:cubicBezTo>
                  <a:pt x="643" y="258"/>
                  <a:pt x="746" y="264"/>
                  <a:pt x="875" y="268"/>
                </a:cubicBezTo>
                <a:cubicBezTo>
                  <a:pt x="905" y="270"/>
                  <a:pt x="935" y="271"/>
                  <a:pt x="965" y="274"/>
                </a:cubicBezTo>
                <a:cubicBezTo>
                  <a:pt x="997" y="277"/>
                  <a:pt x="1061" y="286"/>
                  <a:pt x="1061" y="286"/>
                </a:cubicBezTo>
                <a:cubicBezTo>
                  <a:pt x="1089" y="295"/>
                  <a:pt x="1093" y="299"/>
                  <a:pt x="1133" y="286"/>
                </a:cubicBezTo>
                <a:cubicBezTo>
                  <a:pt x="1147" y="281"/>
                  <a:pt x="1169" y="262"/>
                  <a:pt x="1169" y="262"/>
                </a:cubicBezTo>
                <a:cubicBezTo>
                  <a:pt x="1173" y="256"/>
                  <a:pt x="1181" y="251"/>
                  <a:pt x="1181" y="244"/>
                </a:cubicBezTo>
                <a:cubicBezTo>
                  <a:pt x="1183" y="202"/>
                  <a:pt x="1186" y="158"/>
                  <a:pt x="1175" y="118"/>
                </a:cubicBezTo>
                <a:cubicBezTo>
                  <a:pt x="1171" y="104"/>
                  <a:pt x="1151" y="102"/>
                  <a:pt x="1139" y="94"/>
                </a:cubicBezTo>
                <a:cubicBezTo>
                  <a:pt x="1095" y="65"/>
                  <a:pt x="985" y="73"/>
                  <a:pt x="947" y="70"/>
                </a:cubicBezTo>
                <a:cubicBezTo>
                  <a:pt x="923" y="68"/>
                  <a:pt x="899" y="66"/>
                  <a:pt x="875" y="64"/>
                </a:cubicBezTo>
                <a:cubicBezTo>
                  <a:pt x="745" y="38"/>
                  <a:pt x="600" y="37"/>
                  <a:pt x="467" y="28"/>
                </a:cubicBezTo>
                <a:cubicBezTo>
                  <a:pt x="383" y="0"/>
                  <a:pt x="261" y="8"/>
                  <a:pt x="191" y="4"/>
                </a:cubicBezTo>
                <a:close/>
              </a:path>
            </a:pathLst>
          </a:custGeom>
          <a:noFill/>
          <a:ln w="28575" cmpd="sng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96617" name="Freeform 3081"/>
          <p:cNvSpPr>
            <a:spLocks/>
          </p:cNvSpPr>
          <p:nvPr/>
        </p:nvSpPr>
        <p:spPr bwMode="auto">
          <a:xfrm>
            <a:off x="5391150" y="3894138"/>
            <a:ext cx="1236663" cy="565150"/>
          </a:xfrm>
          <a:custGeom>
            <a:avLst/>
            <a:gdLst/>
            <a:ahLst/>
            <a:cxnLst>
              <a:cxn ang="0">
                <a:pos x="93" y="0"/>
              </a:cxn>
              <a:cxn ang="0">
                <a:pos x="21" y="84"/>
              </a:cxn>
              <a:cxn ang="0">
                <a:pos x="3" y="120"/>
              </a:cxn>
              <a:cxn ang="0">
                <a:pos x="9" y="192"/>
              </a:cxn>
              <a:cxn ang="0">
                <a:pos x="273" y="270"/>
              </a:cxn>
              <a:cxn ang="0">
                <a:pos x="321" y="276"/>
              </a:cxn>
              <a:cxn ang="0">
                <a:pos x="405" y="282"/>
              </a:cxn>
              <a:cxn ang="0">
                <a:pos x="777" y="252"/>
              </a:cxn>
              <a:cxn ang="0">
                <a:pos x="771" y="144"/>
              </a:cxn>
              <a:cxn ang="0">
                <a:pos x="705" y="96"/>
              </a:cxn>
              <a:cxn ang="0">
                <a:pos x="465" y="66"/>
              </a:cxn>
              <a:cxn ang="0">
                <a:pos x="345" y="60"/>
              </a:cxn>
              <a:cxn ang="0">
                <a:pos x="219" y="42"/>
              </a:cxn>
              <a:cxn ang="0">
                <a:pos x="105" y="30"/>
              </a:cxn>
              <a:cxn ang="0">
                <a:pos x="87" y="24"/>
              </a:cxn>
              <a:cxn ang="0">
                <a:pos x="93" y="0"/>
              </a:cxn>
            </a:cxnLst>
            <a:rect l="0" t="0" r="r" b="b"/>
            <a:pathLst>
              <a:path w="779" h="356">
                <a:moveTo>
                  <a:pt x="93" y="0"/>
                </a:moveTo>
                <a:cubicBezTo>
                  <a:pt x="81" y="37"/>
                  <a:pt x="53" y="63"/>
                  <a:pt x="21" y="84"/>
                </a:cubicBezTo>
                <a:cubicBezTo>
                  <a:pt x="15" y="93"/>
                  <a:pt x="3" y="108"/>
                  <a:pt x="3" y="120"/>
                </a:cubicBezTo>
                <a:cubicBezTo>
                  <a:pt x="3" y="144"/>
                  <a:pt x="0" y="170"/>
                  <a:pt x="9" y="192"/>
                </a:cubicBezTo>
                <a:cubicBezTo>
                  <a:pt x="36" y="261"/>
                  <a:pt x="213" y="263"/>
                  <a:pt x="273" y="270"/>
                </a:cubicBezTo>
                <a:cubicBezTo>
                  <a:pt x="289" y="272"/>
                  <a:pt x="305" y="275"/>
                  <a:pt x="321" y="276"/>
                </a:cubicBezTo>
                <a:cubicBezTo>
                  <a:pt x="349" y="279"/>
                  <a:pt x="377" y="280"/>
                  <a:pt x="405" y="282"/>
                </a:cubicBezTo>
                <a:cubicBezTo>
                  <a:pt x="529" y="280"/>
                  <a:pt x="708" y="356"/>
                  <a:pt x="777" y="252"/>
                </a:cubicBezTo>
                <a:cubicBezTo>
                  <a:pt x="775" y="216"/>
                  <a:pt x="779" y="179"/>
                  <a:pt x="771" y="144"/>
                </a:cubicBezTo>
                <a:cubicBezTo>
                  <a:pt x="767" y="127"/>
                  <a:pt x="721" y="101"/>
                  <a:pt x="705" y="96"/>
                </a:cubicBezTo>
                <a:cubicBezTo>
                  <a:pt x="632" y="74"/>
                  <a:pt x="540" y="70"/>
                  <a:pt x="465" y="66"/>
                </a:cubicBezTo>
                <a:cubicBezTo>
                  <a:pt x="425" y="64"/>
                  <a:pt x="385" y="62"/>
                  <a:pt x="345" y="60"/>
                </a:cubicBezTo>
                <a:cubicBezTo>
                  <a:pt x="303" y="55"/>
                  <a:pt x="261" y="48"/>
                  <a:pt x="219" y="42"/>
                </a:cubicBezTo>
                <a:cubicBezTo>
                  <a:pt x="167" y="25"/>
                  <a:pt x="226" y="43"/>
                  <a:pt x="105" y="30"/>
                </a:cubicBezTo>
                <a:cubicBezTo>
                  <a:pt x="99" y="29"/>
                  <a:pt x="89" y="30"/>
                  <a:pt x="87" y="24"/>
                </a:cubicBezTo>
                <a:cubicBezTo>
                  <a:pt x="84" y="16"/>
                  <a:pt x="91" y="8"/>
                  <a:pt x="93" y="0"/>
                </a:cubicBezTo>
                <a:close/>
              </a:path>
            </a:pathLst>
          </a:custGeom>
          <a:noFill/>
          <a:ln w="28575" cmpd="sng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96618" name="Text Box 3082"/>
          <p:cNvSpPr txBox="1">
            <a:spLocks noChangeArrowheads="1"/>
          </p:cNvSpPr>
          <p:nvPr/>
        </p:nvSpPr>
        <p:spPr bwMode="auto">
          <a:xfrm>
            <a:off x="5824538" y="4551363"/>
            <a:ext cx="91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noProof="1"/>
              <a:t>11 akats</a:t>
            </a:r>
            <a:endParaRPr lang="es-ES" noProof="1"/>
          </a:p>
        </p:txBody>
      </p:sp>
      <p:sp>
        <p:nvSpPr>
          <p:cNvPr id="196619" name="Line 3083"/>
          <p:cNvSpPr>
            <a:spLocks noChangeShapeType="1"/>
          </p:cNvSpPr>
          <p:nvPr/>
        </p:nvSpPr>
        <p:spPr bwMode="auto">
          <a:xfrm flipH="1">
            <a:off x="5214938" y="4703763"/>
            <a:ext cx="6096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96620" name="Line 3084"/>
          <p:cNvSpPr>
            <a:spLocks noChangeShapeType="1"/>
          </p:cNvSpPr>
          <p:nvPr/>
        </p:nvSpPr>
        <p:spPr bwMode="auto">
          <a:xfrm flipH="1">
            <a:off x="5595938" y="4856163"/>
            <a:ext cx="152400" cy="1524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96621" name="Rectangle 3085"/>
          <p:cNvSpPr>
            <a:spLocks noChangeArrowheads="1"/>
          </p:cNvSpPr>
          <p:nvPr/>
        </p:nvSpPr>
        <p:spPr bwMode="auto">
          <a:xfrm>
            <a:off x="5367338" y="5486400"/>
            <a:ext cx="423862" cy="15240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96622" name="Rectangle 3086"/>
          <p:cNvSpPr>
            <a:spLocks noChangeArrowheads="1"/>
          </p:cNvSpPr>
          <p:nvPr/>
        </p:nvSpPr>
        <p:spPr bwMode="auto">
          <a:xfrm>
            <a:off x="5334000" y="5105400"/>
            <a:ext cx="304800" cy="15240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96623" name="Rectangle 3087"/>
          <p:cNvSpPr>
            <a:spLocks noChangeArrowheads="1"/>
          </p:cNvSpPr>
          <p:nvPr/>
        </p:nvSpPr>
        <p:spPr bwMode="auto">
          <a:xfrm>
            <a:off x="4572000" y="4648200"/>
            <a:ext cx="381000" cy="15240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EF7D8-0490-4A0E-9FBA-AF65F7C4FA45}" type="slidenum">
              <a:rPr lang="eu-ES"/>
              <a:pPr/>
              <a:t>19</a:t>
            </a:fld>
            <a:endParaRPr lang="eu-ES"/>
          </a:p>
        </p:txBody>
      </p:sp>
      <p:sp>
        <p:nvSpPr>
          <p:cNvPr id="223234" name="AutoShape 2"/>
          <p:cNvSpPr>
            <a:spLocks noChangeArrowheads="1"/>
          </p:cNvSpPr>
          <p:nvPr/>
        </p:nvSpPr>
        <p:spPr bwMode="auto">
          <a:xfrm>
            <a:off x="4572000" y="1447800"/>
            <a:ext cx="304800" cy="228600"/>
          </a:xfrm>
          <a:prstGeom prst="star5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223236" name="Picture 4" descr="C:\Mis documentos\mike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019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3237" name="Rectangle 5"/>
          <p:cNvSpPr>
            <a:spLocks noChangeArrowheads="1"/>
          </p:cNvSpPr>
          <p:nvPr/>
        </p:nvSpPr>
        <p:spPr bwMode="auto">
          <a:xfrm>
            <a:off x="1752600" y="5257800"/>
            <a:ext cx="5640388" cy="830263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23238" name="Rectangle 6"/>
          <p:cNvSpPr>
            <a:spLocks noChangeArrowheads="1"/>
          </p:cNvSpPr>
          <p:nvPr/>
        </p:nvSpPr>
        <p:spPr bwMode="auto">
          <a:xfrm>
            <a:off x="6477000" y="2667000"/>
            <a:ext cx="487363" cy="166688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23239" name="Rectangle 7"/>
          <p:cNvSpPr>
            <a:spLocks noChangeArrowheads="1"/>
          </p:cNvSpPr>
          <p:nvPr/>
        </p:nvSpPr>
        <p:spPr bwMode="auto">
          <a:xfrm>
            <a:off x="5638800" y="2590800"/>
            <a:ext cx="495300" cy="1651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23240" name="Text Box 8"/>
          <p:cNvSpPr txBox="1">
            <a:spLocks noChangeArrowheads="1"/>
          </p:cNvSpPr>
          <p:nvPr/>
        </p:nvSpPr>
        <p:spPr bwMode="auto">
          <a:xfrm>
            <a:off x="7010400" y="304800"/>
            <a:ext cx="1593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noProof="1"/>
              <a:t>4 AKATS</a:t>
            </a:r>
            <a:endParaRPr lang="es-ES" sz="1600" noProof="1"/>
          </a:p>
        </p:txBody>
      </p:sp>
      <p:sp>
        <p:nvSpPr>
          <p:cNvPr id="223241" name="Line 9"/>
          <p:cNvSpPr>
            <a:spLocks noChangeShapeType="1"/>
          </p:cNvSpPr>
          <p:nvPr/>
        </p:nvSpPr>
        <p:spPr bwMode="auto">
          <a:xfrm rot="367911" flipH="1">
            <a:off x="5257800" y="381000"/>
            <a:ext cx="1625600" cy="331788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23242" name="AutoShape 10"/>
          <p:cNvSpPr>
            <a:spLocks noChangeArrowheads="1"/>
          </p:cNvSpPr>
          <p:nvPr/>
        </p:nvSpPr>
        <p:spPr bwMode="auto">
          <a:xfrm>
            <a:off x="1676400" y="685800"/>
            <a:ext cx="1106488" cy="82550"/>
          </a:xfrm>
          <a:prstGeom prst="rightArrow">
            <a:avLst>
              <a:gd name="adj1" fmla="val 50000"/>
              <a:gd name="adj2" fmla="val 335096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23243" name="AutoShape 11"/>
          <p:cNvSpPr>
            <a:spLocks noChangeArrowheads="1"/>
          </p:cNvSpPr>
          <p:nvPr/>
        </p:nvSpPr>
        <p:spPr bwMode="auto">
          <a:xfrm>
            <a:off x="1752600" y="1219200"/>
            <a:ext cx="1106488" cy="82550"/>
          </a:xfrm>
          <a:prstGeom prst="rightArrow">
            <a:avLst>
              <a:gd name="adj1" fmla="val 50000"/>
              <a:gd name="adj2" fmla="val 335096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23244" name="AutoShape 12"/>
          <p:cNvSpPr>
            <a:spLocks noChangeArrowheads="1"/>
          </p:cNvSpPr>
          <p:nvPr/>
        </p:nvSpPr>
        <p:spPr bwMode="auto">
          <a:xfrm>
            <a:off x="1828800" y="1676400"/>
            <a:ext cx="1106488" cy="82550"/>
          </a:xfrm>
          <a:prstGeom prst="rightArrow">
            <a:avLst>
              <a:gd name="adj1" fmla="val 50000"/>
              <a:gd name="adj2" fmla="val 335096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23245" name="Line 13"/>
          <p:cNvSpPr>
            <a:spLocks noChangeShapeType="1"/>
          </p:cNvSpPr>
          <p:nvPr/>
        </p:nvSpPr>
        <p:spPr bwMode="auto">
          <a:xfrm flipH="1">
            <a:off x="5105400" y="533400"/>
            <a:ext cx="1844675" cy="137160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23246" name="Line 14"/>
          <p:cNvSpPr>
            <a:spLocks noChangeShapeType="1"/>
          </p:cNvSpPr>
          <p:nvPr/>
        </p:nvSpPr>
        <p:spPr bwMode="auto">
          <a:xfrm flipH="1">
            <a:off x="5105400" y="457200"/>
            <a:ext cx="1828800" cy="45720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PAUTAS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ELABORAR UN MAPA CONCEPTUAL DE REFERENCIA</a:t>
            </a:r>
          </a:p>
          <a:p>
            <a:r>
              <a:rPr lang="es-ES" dirty="0" smtClean="0"/>
              <a:t>RECOGER INFORMACIÓN SBRE EL CONOCIMIENTO PREVIO DE LOS/LAS ALUMNOS/AS</a:t>
            </a:r>
          </a:p>
          <a:p>
            <a:r>
              <a:rPr lang="es-ES" dirty="0" smtClean="0"/>
              <a:t>ELABORAR ACTIVIDADES QUE PUEDEN ESTRUCTURARSE CON LA UVE, ENMARCADAS EN TRES FASES:</a:t>
            </a:r>
          </a:p>
          <a:p>
            <a:pPr lvl="1"/>
            <a:r>
              <a:rPr lang="es-ES" dirty="0" smtClean="0"/>
              <a:t>FASE INTRODUCCIÓN</a:t>
            </a:r>
          </a:p>
          <a:p>
            <a:pPr lvl="1"/>
            <a:r>
              <a:rPr lang="es-ES" dirty="0" smtClean="0"/>
              <a:t>FASE FOCALIZACIÓN</a:t>
            </a:r>
          </a:p>
          <a:p>
            <a:pPr lvl="1"/>
            <a:r>
              <a:rPr lang="es-ES" dirty="0" smtClean="0"/>
              <a:t>FASE RESUMEN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LA ENERGÍA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" name="Picture 2" descr="H:\ECartículo09\imágenes\energí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1285852" y="2071678"/>
          <a:ext cx="6072230" cy="2143142"/>
        </p:xfrm>
        <a:graphic>
          <a:graphicData uri="http://schemas.openxmlformats.org/drawingml/2006/table">
            <a:tbl>
              <a:tblPr/>
              <a:tblGrid>
                <a:gridCol w="799974"/>
                <a:gridCol w="5272256"/>
              </a:tblGrid>
              <a:tr h="3667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REALIZACIÓN DEL MAPA PREVIO 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7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INTRODUCCIÓN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7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A1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LECTURA PREVIA SOBRE LA ENERGÍA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1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A2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QUE PENSAMOS SOBRE LA ENERGÍA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7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s-ES_tradnl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Times New Roman"/>
                          <a:ea typeface="Times New Roman"/>
                          <a:cs typeface="Times New Roman"/>
                        </a:rPr>
                        <a:t>REALIZACIÓN DE UN MC 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85723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Tabla  2:  Módulo </a:t>
            </a:r>
            <a:r>
              <a:rPr kumimoji="0" lang="es-E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Instruccional</a:t>
            </a:r>
            <a:endParaRPr kumimoji="0" 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571604" y="500043"/>
          <a:ext cx="6357982" cy="6143664"/>
        </p:xfrm>
        <a:graphic>
          <a:graphicData uri="http://schemas.openxmlformats.org/drawingml/2006/table">
            <a:tbl>
              <a:tblPr/>
              <a:tblGrid>
                <a:gridCol w="830982"/>
                <a:gridCol w="5527000"/>
              </a:tblGrid>
              <a:tr h="1755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Times New Roman"/>
                          <a:ea typeface="Times New Roman"/>
                          <a:cs typeface="Times New Roman"/>
                        </a:rPr>
                        <a:t>FASE DE FOCALIZACIÓN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FOCALIZACIÓN I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Times New Roman"/>
                          <a:ea typeface="Times New Roman"/>
                          <a:cs typeface="Times New Roman"/>
                        </a:rPr>
                        <a:t>A4-A5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Times New Roman"/>
                          <a:ea typeface="Times New Roman"/>
                          <a:cs typeface="Times New Roman"/>
                        </a:rPr>
                        <a:t>CAMBIOS EN LOS CUERPOS</a:t>
                      </a: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Times New Roman"/>
                          <a:ea typeface="Times New Roman"/>
                          <a:cs typeface="Times New Roman"/>
                        </a:rPr>
                        <a:t>A6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Times New Roman"/>
                          <a:ea typeface="Times New Roman"/>
                          <a:cs typeface="Times New Roman"/>
                        </a:rPr>
                        <a:t>TRANSFIERE</a:t>
                      </a: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Times New Roman"/>
                          <a:ea typeface="Times New Roman"/>
                          <a:cs typeface="Times New Roman"/>
                        </a:rPr>
                        <a:t>A7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Times New Roman"/>
                          <a:ea typeface="Times New Roman"/>
                          <a:cs typeface="Times New Roman"/>
                        </a:rPr>
                        <a:t>REALIZACIÓN DE UN MC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0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580" indent="-449580" algn="just"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Times New Roman"/>
                          <a:ea typeface="Times New Roman"/>
                          <a:cs typeface="Times New Roman"/>
                        </a:rPr>
                        <a:t>FOCALIZACIÓN II.</a:t>
                      </a:r>
                    </a:p>
                    <a:p>
                      <a:pPr marL="449580" indent="-449580" algn="just"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Times New Roman"/>
                          <a:ea typeface="Times New Roman"/>
                          <a:cs typeface="Times New Roman"/>
                        </a:rPr>
                        <a:t>FORMAS DE ENERGÍA Y TRASFERENCIAS</a:t>
                      </a: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0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Times New Roman"/>
                          <a:ea typeface="Times New Roman"/>
                          <a:cs typeface="Times New Roman"/>
                        </a:rPr>
                        <a:t>A8- A9-A10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latin typeface="Times New Roman"/>
                          <a:ea typeface="Times New Roman"/>
                          <a:cs typeface="Times New Roman"/>
                        </a:rPr>
                        <a:t>DE DIFERENTES FORMAS</a:t>
                      </a: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Times New Roman"/>
                          <a:ea typeface="Times New Roman"/>
                          <a:cs typeface="Times New Roman"/>
                        </a:rPr>
                        <a:t>A 11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latin typeface="Times New Roman"/>
                          <a:ea typeface="Times New Roman"/>
                          <a:cs typeface="Times New Roman"/>
                        </a:rPr>
                        <a:t>MC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Times New Roman"/>
                          <a:ea typeface="Times New Roman"/>
                          <a:cs typeface="Times New Roman"/>
                        </a:rPr>
                        <a:t>A 12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Times New Roman"/>
                          <a:ea typeface="Times New Roman"/>
                          <a:cs typeface="Times New Roman"/>
                        </a:rPr>
                        <a:t>EL CALOR ENERGÍA MÁS COMÚN</a:t>
                      </a: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Times New Roman"/>
                          <a:ea typeface="Times New Roman"/>
                          <a:cs typeface="Times New Roman"/>
                        </a:rPr>
                        <a:t>A 13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580" indent="-449580" algn="just">
                        <a:spcAft>
                          <a:spcPts val="0"/>
                        </a:spcAft>
                      </a:pPr>
                      <a:r>
                        <a:rPr lang="es-ES" sz="1100">
                          <a:latin typeface="Times New Roman"/>
                          <a:ea typeface="Times New Roman"/>
                          <a:cs typeface="Times New Roman"/>
                        </a:rPr>
                        <a:t>FUERZA, OTRA FORMA DE TRANSFERENCIA DE ENERGÍA</a:t>
                      </a: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Times New Roman"/>
                          <a:ea typeface="Times New Roman"/>
                          <a:cs typeface="Times New Roman"/>
                        </a:rPr>
                        <a:t>A 14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Times New Roman"/>
                          <a:ea typeface="Times New Roman"/>
                          <a:cs typeface="Times New Roman"/>
                        </a:rPr>
                        <a:t>MC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0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Times New Roman"/>
                          <a:ea typeface="Times New Roman"/>
                          <a:cs typeface="Times New Roman"/>
                        </a:rPr>
                        <a:t>FOCALIZACIÓN III. 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Times New Roman"/>
                          <a:ea typeface="Times New Roman"/>
                          <a:cs typeface="Times New Roman"/>
                        </a:rPr>
                        <a:t>CONVERTIDORES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0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Times New Roman"/>
                          <a:ea typeface="Times New Roman"/>
                          <a:cs typeface="Times New Roman"/>
                        </a:rPr>
                        <a:t>A 15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0385" indent="-540385" algn="just">
                        <a:spcAft>
                          <a:spcPts val="0"/>
                        </a:spcAft>
                      </a:pPr>
                      <a:r>
                        <a:rPr lang="es-ES" sz="1100">
                          <a:latin typeface="Times New Roman"/>
                          <a:ea typeface="Times New Roman"/>
                          <a:cs typeface="Times New Roman"/>
                        </a:rPr>
                        <a:t>CONVERTIDORES: SISTEMAS QUE SON EFICIENTES EN TRANSFORMACIÓN DE VIVOS (1)</a:t>
                      </a: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0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Times New Roman"/>
                          <a:ea typeface="Times New Roman"/>
                          <a:cs typeface="Times New Roman"/>
                        </a:rPr>
                        <a:t>A 16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>
                        <a:spcAft>
                          <a:spcPts val="0"/>
                        </a:spcAft>
                      </a:pPr>
                      <a:r>
                        <a:rPr lang="es-ES" sz="1100">
                          <a:latin typeface="Times New Roman"/>
                          <a:ea typeface="Times New Roman"/>
                          <a:cs typeface="Times New Roman"/>
                        </a:rPr>
                        <a:t>CONVERTIDORES: SISTEMAS QUE SON EFICIENTES EN TRANSFORMACIÓN DE (2). MÁQUINAS.</a:t>
                      </a: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A17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>
                          <a:latin typeface="Times New Roman"/>
                          <a:ea typeface="Times New Roman"/>
                          <a:cs typeface="Times New Roman"/>
                        </a:rPr>
                        <a:t>FABRICANDO UNA PILA EN EL LABORATORIO</a:t>
                      </a: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0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Times New Roman"/>
                          <a:ea typeface="Times New Roman"/>
                          <a:cs typeface="Times New Roman"/>
                        </a:rPr>
                        <a:t>A18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>
                          <a:latin typeface="Times New Roman"/>
                          <a:ea typeface="Times New Roman"/>
                          <a:cs typeface="Times New Roman"/>
                        </a:rPr>
                        <a:t>LOS CONVERTIDORES NO REALIZAN UNA SÓLA TRANSFORMACIÓN DE </a:t>
                      </a: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FOCALIZACIÓN  IV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A 19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LEYES DE LA ENERGÍA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A 20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EJERCÍCIOS SOBRE LA ENERGÍA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A 21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MC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Times New Roman"/>
                          <a:ea typeface="Times New Roman"/>
                          <a:cs typeface="Times New Roman"/>
                        </a:rPr>
                        <a:t>FOCALIZACIÓN V. RECURSOS ENERGÉTICOS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0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A 22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>
                          <a:latin typeface="Times New Roman"/>
                          <a:ea typeface="Times New Roman"/>
                          <a:cs typeface="Times New Roman"/>
                        </a:rPr>
                        <a:t>PARA NUESTRA SOCIEDAD ES IMPRESCINDIBLE TENER RECURSOS ENERGÉTICOS</a:t>
                      </a: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Times New Roman"/>
                          <a:ea typeface="Times New Roman"/>
                          <a:cs typeface="Times New Roman"/>
                        </a:rPr>
                        <a:t>A 23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>
                          <a:latin typeface="Times New Roman"/>
                          <a:ea typeface="Times New Roman"/>
                          <a:cs typeface="Times New Roman"/>
                        </a:rPr>
                        <a:t>ENERGÍAS QUE UTILIZAMOS</a:t>
                      </a: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Times New Roman"/>
                          <a:ea typeface="Times New Roman"/>
                          <a:cs typeface="Times New Roman"/>
                        </a:rPr>
                        <a:t>A 24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>
                          <a:latin typeface="Times New Roman"/>
                          <a:ea typeface="Times New Roman"/>
                          <a:cs typeface="Times New Roman"/>
                        </a:rPr>
                        <a:t>FUENTES DE ENERGÍA</a:t>
                      </a: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0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>
                          <a:latin typeface="Times New Roman"/>
                          <a:ea typeface="Times New Roman"/>
                          <a:cs typeface="Times New Roman"/>
                        </a:rPr>
                        <a:t>A25</a:t>
                      </a: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>
                          <a:latin typeface="Times New Roman"/>
                          <a:ea typeface="Times New Roman"/>
                          <a:cs typeface="Times New Roman"/>
                        </a:rPr>
                        <a:t>EJERCÍCIOS SOBRE LAS FUENTES DE ENERGÍA.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>
                          <a:latin typeface="Times New Roman"/>
                          <a:ea typeface="Times New Roman"/>
                          <a:cs typeface="Times New Roman"/>
                        </a:rPr>
                        <a:t>REALIZACIÓN DE UNA SÍNTESIS EN UNA TABLA.</a:t>
                      </a: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0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100">
                          <a:latin typeface="Times New Roman"/>
                          <a:ea typeface="Times New Roman"/>
                          <a:cs typeface="Times New Roman"/>
                        </a:rPr>
                        <a:t>A 26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Times New Roman"/>
                          <a:ea typeface="Times New Roman"/>
                          <a:cs typeface="Times New Roman"/>
                        </a:rPr>
                        <a:t>ENERGÍA ELÉCTRICA: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Times New Roman"/>
                          <a:ea typeface="Times New Roman"/>
                          <a:cs typeface="Times New Roman"/>
                        </a:rPr>
                        <a:t>MÁS CONSUMIMOS</a:t>
                      </a: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Tabla  2:  Módulo Instruccional</a:t>
            </a:r>
            <a:endParaRPr kumimoji="0" lang="es-E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285852" y="2071678"/>
          <a:ext cx="6000792" cy="1928825"/>
        </p:xfrm>
        <a:graphic>
          <a:graphicData uri="http://schemas.openxmlformats.org/drawingml/2006/table">
            <a:tbl>
              <a:tblPr/>
              <a:tblGrid>
                <a:gridCol w="784298"/>
                <a:gridCol w="5216494"/>
              </a:tblGrid>
              <a:tr h="3857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Times New Roman"/>
                          <a:ea typeface="Times New Roman"/>
                          <a:cs typeface="Times New Roman"/>
                        </a:rPr>
                        <a:t>RESUMEN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7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Times New Roman"/>
                          <a:ea typeface="Times New Roman"/>
                          <a:cs typeface="Times New Roman"/>
                        </a:rPr>
                        <a:t>A 27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BALORAMOS EL CONSUMO DE ENERGÍA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7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Times New Roman"/>
                          <a:ea typeface="Times New Roman"/>
                          <a:cs typeface="Times New Roman"/>
                        </a:rPr>
                        <a:t>A 28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REFLEXIONES Y PROPUESTAS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7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Times New Roman"/>
                          <a:ea typeface="Times New Roman"/>
                          <a:cs typeface="Times New Roman"/>
                        </a:rPr>
                        <a:t>REALIZACIÓN DEL MC POSTERIOR A LA INSTRUCCIÓN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7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64291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Tabla  2:  Módulo </a:t>
            </a:r>
            <a:r>
              <a:rPr kumimoji="0" lang="es-E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Instruccional</a:t>
            </a:r>
            <a:endParaRPr kumimoji="0" 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1500166" y="285728"/>
          <a:ext cx="5803265" cy="1068708"/>
        </p:xfrm>
        <a:graphic>
          <a:graphicData uri="http://schemas.openxmlformats.org/drawingml/2006/table">
            <a:tbl>
              <a:tblPr/>
              <a:tblGrid>
                <a:gridCol w="764540"/>
                <a:gridCol w="5038725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REALIZACIÓN DEL MAPA PREVIO 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INTRODUCCIÓN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A1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LECTURA PREVIA SOBRE LA ENERGÍA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1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A2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QUE PENSAMOS SOBRE LA ENERGÍA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s-ES_tradnl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Times New Roman"/>
                          <a:ea typeface="Times New Roman"/>
                          <a:cs typeface="Times New Roman"/>
                        </a:rPr>
                        <a:t>REALIZACIÓN DE UN MC 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2714612" y="1428736"/>
          <a:ext cx="3714044" cy="4267200"/>
        </p:xfrm>
        <a:graphic>
          <a:graphicData uri="http://schemas.openxmlformats.org/drawingml/2006/table">
            <a:tbl>
              <a:tblPr/>
              <a:tblGrid>
                <a:gridCol w="485422"/>
                <a:gridCol w="3228622"/>
              </a:tblGrid>
              <a:tr h="1161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800">
                          <a:latin typeface="Times New Roman"/>
                          <a:ea typeface="Times New Roman"/>
                          <a:cs typeface="Times New Roman"/>
                        </a:rPr>
                        <a:t>FASE DE FOCALIZACIÓN</a:t>
                      </a: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1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latin typeface="Times New Roman"/>
                          <a:ea typeface="Times New Roman"/>
                          <a:cs typeface="Times New Roman"/>
                        </a:rPr>
                        <a:t>FOCALIZACIÓN I</a:t>
                      </a: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1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800">
                          <a:latin typeface="Times New Roman"/>
                          <a:ea typeface="Times New Roman"/>
                          <a:cs typeface="Times New Roman"/>
                        </a:rPr>
                        <a:t>A4-A5</a:t>
                      </a: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800">
                          <a:latin typeface="Times New Roman"/>
                          <a:ea typeface="Times New Roman"/>
                          <a:cs typeface="Times New Roman"/>
                        </a:rPr>
                        <a:t>CAMBIOS EN LOS CUERPOS</a:t>
                      </a: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1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800">
                          <a:latin typeface="Times New Roman"/>
                          <a:ea typeface="Times New Roman"/>
                          <a:cs typeface="Times New Roman"/>
                        </a:rPr>
                        <a:t>A6</a:t>
                      </a: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800">
                          <a:latin typeface="Times New Roman"/>
                          <a:ea typeface="Times New Roman"/>
                          <a:cs typeface="Times New Roman"/>
                        </a:rPr>
                        <a:t>TRANSFIERE</a:t>
                      </a: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1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800">
                          <a:latin typeface="Times New Roman"/>
                          <a:ea typeface="Times New Roman"/>
                          <a:cs typeface="Times New Roman"/>
                        </a:rPr>
                        <a:t>A7</a:t>
                      </a: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800">
                          <a:latin typeface="Times New Roman"/>
                          <a:ea typeface="Times New Roman"/>
                          <a:cs typeface="Times New Roman"/>
                        </a:rPr>
                        <a:t>REALIZACIÓN DE UN MC</a:t>
                      </a: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580" indent="-449580" algn="just"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Times New Roman"/>
                          <a:ea typeface="Times New Roman"/>
                          <a:cs typeface="Times New Roman"/>
                        </a:rPr>
                        <a:t>FOCALIZACIÓN II.</a:t>
                      </a:r>
                    </a:p>
                    <a:p>
                      <a:pPr marL="449580" indent="-449580" algn="just"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Times New Roman"/>
                          <a:ea typeface="Times New Roman"/>
                          <a:cs typeface="Times New Roman"/>
                        </a:rPr>
                        <a:t>FORMAS DE ENERGÍA Y TRASFERENCIAS</a:t>
                      </a: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800">
                          <a:latin typeface="Times New Roman"/>
                          <a:ea typeface="Times New Roman"/>
                          <a:cs typeface="Times New Roman"/>
                        </a:rPr>
                        <a:t>A8- A9-A10</a:t>
                      </a: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Times New Roman"/>
                          <a:ea typeface="Times New Roman"/>
                          <a:cs typeface="Times New Roman"/>
                        </a:rPr>
                        <a:t>DE DIFERENTES FORMAS</a:t>
                      </a: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1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800">
                          <a:latin typeface="Times New Roman"/>
                          <a:ea typeface="Times New Roman"/>
                          <a:cs typeface="Times New Roman"/>
                        </a:rPr>
                        <a:t>A 11</a:t>
                      </a: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800" dirty="0">
                          <a:latin typeface="Times New Roman"/>
                          <a:ea typeface="Times New Roman"/>
                          <a:cs typeface="Times New Roman"/>
                        </a:rPr>
                        <a:t>MC</a:t>
                      </a:r>
                      <a:endParaRPr lang="es-E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1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800">
                          <a:latin typeface="Times New Roman"/>
                          <a:ea typeface="Times New Roman"/>
                          <a:cs typeface="Times New Roman"/>
                        </a:rPr>
                        <a:t>A 12</a:t>
                      </a: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Times New Roman"/>
                          <a:ea typeface="Times New Roman"/>
                          <a:cs typeface="Times New Roman"/>
                        </a:rPr>
                        <a:t>EL CALOR ENERGÍA MÁS COMÚN</a:t>
                      </a: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1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800">
                          <a:latin typeface="Times New Roman"/>
                          <a:ea typeface="Times New Roman"/>
                          <a:cs typeface="Times New Roman"/>
                        </a:rPr>
                        <a:t>A 13</a:t>
                      </a: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580" indent="-449580" algn="just"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FUERZA, OTRA FORMA DE TRANSFERENCIA DE ENERGÍA</a:t>
                      </a: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1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800">
                          <a:latin typeface="Times New Roman"/>
                          <a:ea typeface="Times New Roman"/>
                          <a:cs typeface="Times New Roman"/>
                        </a:rPr>
                        <a:t>A 14</a:t>
                      </a: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800">
                          <a:latin typeface="Times New Roman"/>
                          <a:ea typeface="Times New Roman"/>
                          <a:cs typeface="Times New Roman"/>
                        </a:rPr>
                        <a:t>MC</a:t>
                      </a: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800">
                          <a:latin typeface="Times New Roman"/>
                          <a:ea typeface="Times New Roman"/>
                          <a:cs typeface="Times New Roman"/>
                        </a:rPr>
                        <a:t>FOCALIZACIÓN III. </a:t>
                      </a: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800">
                          <a:latin typeface="Times New Roman"/>
                          <a:ea typeface="Times New Roman"/>
                          <a:cs typeface="Times New Roman"/>
                        </a:rPr>
                        <a:t>CONVERTIDORES</a:t>
                      </a: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800">
                          <a:latin typeface="Times New Roman"/>
                          <a:ea typeface="Times New Roman"/>
                          <a:cs typeface="Times New Roman"/>
                        </a:rPr>
                        <a:t>A 15</a:t>
                      </a: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0385" indent="-540385" algn="just"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CONVERTIDORES: SISTEMAS QUE SON EFICIENTES EN TRANSFORMACIÓN DE VIVOS (1)</a:t>
                      </a: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800">
                          <a:latin typeface="Times New Roman"/>
                          <a:ea typeface="Times New Roman"/>
                          <a:cs typeface="Times New Roman"/>
                        </a:rPr>
                        <a:t>A 16</a:t>
                      </a: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just"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CONVERTIDORES: SISTEMAS QUE SON EFICIENTES EN TRANSFORMACIÓN DE (2). MÁQUINAS.</a:t>
                      </a: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1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latin typeface="Times New Roman"/>
                          <a:ea typeface="Times New Roman"/>
                          <a:cs typeface="Times New Roman"/>
                        </a:rPr>
                        <a:t>A17</a:t>
                      </a: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FABRICANDO UNA PILA EN EL LABORATORIO</a:t>
                      </a: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800">
                          <a:latin typeface="Times New Roman"/>
                          <a:ea typeface="Times New Roman"/>
                          <a:cs typeface="Times New Roman"/>
                        </a:rPr>
                        <a:t>A18</a:t>
                      </a: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LOS CONVERTIDORES NO REALIZAN UNA SÓLA TRANSFORMACIÓN DE </a:t>
                      </a: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1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latin typeface="Times New Roman"/>
                          <a:ea typeface="Times New Roman"/>
                          <a:cs typeface="Times New Roman"/>
                        </a:rPr>
                        <a:t>FOCALIZACIÓN  IV</a:t>
                      </a: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1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latin typeface="Times New Roman"/>
                          <a:ea typeface="Times New Roman"/>
                          <a:cs typeface="Times New Roman"/>
                        </a:rPr>
                        <a:t>A 19</a:t>
                      </a: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latin typeface="Times New Roman"/>
                          <a:ea typeface="Times New Roman"/>
                          <a:cs typeface="Times New Roman"/>
                        </a:rPr>
                        <a:t>LEYES DE LA ENERGÍA</a:t>
                      </a: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1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latin typeface="Times New Roman"/>
                          <a:ea typeface="Times New Roman"/>
                          <a:cs typeface="Times New Roman"/>
                        </a:rPr>
                        <a:t>A 20</a:t>
                      </a: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latin typeface="Times New Roman"/>
                          <a:ea typeface="Times New Roman"/>
                          <a:cs typeface="Times New Roman"/>
                        </a:rPr>
                        <a:t>EJERCÍCIOS SOBRE LA ENERGÍA</a:t>
                      </a: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1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latin typeface="Times New Roman"/>
                          <a:ea typeface="Times New Roman"/>
                          <a:cs typeface="Times New Roman"/>
                        </a:rPr>
                        <a:t>A 21</a:t>
                      </a: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latin typeface="Times New Roman"/>
                          <a:ea typeface="Times New Roman"/>
                          <a:cs typeface="Times New Roman"/>
                        </a:rPr>
                        <a:t>MC</a:t>
                      </a: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1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800">
                          <a:latin typeface="Times New Roman"/>
                          <a:ea typeface="Times New Roman"/>
                          <a:cs typeface="Times New Roman"/>
                        </a:rPr>
                        <a:t>FOCALIZACIÓN V. RECURSOS ENERGÉTICOS</a:t>
                      </a: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latin typeface="Times New Roman"/>
                          <a:ea typeface="Times New Roman"/>
                          <a:cs typeface="Times New Roman"/>
                        </a:rPr>
                        <a:t>A 22</a:t>
                      </a: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PARA NUESTRA SOCIEDAD ES IMPRESCINDIBLE TENER RECURSOS ENERGÉTICOS</a:t>
                      </a: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1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800">
                          <a:latin typeface="Times New Roman"/>
                          <a:ea typeface="Times New Roman"/>
                          <a:cs typeface="Times New Roman"/>
                        </a:rPr>
                        <a:t>A 23</a:t>
                      </a: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ENERGÍAS QUE UTILIZAMOS</a:t>
                      </a: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1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800">
                          <a:latin typeface="Times New Roman"/>
                          <a:ea typeface="Times New Roman"/>
                          <a:cs typeface="Times New Roman"/>
                        </a:rPr>
                        <a:t>A 24</a:t>
                      </a: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FUENTES DE ENERGÍA</a:t>
                      </a: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A25</a:t>
                      </a: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EJERCÍCIOS SOBRE LAS FUENTES DE ENERGÍA.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REALIZACIÓN DE UNA SÍNTESIS EN UNA TABLA.</a:t>
                      </a: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800">
                          <a:latin typeface="Times New Roman"/>
                          <a:ea typeface="Times New Roman"/>
                          <a:cs typeface="Times New Roman"/>
                        </a:rPr>
                        <a:t>A 26</a:t>
                      </a:r>
                      <a:endParaRPr lang="es-E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Times New Roman"/>
                          <a:ea typeface="Times New Roman"/>
                          <a:cs typeface="Times New Roman"/>
                        </a:rPr>
                        <a:t>ENERGÍA ELÉCTRICA: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Times New Roman"/>
                          <a:ea typeface="Times New Roman"/>
                          <a:cs typeface="Times New Roman"/>
                        </a:rPr>
                        <a:t>MÁS CONSUMIMOS</a:t>
                      </a:r>
                    </a:p>
                  </a:txBody>
                  <a:tcPr marL="28222" marR="2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285852" y="5715016"/>
          <a:ext cx="5849620" cy="914400"/>
        </p:xfrm>
        <a:graphic>
          <a:graphicData uri="http://schemas.openxmlformats.org/drawingml/2006/table">
            <a:tbl>
              <a:tblPr/>
              <a:tblGrid>
                <a:gridCol w="764540"/>
                <a:gridCol w="5085080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Times New Roman"/>
                          <a:ea typeface="Times New Roman"/>
                          <a:cs typeface="Times New Roman"/>
                        </a:rPr>
                        <a:t>RESUMEN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Times New Roman"/>
                          <a:ea typeface="Times New Roman"/>
                          <a:cs typeface="Times New Roman"/>
                        </a:rPr>
                        <a:t>A 27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VALORAMOS </a:t>
                      </a:r>
                      <a:r>
                        <a:rPr lang="es-ES" sz="1200" dirty="0">
                          <a:latin typeface="Times New Roman"/>
                          <a:ea typeface="Times New Roman"/>
                          <a:cs typeface="Times New Roman"/>
                        </a:rPr>
                        <a:t>EL CONSUMO DE ENERGÍA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Times New Roman"/>
                          <a:ea typeface="Times New Roman"/>
                          <a:cs typeface="Times New Roman"/>
                        </a:rPr>
                        <a:t>A 28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REFLEXIONES Y PROPUESTAS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Times New Roman"/>
                          <a:ea typeface="Times New Roman"/>
                          <a:cs typeface="Times New Roman"/>
                        </a:rPr>
                        <a:t>REALIZACIÓN DEL MC POSTERIOR A LA INSTRUCCIÓN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Tabla  2:  Módulo Instruccional</a:t>
            </a:r>
            <a:endParaRPr kumimoji="0" lang="es-E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1285852" y="357166"/>
          <a:ext cx="6334125" cy="1543050"/>
        </p:xfrm>
        <a:graphic>
          <a:graphicData uri="http://schemas.openxmlformats.org/presentationml/2006/ole">
            <p:oleObj spid="_x0000_s35843" name="Imagen de mapa de bits" r:id="rId3" imgW="11134806" imgH="7867707" progId="PBrush">
              <p:embed/>
            </p:oleObj>
          </a:graphicData>
        </a:graphic>
      </p:graphicFrame>
      <p:graphicFrame>
        <p:nvGraphicFramePr>
          <p:cNvPr id="35841" name="Object 1"/>
          <p:cNvGraphicFramePr>
            <a:graphicFrameLocks noChangeAspect="1"/>
          </p:cNvGraphicFramePr>
          <p:nvPr/>
        </p:nvGraphicFramePr>
        <p:xfrm>
          <a:off x="1357290" y="2357430"/>
          <a:ext cx="6448425" cy="4124325"/>
        </p:xfrm>
        <a:graphic>
          <a:graphicData uri="http://schemas.openxmlformats.org/presentationml/2006/ole">
            <p:oleObj spid="_x0000_s35841" name="Imagen de mapa de bits" r:id="rId4" imgW="11134806" imgH="7867707" progId="PBrush">
              <p:embed/>
            </p:oleObj>
          </a:graphicData>
        </a:graphic>
      </p:graphicFrame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27622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>FIGURA 2</a:t>
            </a:r>
            <a:endParaRPr kumimoji="0" lang="es-E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7343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>FIGURA 3</a:t>
            </a:r>
            <a:r>
              <a:rPr kumimoji="0" lang="es-E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> </a:t>
            </a:r>
            <a:endParaRPr kumimoji="0" lang="es-E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FASE INTRODUCCIÓN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Los/las alumnos/as dispondrán de oportunidades para dar su opinión, punto de vista y valoración general acerca del concepto/idea/problema sobre el que se va a profundizar a lo largo de la instrucción.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Fase focalización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En la segunda fase se trabajará sobre una serie de reconciliaciones y conceptos progresivamente diferenciados, </a:t>
            </a:r>
          </a:p>
          <a:p>
            <a:pPr lvl="1"/>
            <a:r>
              <a:rPr lang="es-ES" dirty="0" smtClean="0"/>
              <a:t>Por ejemplo en relación a la </a:t>
            </a:r>
            <a:r>
              <a:rPr lang="es-ES" dirty="0" err="1" smtClean="0"/>
              <a:t>desertificaciön</a:t>
            </a:r>
            <a:r>
              <a:rPr lang="es-ES" dirty="0" smtClean="0"/>
              <a:t> se diferencian  cuatro bloques: desertización, suelo, actividad humana y erosión. </a:t>
            </a:r>
          </a:p>
          <a:p>
            <a:pPr lvl="1"/>
            <a:r>
              <a:rPr lang="es-ES" dirty="0" smtClean="0"/>
              <a:t>Por ejemplo en relación a la energía: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Fase resumen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En la fase de resumen los/las alumnos/as dispondrán de la oportunidad de aplicar y reorganizar lo trabajado a lo largo de la instrucción, teniendo, en definitiva, la oportunidad de realizar propuestas concretas en torno al problema tratado.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LA DESERTIFICACIÓN</a:t>
            </a:r>
            <a:endParaRPr lang="es-ES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53A2-3E64-430F-BCFE-B90DEDEB49CC}" type="slidenum">
              <a:rPr lang="eu-ES"/>
              <a:pPr/>
              <a:t>7</a:t>
            </a:fld>
            <a:endParaRPr lang="eu-ES"/>
          </a:p>
        </p:txBody>
      </p:sp>
      <p:sp>
        <p:nvSpPr>
          <p:cNvPr id="189442" name="Rectangle 2050"/>
          <p:cNvSpPr>
            <a:spLocks noChangeArrowheads="1"/>
          </p:cNvSpPr>
          <p:nvPr/>
        </p:nvSpPr>
        <p:spPr bwMode="auto">
          <a:xfrm>
            <a:off x="228600" y="914400"/>
            <a:ext cx="8610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u-ES" sz="3200"/>
              <a:t>LAS TRES FASES DE LA INSTRUCCIÓN </a:t>
            </a:r>
            <a:r>
              <a:rPr lang="eu-ES" sz="2000"/>
              <a:t>(LEAP)</a:t>
            </a:r>
            <a:endParaRPr lang="eu-ES" sz="320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u-ES" sz="2800"/>
              <a:t>INTRODUCCIÓN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u-ES"/>
              <a:t>Se trabaja sobre el concepto inclusor objeto de la ins-trucción y las proposiciones principales subsumidas en él.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u-ES" sz="2800"/>
              <a:t>FASE DE FOCALIZACIÓN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u-ES"/>
              <a:t>Se identifican y se desarrollan las diferenciaciones progre-sivas y las reconciliaciones de otros conceptos inclusores significativos en relación con el concepto más inclusor.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u-ES" sz="2800"/>
              <a:t>FASE DE RESUMEN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u-ES"/>
              <a:t>Se llevan a cabo las últimas actividades tendentes a reunir, relacionar y aplicar toda la información recogida en torno a la desertificación durante la fase de focalización. </a:t>
            </a:r>
          </a:p>
        </p:txBody>
      </p:sp>
      <p:sp>
        <p:nvSpPr>
          <p:cNvPr id="189443" name="Text Box 2051"/>
          <p:cNvSpPr txBox="1">
            <a:spLocks noChangeArrowheads="1"/>
          </p:cNvSpPr>
          <p:nvPr/>
        </p:nvSpPr>
        <p:spPr bwMode="auto">
          <a:xfrm>
            <a:off x="1066800" y="228600"/>
            <a:ext cx="624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noProof="1"/>
              <a:t>INSTRUCCIÓN EXPERIMENTAL</a:t>
            </a:r>
            <a:endParaRPr lang="es-ES" noProof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B106-BD14-4B1C-B56C-1950ADA6BF17}" type="slidenum">
              <a:rPr lang="eu-ES"/>
              <a:pPr/>
              <a:t>8</a:t>
            </a:fld>
            <a:endParaRPr lang="eu-ES"/>
          </a:p>
        </p:txBody>
      </p:sp>
      <p:pic>
        <p:nvPicPr>
          <p:cNvPr id="77828" name="Picture 1028" descr="C:\Mis documentos\DESERTIF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28600"/>
            <a:ext cx="54102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7AD0-4316-4823-A585-6DA7E697FDA5}" type="slidenum">
              <a:rPr lang="eu-ES"/>
              <a:pPr/>
              <a:t>9</a:t>
            </a:fld>
            <a:endParaRPr lang="eu-ES"/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762000" y="685800"/>
            <a:ext cx="7772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u-ES" sz="3200" b="1"/>
              <a:t>FASE DE FOCALIZACIÓN DE LA INSTRUCCIÓN</a:t>
            </a:r>
            <a:r>
              <a:rPr lang="eu-ES" sz="3200"/>
              <a:t>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u-ES"/>
              <a:t>DESERTIZACIÓN</a:t>
            </a:r>
            <a:endParaRPr lang="eu-ES" sz="280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u-ES"/>
              <a:t>SUELO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u-ES"/>
              <a:t>A12: Observación sistemática de un suelo concreto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u-ES"/>
              <a:t>A13: Mapa conceptual acerca del suelo. Opinión del aula.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u-ES"/>
              <a:t>A14-15 Sesiones de laboratorio.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u-ES"/>
              <a:t>ACTIVIDAD HUMANA</a:t>
            </a:r>
            <a:r>
              <a:rPr lang="eu-ES" sz="2800"/>
              <a:t>: </a:t>
            </a:r>
            <a:r>
              <a:rPr lang="eu-ES"/>
              <a:t>Agricultura intensiva</a:t>
            </a:r>
            <a:endParaRPr lang="eu-ES" sz="280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u-ES"/>
              <a:t>EROSIÓN</a:t>
            </a:r>
            <a:endParaRPr lang="eu-ES" sz="2800"/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u-ES"/>
              <a:t>A26: Conociendo la real y potencial de Navarra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67</TotalTime>
  <Words>835</Words>
  <Application>Microsoft Office PowerPoint</Application>
  <PresentationFormat>Presentación en pantalla (4:3)</PresentationFormat>
  <Paragraphs>191</Paragraphs>
  <Slides>26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8" baseType="lpstr">
      <vt:lpstr>Viajes</vt:lpstr>
      <vt:lpstr>Imagen de mapa de bits</vt:lpstr>
      <vt:lpstr>Pautas para un diseño instruccional conceptualmente transparente</vt:lpstr>
      <vt:lpstr>PAUTAS</vt:lpstr>
      <vt:lpstr>FASE INTRODUCCIÓN</vt:lpstr>
      <vt:lpstr>Fase focalización</vt:lpstr>
      <vt:lpstr>Fase resumen</vt:lpstr>
      <vt:lpstr>LA DESERTIFICACIÓN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JUICIOS DE CONOCIMIENTO QUE SE OBTIENEN DE LOS MAPAS CONCEPTUALES</vt:lpstr>
      <vt:lpstr>Diapositiva 18</vt:lpstr>
      <vt:lpstr>Diapositiva 19</vt:lpstr>
      <vt:lpstr>LA ENERGÍA</vt:lpstr>
      <vt:lpstr>Diapositiva 21</vt:lpstr>
      <vt:lpstr>Diapositiva 22</vt:lpstr>
      <vt:lpstr>Diapositiva 23</vt:lpstr>
      <vt:lpstr>Diapositiva 24</vt:lpstr>
      <vt:lpstr>Diapositiva 25</vt:lpstr>
      <vt:lpstr>Diapositiva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Pautas para un diseño instruccional conceptualmente transparente</dc:title>
  <dc:creator>Usuario</dc:creator>
  <cp:lastModifiedBy>Usuario</cp:lastModifiedBy>
  <cp:revision>8</cp:revision>
  <dcterms:created xsi:type="dcterms:W3CDTF">2010-02-28T10:45:55Z</dcterms:created>
  <dcterms:modified xsi:type="dcterms:W3CDTF">2010-03-02T18:56:02Z</dcterms:modified>
</cp:coreProperties>
</file>