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8" r:id="rId3"/>
    <p:sldId id="259" r:id="rId4"/>
    <p:sldId id="260" r:id="rId5"/>
    <p:sldId id="261" r:id="rId6"/>
    <p:sldId id="262" r:id="rId7"/>
    <p:sldId id="263" r:id="rId8"/>
    <p:sldId id="264" r:id="rId9"/>
    <p:sldId id="265" r:id="rId10"/>
    <p:sldId id="267" r:id="rId11"/>
    <p:sldId id="268" r:id="rId12"/>
    <p:sldId id="269" r:id="rId13"/>
    <p:sldId id="270" r:id="rId14"/>
    <p:sldId id="271" r:id="rId15"/>
    <p:sldId id="272" r:id="rId16"/>
  </p:sldIdLst>
  <p:sldSz cx="9144000" cy="6858000" type="screen4x3"/>
  <p:notesSz cx="6858000" cy="9144000"/>
  <p:defaultTextStyle>
    <a:defPPr>
      <a:defRPr lang="eu-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u-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406D25-A80B-41C0-A2F2-899275965B0E}" type="datetimeFigureOut">
              <a:rPr lang="eu-ES" smtClean="0"/>
              <a:t>2015/01/27</a:t>
            </a:fld>
            <a:endParaRPr lang="eu-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u-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u-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u-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E01A23-A640-4C4F-B17D-E24A830FE273}" type="slidenum">
              <a:rPr lang="eu-ES" smtClean="0"/>
              <a:t>‹Nº›</a:t>
            </a:fld>
            <a:endParaRPr lang="eu-ES"/>
          </a:p>
        </p:txBody>
      </p:sp>
    </p:spTree>
    <p:extLst>
      <p:ext uri="{BB962C8B-B14F-4D97-AF65-F5344CB8AC3E}">
        <p14:creationId xmlns:p14="http://schemas.microsoft.com/office/powerpoint/2010/main" val="889047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u-ES" dirty="0"/>
          </a:p>
        </p:txBody>
      </p:sp>
      <p:sp>
        <p:nvSpPr>
          <p:cNvPr id="4" name="3 Marcador de número de diapositiva"/>
          <p:cNvSpPr>
            <a:spLocks noGrp="1"/>
          </p:cNvSpPr>
          <p:nvPr>
            <p:ph type="sldNum" sz="quarter" idx="10"/>
          </p:nvPr>
        </p:nvSpPr>
        <p:spPr/>
        <p:txBody>
          <a:bodyPr/>
          <a:lstStyle/>
          <a:p>
            <a:fld id="{5EE01A23-A640-4C4F-B17D-E24A830FE273}" type="slidenum">
              <a:rPr lang="eu-ES" smtClean="0"/>
              <a:t>1</a:t>
            </a:fld>
            <a:endParaRPr lang="eu-ES"/>
          </a:p>
        </p:txBody>
      </p:sp>
    </p:spTree>
    <p:extLst>
      <p:ext uri="{BB962C8B-B14F-4D97-AF65-F5344CB8AC3E}">
        <p14:creationId xmlns:p14="http://schemas.microsoft.com/office/powerpoint/2010/main" val="31883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0988A97E-8B63-4EE0-9298-8056D71D550C}" type="datetimeFigureOut">
              <a:rPr lang="eu-ES" smtClean="0"/>
              <a:t>2015/01/27</a:t>
            </a:fld>
            <a:endParaRPr lang="eu-E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CB98B1FA-59A3-4645-B6A9-D7AED8D7F86C}" type="slidenum">
              <a:rPr lang="eu-ES" smtClean="0"/>
              <a:t>‹Nº›</a:t>
            </a:fld>
            <a:endParaRPr lang="eu-E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u-E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988A97E-8B63-4EE0-9298-8056D71D550C}" type="datetimeFigureOut">
              <a:rPr lang="eu-ES" smtClean="0"/>
              <a:t>2015/01/27</a:t>
            </a:fld>
            <a:endParaRPr lang="eu-ES"/>
          </a:p>
        </p:txBody>
      </p:sp>
      <p:sp>
        <p:nvSpPr>
          <p:cNvPr id="5" name="Footer Placeholder 4"/>
          <p:cNvSpPr>
            <a:spLocks noGrp="1"/>
          </p:cNvSpPr>
          <p:nvPr>
            <p:ph type="ftr" sz="quarter" idx="11"/>
          </p:nvPr>
        </p:nvSpPr>
        <p:spPr/>
        <p:txBody>
          <a:bodyPr/>
          <a:lstStyle/>
          <a:p>
            <a:endParaRPr lang="eu-ES"/>
          </a:p>
        </p:txBody>
      </p:sp>
      <p:sp>
        <p:nvSpPr>
          <p:cNvPr id="6" name="Slide Number Placeholder 5"/>
          <p:cNvSpPr>
            <a:spLocks noGrp="1"/>
          </p:cNvSpPr>
          <p:nvPr>
            <p:ph type="sldNum" sz="quarter" idx="12"/>
          </p:nvPr>
        </p:nvSpPr>
        <p:spPr/>
        <p:txBody>
          <a:bodyPr/>
          <a:lstStyle/>
          <a:p>
            <a:fld id="{CB98B1FA-59A3-4645-B6A9-D7AED8D7F86C}" type="slidenum">
              <a:rPr lang="eu-ES" smtClean="0"/>
              <a:t>‹Nº›</a:t>
            </a:fld>
            <a:endParaRPr lang="eu-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988A97E-8B63-4EE0-9298-8056D71D550C}" type="datetimeFigureOut">
              <a:rPr lang="eu-ES" smtClean="0"/>
              <a:t>2015/01/27</a:t>
            </a:fld>
            <a:endParaRPr lang="eu-ES"/>
          </a:p>
        </p:txBody>
      </p:sp>
      <p:sp>
        <p:nvSpPr>
          <p:cNvPr id="5" name="Footer Placeholder 4"/>
          <p:cNvSpPr>
            <a:spLocks noGrp="1"/>
          </p:cNvSpPr>
          <p:nvPr>
            <p:ph type="ftr" sz="quarter" idx="11"/>
          </p:nvPr>
        </p:nvSpPr>
        <p:spPr/>
        <p:txBody>
          <a:bodyPr/>
          <a:lstStyle/>
          <a:p>
            <a:endParaRPr lang="eu-E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CB98B1FA-59A3-4645-B6A9-D7AED8D7F86C}" type="slidenum">
              <a:rPr lang="eu-ES" smtClean="0"/>
              <a:t>‹Nº›</a:t>
            </a:fld>
            <a:endParaRPr lang="eu-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988A97E-8B63-4EE0-9298-8056D71D550C}" type="datetimeFigureOut">
              <a:rPr lang="eu-ES" smtClean="0"/>
              <a:t>2015/01/27</a:t>
            </a:fld>
            <a:endParaRPr lang="eu-ES"/>
          </a:p>
        </p:txBody>
      </p:sp>
      <p:sp>
        <p:nvSpPr>
          <p:cNvPr id="5" name="Footer Placeholder 4"/>
          <p:cNvSpPr>
            <a:spLocks noGrp="1"/>
          </p:cNvSpPr>
          <p:nvPr>
            <p:ph type="ftr" sz="quarter" idx="11"/>
          </p:nvPr>
        </p:nvSpPr>
        <p:spPr/>
        <p:txBody>
          <a:bodyPr/>
          <a:lstStyle/>
          <a:p>
            <a:endParaRPr lang="eu-ES"/>
          </a:p>
        </p:txBody>
      </p:sp>
      <p:sp>
        <p:nvSpPr>
          <p:cNvPr id="6" name="Slide Number Placeholder 5"/>
          <p:cNvSpPr>
            <a:spLocks noGrp="1"/>
          </p:cNvSpPr>
          <p:nvPr>
            <p:ph type="sldNum" sz="quarter" idx="12"/>
          </p:nvPr>
        </p:nvSpPr>
        <p:spPr/>
        <p:txBody>
          <a:bodyPr/>
          <a:lstStyle/>
          <a:p>
            <a:fld id="{CB98B1FA-59A3-4645-B6A9-D7AED8D7F86C}" type="slidenum">
              <a:rPr lang="eu-ES" smtClean="0"/>
              <a:t>‹Nº›</a:t>
            </a:fld>
            <a:endParaRPr lang="eu-ES"/>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 name="Date Placeholder 8"/>
          <p:cNvSpPr>
            <a:spLocks noGrp="1"/>
          </p:cNvSpPr>
          <p:nvPr>
            <p:ph type="dt" sz="half" idx="10"/>
          </p:nvPr>
        </p:nvSpPr>
        <p:spPr/>
        <p:txBody>
          <a:bodyPr/>
          <a:lstStyle>
            <a:lvl1pPr>
              <a:defRPr>
                <a:solidFill>
                  <a:srgbClr val="FFFFFF"/>
                </a:solidFill>
              </a:defRPr>
            </a:lvl1pPr>
          </a:lstStyle>
          <a:p>
            <a:fld id="{0988A97E-8B63-4EE0-9298-8056D71D550C}" type="datetimeFigureOut">
              <a:rPr lang="eu-ES" smtClean="0"/>
              <a:t>2015/01/27</a:t>
            </a:fld>
            <a:endParaRPr lang="eu-E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CB98B1FA-59A3-4645-B6A9-D7AED8D7F86C}" type="slidenum">
              <a:rPr lang="eu-ES" smtClean="0"/>
              <a:t>‹Nº›</a:t>
            </a:fld>
            <a:endParaRPr lang="eu-E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u-E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s-ES" smtClean="0"/>
              <a:t>Haga clic para modificar el estilo de título del patrón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988A97E-8B63-4EE0-9298-8056D71D550C}" type="datetimeFigureOut">
              <a:rPr lang="eu-ES" smtClean="0"/>
              <a:t>2015/01/27</a:t>
            </a:fld>
            <a:endParaRPr lang="eu-ES"/>
          </a:p>
        </p:txBody>
      </p:sp>
      <p:sp>
        <p:nvSpPr>
          <p:cNvPr id="6" name="Footer Placeholder 5"/>
          <p:cNvSpPr>
            <a:spLocks noGrp="1"/>
          </p:cNvSpPr>
          <p:nvPr>
            <p:ph type="ftr" sz="quarter" idx="11"/>
          </p:nvPr>
        </p:nvSpPr>
        <p:spPr/>
        <p:txBody>
          <a:bodyPr/>
          <a:lstStyle/>
          <a:p>
            <a:endParaRPr lang="eu-ES"/>
          </a:p>
        </p:txBody>
      </p:sp>
      <p:sp>
        <p:nvSpPr>
          <p:cNvPr id="7" name="Slide Number Placeholder 6"/>
          <p:cNvSpPr>
            <a:spLocks noGrp="1"/>
          </p:cNvSpPr>
          <p:nvPr>
            <p:ph type="sldNum" sz="quarter" idx="12"/>
          </p:nvPr>
        </p:nvSpPr>
        <p:spPr/>
        <p:txBody>
          <a:bodyPr/>
          <a:lstStyle/>
          <a:p>
            <a:fld id="{CB98B1FA-59A3-4645-B6A9-D7AED8D7F86C}" type="slidenum">
              <a:rPr lang="eu-ES" smtClean="0"/>
              <a:t>‹Nº›</a:t>
            </a:fld>
            <a:endParaRPr lang="eu-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988A97E-8B63-4EE0-9298-8056D71D550C}" type="datetimeFigureOut">
              <a:rPr lang="eu-ES" smtClean="0"/>
              <a:t>2015/01/27</a:t>
            </a:fld>
            <a:endParaRPr lang="eu-ES"/>
          </a:p>
        </p:txBody>
      </p:sp>
      <p:sp>
        <p:nvSpPr>
          <p:cNvPr id="8" name="Footer Placeholder 7"/>
          <p:cNvSpPr>
            <a:spLocks noGrp="1"/>
          </p:cNvSpPr>
          <p:nvPr>
            <p:ph type="ftr" sz="quarter" idx="11"/>
          </p:nvPr>
        </p:nvSpPr>
        <p:spPr/>
        <p:txBody>
          <a:bodyPr/>
          <a:lstStyle/>
          <a:p>
            <a:endParaRPr lang="eu-ES"/>
          </a:p>
        </p:txBody>
      </p:sp>
      <p:sp>
        <p:nvSpPr>
          <p:cNvPr id="9" name="Slide Number Placeholder 8"/>
          <p:cNvSpPr>
            <a:spLocks noGrp="1"/>
          </p:cNvSpPr>
          <p:nvPr>
            <p:ph type="sldNum" sz="quarter" idx="12"/>
          </p:nvPr>
        </p:nvSpPr>
        <p:spPr/>
        <p:txBody>
          <a:bodyPr/>
          <a:lstStyle/>
          <a:p>
            <a:fld id="{CB98B1FA-59A3-4645-B6A9-D7AED8D7F86C}" type="slidenum">
              <a:rPr lang="eu-ES" smtClean="0"/>
              <a:t>‹Nº›</a:t>
            </a:fld>
            <a:endParaRPr lang="eu-ES"/>
          </a:p>
        </p:txBody>
      </p:sp>
      <p:sp>
        <p:nvSpPr>
          <p:cNvPr id="10" name="Title 9"/>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988A97E-8B63-4EE0-9298-8056D71D550C}" type="datetimeFigureOut">
              <a:rPr lang="eu-ES" smtClean="0"/>
              <a:t>2015/01/27</a:t>
            </a:fld>
            <a:endParaRPr lang="eu-ES"/>
          </a:p>
        </p:txBody>
      </p:sp>
      <p:sp>
        <p:nvSpPr>
          <p:cNvPr id="4" name="Footer Placeholder 3"/>
          <p:cNvSpPr>
            <a:spLocks noGrp="1"/>
          </p:cNvSpPr>
          <p:nvPr>
            <p:ph type="ftr" sz="quarter" idx="11"/>
          </p:nvPr>
        </p:nvSpPr>
        <p:spPr/>
        <p:txBody>
          <a:bodyPr/>
          <a:lstStyle/>
          <a:p>
            <a:endParaRPr lang="eu-ES"/>
          </a:p>
        </p:txBody>
      </p:sp>
      <p:sp>
        <p:nvSpPr>
          <p:cNvPr id="5" name="Slide Number Placeholder 4"/>
          <p:cNvSpPr>
            <a:spLocks noGrp="1"/>
          </p:cNvSpPr>
          <p:nvPr>
            <p:ph type="sldNum" sz="quarter" idx="12"/>
          </p:nvPr>
        </p:nvSpPr>
        <p:spPr/>
        <p:txBody>
          <a:bodyPr/>
          <a:lstStyle/>
          <a:p>
            <a:fld id="{CB98B1FA-59A3-4645-B6A9-D7AED8D7F86C}" type="slidenum">
              <a:rPr lang="eu-ES" smtClean="0"/>
              <a:t>‹Nº›</a:t>
            </a:fld>
            <a:endParaRPr lang="eu-ES"/>
          </a:p>
        </p:txBody>
      </p:sp>
      <p:sp>
        <p:nvSpPr>
          <p:cNvPr id="6" name="Title 5"/>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988A97E-8B63-4EE0-9298-8056D71D550C}" type="datetimeFigureOut">
              <a:rPr lang="eu-ES" smtClean="0"/>
              <a:t>2015/01/27</a:t>
            </a:fld>
            <a:endParaRPr lang="eu-ES"/>
          </a:p>
        </p:txBody>
      </p:sp>
      <p:sp>
        <p:nvSpPr>
          <p:cNvPr id="3" name="Footer Placeholder 2"/>
          <p:cNvSpPr>
            <a:spLocks noGrp="1"/>
          </p:cNvSpPr>
          <p:nvPr>
            <p:ph type="ftr" sz="quarter" idx="11"/>
          </p:nvPr>
        </p:nvSpPr>
        <p:spPr/>
        <p:txBody>
          <a:bodyPr/>
          <a:lstStyle/>
          <a:p>
            <a:endParaRPr lang="eu-ES"/>
          </a:p>
        </p:txBody>
      </p:sp>
      <p:sp>
        <p:nvSpPr>
          <p:cNvPr id="4" name="Slide Number Placeholder 3"/>
          <p:cNvSpPr>
            <a:spLocks noGrp="1"/>
          </p:cNvSpPr>
          <p:nvPr>
            <p:ph type="sldNum" sz="quarter" idx="12"/>
          </p:nvPr>
        </p:nvSpPr>
        <p:spPr/>
        <p:txBody>
          <a:bodyPr/>
          <a:lstStyle/>
          <a:p>
            <a:fld id="{CB98B1FA-59A3-4645-B6A9-D7AED8D7F86C}" type="slidenum">
              <a:rPr lang="eu-ES" smtClean="0"/>
              <a:t>‹Nº›</a:t>
            </a:fld>
            <a:endParaRPr lang="eu-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988A97E-8B63-4EE0-9298-8056D71D550C}" type="datetimeFigureOut">
              <a:rPr lang="eu-ES" smtClean="0"/>
              <a:t>2015/01/27</a:t>
            </a:fld>
            <a:endParaRPr lang="eu-ES"/>
          </a:p>
        </p:txBody>
      </p:sp>
      <p:sp>
        <p:nvSpPr>
          <p:cNvPr id="6" name="Footer Placeholder 5"/>
          <p:cNvSpPr>
            <a:spLocks noGrp="1"/>
          </p:cNvSpPr>
          <p:nvPr>
            <p:ph type="ftr" sz="quarter" idx="11"/>
          </p:nvPr>
        </p:nvSpPr>
        <p:spPr/>
        <p:txBody>
          <a:bodyPr/>
          <a:lstStyle/>
          <a:p>
            <a:endParaRPr lang="eu-E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CB98B1FA-59A3-4645-B6A9-D7AED8D7F86C}" type="slidenum">
              <a:rPr lang="eu-ES" smtClean="0"/>
              <a:t>‹Nº›</a:t>
            </a:fld>
            <a:endParaRPr lang="eu-E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s-ES" smtClean="0"/>
              <a:t>Haga clic para modificar el estilo de título del patrón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988A97E-8B63-4EE0-9298-8056D71D550C}" type="datetimeFigureOut">
              <a:rPr lang="eu-ES" smtClean="0"/>
              <a:t>2015/01/27</a:t>
            </a:fld>
            <a:endParaRPr lang="eu-ES"/>
          </a:p>
        </p:txBody>
      </p:sp>
      <p:sp>
        <p:nvSpPr>
          <p:cNvPr id="6" name="Footer Placeholder 5"/>
          <p:cNvSpPr>
            <a:spLocks noGrp="1"/>
          </p:cNvSpPr>
          <p:nvPr>
            <p:ph type="ftr" sz="quarter" idx="11"/>
          </p:nvPr>
        </p:nvSpPr>
        <p:spPr/>
        <p:txBody>
          <a:bodyPr/>
          <a:lstStyle/>
          <a:p>
            <a:endParaRPr lang="eu-ES"/>
          </a:p>
        </p:txBody>
      </p:sp>
      <p:sp>
        <p:nvSpPr>
          <p:cNvPr id="7" name="Slide Number Placeholder 6"/>
          <p:cNvSpPr>
            <a:spLocks noGrp="1"/>
          </p:cNvSpPr>
          <p:nvPr>
            <p:ph type="sldNum" sz="quarter" idx="12"/>
          </p:nvPr>
        </p:nvSpPr>
        <p:spPr/>
        <p:txBody>
          <a:bodyPr/>
          <a:lstStyle/>
          <a:p>
            <a:fld id="{CB98B1FA-59A3-4645-B6A9-D7AED8D7F86C}" type="slidenum">
              <a:rPr lang="eu-ES" smtClean="0"/>
              <a:t>‹Nº›</a:t>
            </a:fld>
            <a:endParaRPr lang="eu-E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s-ES" smtClean="0"/>
              <a:t>Haga clic para modificar el estilo de 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0988A97E-8B63-4EE0-9298-8056D71D550C}" type="datetimeFigureOut">
              <a:rPr lang="eu-ES" smtClean="0"/>
              <a:t>2015/01/27</a:t>
            </a:fld>
            <a:endParaRPr lang="eu-E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u-E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CB98B1FA-59A3-4645-B6A9-D7AED8D7F86C}" type="slidenum">
              <a:rPr lang="eu-ES" smtClean="0"/>
              <a:t>‹Nº›</a:t>
            </a:fld>
            <a:endParaRPr lang="eu-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51047" y="721540"/>
            <a:ext cx="7924798" cy="707886"/>
          </a:xfrm>
          <a:prstGeom prst="rect">
            <a:avLst/>
          </a:prstGeom>
          <a:noFill/>
        </p:spPr>
        <p:txBody>
          <a:bodyPr wrap="none" rtlCol="0">
            <a:spAutoFit/>
          </a:bodyPr>
          <a:lstStyle/>
          <a:p>
            <a:r>
              <a:rPr lang="es-ES" sz="2000" b="1" dirty="0" smtClean="0"/>
              <a:t>La unidad didáctica: análisis de libros de texto y elaboración </a:t>
            </a:r>
          </a:p>
          <a:p>
            <a:r>
              <a:rPr lang="es-ES" sz="2000" b="1" dirty="0" smtClean="0"/>
              <a:t>de Unidad didáctica competencial para el tema del Sonido y las Ondas</a:t>
            </a:r>
            <a:endParaRPr lang="eu-ES" sz="2000" b="1" dirty="0"/>
          </a:p>
        </p:txBody>
      </p:sp>
      <p:sp>
        <p:nvSpPr>
          <p:cNvPr id="5" name="4 CuadroTexto"/>
          <p:cNvSpPr txBox="1"/>
          <p:nvPr/>
        </p:nvSpPr>
        <p:spPr>
          <a:xfrm>
            <a:off x="539552" y="2132856"/>
            <a:ext cx="8547789" cy="2031325"/>
          </a:xfrm>
          <a:prstGeom prst="rect">
            <a:avLst/>
          </a:prstGeom>
          <a:noFill/>
        </p:spPr>
        <p:txBody>
          <a:bodyPr wrap="none" rtlCol="0">
            <a:spAutoFit/>
          </a:bodyPr>
          <a:lstStyle/>
          <a:p>
            <a:r>
              <a:rPr lang="es-ES" dirty="0" smtClean="0"/>
              <a:t>Objetivos</a:t>
            </a:r>
          </a:p>
          <a:p>
            <a:r>
              <a:rPr lang="es-ES" dirty="0" smtClean="0"/>
              <a:t>1.- Aprender a analizar un libro de texto en relación a los componentes clásicos</a:t>
            </a:r>
          </a:p>
          <a:p>
            <a:r>
              <a:rPr lang="es-ES" dirty="0" smtClean="0"/>
              <a:t>de una unidad de enseñanza-aprendizaje:  objetivos, contenidos, actividades, secuencias,</a:t>
            </a:r>
          </a:p>
          <a:p>
            <a:r>
              <a:rPr lang="es-ES" dirty="0"/>
              <a:t>e</a:t>
            </a:r>
            <a:r>
              <a:rPr lang="es-ES" dirty="0" smtClean="0"/>
              <a:t>valuación.</a:t>
            </a:r>
          </a:p>
          <a:p>
            <a:r>
              <a:rPr lang="es-ES" dirty="0" smtClean="0"/>
              <a:t>2.- Utilizar los mapas conceptuales para estructurar el análisis.</a:t>
            </a:r>
          </a:p>
          <a:p>
            <a:r>
              <a:rPr lang="es-ES" dirty="0" smtClean="0"/>
              <a:t>3.- Comparar el desarrollo didáctico en un libro de texto y en una unidad didáctica </a:t>
            </a:r>
          </a:p>
          <a:p>
            <a:r>
              <a:rPr lang="es-ES" dirty="0"/>
              <a:t>d</a:t>
            </a:r>
            <a:r>
              <a:rPr lang="es-ES" dirty="0" smtClean="0"/>
              <a:t>iseñada para trabajar las competencias.</a:t>
            </a:r>
            <a:endParaRPr lang="eu-ES" dirty="0"/>
          </a:p>
        </p:txBody>
      </p:sp>
    </p:spTree>
    <p:extLst>
      <p:ext uri="{BB962C8B-B14F-4D97-AF65-F5344CB8AC3E}">
        <p14:creationId xmlns:p14="http://schemas.microsoft.com/office/powerpoint/2010/main" val="1888105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nvSpPr>
        <p:spPr bwMode="auto">
          <a:xfrm>
            <a:off x="493713" y="244475"/>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a:lstStyle>
          <a:p>
            <a:pPr algn="ctr"/>
            <a:r>
              <a:rPr lang="es-ES" altLang="eu-ES" sz="3500" smtClean="0"/>
              <a:t>ORGANIZACIÓN Y SECUENCIACIÓN DE CONTENIDOS</a:t>
            </a:r>
          </a:p>
        </p:txBody>
      </p:sp>
      <p:sp>
        <p:nvSpPr>
          <p:cNvPr id="3" name="Rectangle 3"/>
          <p:cNvSpPr>
            <a:spLocks noGrp="1"/>
          </p:cNvSpPr>
          <p:nvPr/>
        </p:nvSpPr>
        <p:spPr bwMode="auto">
          <a:xfrm>
            <a:off x="496888" y="1616075"/>
            <a:ext cx="8153400" cy="499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nSpc>
                <a:spcPct val="90000"/>
              </a:lnSpc>
            </a:pPr>
            <a:r>
              <a:rPr lang="es-ES" altLang="eu-ES" smtClean="0"/>
              <a:t>Depende de los objetivos priorizados</a:t>
            </a:r>
          </a:p>
          <a:p>
            <a:pPr>
              <a:lnSpc>
                <a:spcPct val="90000"/>
              </a:lnSpc>
            </a:pPr>
            <a:r>
              <a:rPr lang="es-ES" altLang="eu-ES" smtClean="0"/>
              <a:t>Las temáticas estructurantes como eje vertebrador …o como ejemplos.</a:t>
            </a:r>
          </a:p>
          <a:p>
            <a:pPr>
              <a:lnSpc>
                <a:spcPct val="90000"/>
              </a:lnSpc>
            </a:pPr>
            <a:r>
              <a:rPr lang="es-ES" altLang="eu-ES" smtClean="0"/>
              <a:t>Utilidad de los mapas conceptuales: exploración de las interrelaciones entre los contenidos … u otras propuestas más complejas.</a:t>
            </a:r>
          </a:p>
          <a:p>
            <a:pPr>
              <a:lnSpc>
                <a:spcPct val="90000"/>
              </a:lnSpc>
            </a:pPr>
            <a:r>
              <a:rPr lang="es-ES" altLang="eu-ES" smtClean="0"/>
              <a:t>PROBLEMA DIDÁCTICO: la evolución de los modelos de los escolares.</a:t>
            </a:r>
          </a:p>
          <a:p>
            <a:pPr>
              <a:lnSpc>
                <a:spcPct val="90000"/>
              </a:lnSpc>
            </a:pPr>
            <a:r>
              <a:rPr lang="es-ES" altLang="eu-ES" smtClean="0"/>
              <a:t>Hay muchas vías distintas, pero todas ellas deben posibilitar que los estudiantes vayan aumentando el grado de complejidad de sus ideas.</a:t>
            </a:r>
          </a:p>
        </p:txBody>
      </p:sp>
    </p:spTree>
    <p:extLst>
      <p:ext uri="{BB962C8B-B14F-4D97-AF65-F5344CB8AC3E}">
        <p14:creationId xmlns:p14="http://schemas.microsoft.com/office/powerpoint/2010/main" val="2151873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nvSpPr>
        <p:spPr bwMode="auto">
          <a:xfrm>
            <a:off x="493713" y="244475"/>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a:lstStyle>
          <a:p>
            <a:pPr algn="ctr"/>
            <a:r>
              <a:rPr lang="es-ES" altLang="eu-ES" sz="3500" smtClean="0"/>
              <a:t>ORGANIZACIÓN Y SECUENCIACIÓN DE CONTENIDOS</a:t>
            </a:r>
          </a:p>
        </p:txBody>
      </p:sp>
      <p:sp>
        <p:nvSpPr>
          <p:cNvPr id="3" name="Rectangle 3"/>
          <p:cNvSpPr>
            <a:spLocks noGrp="1"/>
          </p:cNvSpPr>
          <p:nvPr/>
        </p:nvSpPr>
        <p:spPr bwMode="auto">
          <a:xfrm>
            <a:off x="496888" y="1616075"/>
            <a:ext cx="8153400" cy="499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nSpc>
                <a:spcPct val="90000"/>
              </a:lnSpc>
            </a:pPr>
            <a:endParaRPr lang="es-ES" altLang="eu-ES" dirty="0" smtClean="0"/>
          </a:p>
          <a:p>
            <a:pPr>
              <a:lnSpc>
                <a:spcPct val="90000"/>
              </a:lnSpc>
            </a:pPr>
            <a:r>
              <a:rPr lang="es-ES" altLang="eu-ES" dirty="0" smtClean="0"/>
              <a:t>Variables a tener en cuenta:</a:t>
            </a:r>
          </a:p>
          <a:p>
            <a:pPr>
              <a:lnSpc>
                <a:spcPct val="90000"/>
              </a:lnSpc>
            </a:pPr>
            <a:endParaRPr lang="es-ES" altLang="eu-ES" sz="1000" dirty="0" smtClean="0"/>
          </a:p>
          <a:p>
            <a:pPr lvl="1">
              <a:lnSpc>
                <a:spcPct val="90000"/>
              </a:lnSpc>
            </a:pPr>
            <a:r>
              <a:rPr lang="es-ES" altLang="eu-ES" dirty="0" smtClean="0"/>
              <a:t>Concreción / abstracción</a:t>
            </a:r>
          </a:p>
          <a:p>
            <a:pPr lvl="1">
              <a:lnSpc>
                <a:spcPct val="90000"/>
              </a:lnSpc>
            </a:pPr>
            <a:endParaRPr lang="es-ES" altLang="eu-ES" sz="1000" dirty="0" smtClean="0"/>
          </a:p>
          <a:p>
            <a:pPr lvl="1">
              <a:lnSpc>
                <a:spcPct val="90000"/>
              </a:lnSpc>
            </a:pPr>
            <a:r>
              <a:rPr lang="es-ES" altLang="eu-ES" dirty="0" smtClean="0"/>
              <a:t>Simplicidad / complejidad</a:t>
            </a:r>
          </a:p>
          <a:p>
            <a:pPr lvl="1">
              <a:lnSpc>
                <a:spcPct val="90000"/>
              </a:lnSpc>
            </a:pPr>
            <a:endParaRPr lang="es-ES" altLang="eu-ES" sz="1000" dirty="0" smtClean="0"/>
          </a:p>
          <a:p>
            <a:pPr lvl="1">
              <a:lnSpc>
                <a:spcPct val="90000"/>
              </a:lnSpc>
            </a:pPr>
            <a:r>
              <a:rPr lang="es-ES" altLang="eu-ES" dirty="0" smtClean="0"/>
              <a:t>General / particular</a:t>
            </a:r>
          </a:p>
          <a:p>
            <a:pPr lvl="1">
              <a:lnSpc>
                <a:spcPct val="90000"/>
              </a:lnSpc>
            </a:pPr>
            <a:endParaRPr lang="es-ES" altLang="eu-ES" sz="1000" dirty="0" smtClean="0"/>
          </a:p>
          <a:p>
            <a:pPr lvl="1">
              <a:lnSpc>
                <a:spcPct val="90000"/>
              </a:lnSpc>
            </a:pPr>
            <a:r>
              <a:rPr lang="es-ES" altLang="eu-ES" b="1" dirty="0" smtClean="0"/>
              <a:t>Proximidad de las intuiciones o ideas previas:</a:t>
            </a:r>
          </a:p>
          <a:p>
            <a:pPr lvl="2">
              <a:lnSpc>
                <a:spcPct val="90000"/>
              </a:lnSpc>
            </a:pPr>
            <a:r>
              <a:rPr lang="es-ES" altLang="eu-ES" dirty="0" smtClean="0"/>
              <a:t>No tan distintas que no puedan ser apropiadas</a:t>
            </a:r>
          </a:p>
          <a:p>
            <a:pPr lvl="2">
              <a:lnSpc>
                <a:spcPct val="90000"/>
              </a:lnSpc>
            </a:pPr>
            <a:r>
              <a:rPr lang="es-ES" altLang="eu-ES" dirty="0" smtClean="0"/>
              <a:t>No tan cercanas que no permitan la construcción de algo nuevo y significativo</a:t>
            </a:r>
          </a:p>
        </p:txBody>
      </p:sp>
    </p:spTree>
    <p:extLst>
      <p:ext uri="{BB962C8B-B14F-4D97-AF65-F5344CB8AC3E}">
        <p14:creationId xmlns:p14="http://schemas.microsoft.com/office/powerpoint/2010/main" val="1699712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692696"/>
            <a:ext cx="8136904" cy="2031325"/>
          </a:xfrm>
          <a:prstGeom prst="rect">
            <a:avLst/>
          </a:prstGeom>
          <a:noFill/>
        </p:spPr>
        <p:txBody>
          <a:bodyPr wrap="square" rtlCol="0">
            <a:spAutoFit/>
          </a:bodyPr>
          <a:lstStyle/>
          <a:p>
            <a:r>
              <a:rPr lang="es-ES" dirty="0"/>
              <a:t>En general, un procedimiento es un conjunto de acciones ordenadas orientadas a la consecución de una meta. En el contexto escolar, el procedimiento es la destreza con que queremos ayudar a que el alumno construya su conocimiento, y por ello, en los contenidos procedimentales de un currículo de ciencias, se indican contenidos que también caben bajo la denominación de "destrezas, técnicas o estrategias". Los procedimientos son por tanto, contenidos escolares objeto de planificación e intervención educativa. </a:t>
            </a:r>
            <a:endParaRPr lang="eu-ES" dirty="0"/>
          </a:p>
        </p:txBody>
      </p:sp>
      <p:sp>
        <p:nvSpPr>
          <p:cNvPr id="3" name="2 Rectángulo"/>
          <p:cNvSpPr/>
          <p:nvPr/>
        </p:nvSpPr>
        <p:spPr>
          <a:xfrm>
            <a:off x="467544" y="3140968"/>
            <a:ext cx="8064896" cy="1200329"/>
          </a:xfrm>
          <a:prstGeom prst="rect">
            <a:avLst/>
          </a:prstGeom>
        </p:spPr>
        <p:txBody>
          <a:bodyPr wrap="square">
            <a:spAutoFit/>
          </a:bodyPr>
          <a:lstStyle/>
          <a:p>
            <a:r>
              <a:rPr lang="es-ES" dirty="0" err="1"/>
              <a:t>Lawson</a:t>
            </a:r>
            <a:r>
              <a:rPr lang="es-ES" dirty="0"/>
              <a:t> (1994) define los contenidos procedimentales como los métodos y maneras que se utilizan para generar el conocimiento declarativo-conceptual. En cierto modo se adivina en esta definición una concepción de estos contenidos como las estrategias y habilidades específicas para el aprendizaje de esa ciencia. </a:t>
            </a:r>
            <a:endParaRPr lang="eu-ES" dirty="0"/>
          </a:p>
        </p:txBody>
      </p:sp>
      <p:sp>
        <p:nvSpPr>
          <p:cNvPr id="4" name="3 CuadroTexto"/>
          <p:cNvSpPr txBox="1"/>
          <p:nvPr/>
        </p:nvSpPr>
        <p:spPr>
          <a:xfrm>
            <a:off x="1763688" y="217276"/>
            <a:ext cx="3321230" cy="369332"/>
          </a:xfrm>
          <a:prstGeom prst="rect">
            <a:avLst/>
          </a:prstGeom>
          <a:noFill/>
        </p:spPr>
        <p:txBody>
          <a:bodyPr wrap="none" rtlCol="0">
            <a:spAutoFit/>
          </a:bodyPr>
          <a:lstStyle/>
          <a:p>
            <a:r>
              <a:rPr lang="es-ES" dirty="0" smtClean="0"/>
              <a:t>CONTENIDOS PROCEDIMENTALES</a:t>
            </a:r>
            <a:endParaRPr lang="eu-ES" dirty="0"/>
          </a:p>
        </p:txBody>
      </p:sp>
    </p:spTree>
    <p:extLst>
      <p:ext uri="{BB962C8B-B14F-4D97-AF65-F5344CB8AC3E}">
        <p14:creationId xmlns:p14="http://schemas.microsoft.com/office/powerpoint/2010/main" val="3444422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404664"/>
            <a:ext cx="8064896" cy="2031325"/>
          </a:xfrm>
          <a:prstGeom prst="rect">
            <a:avLst/>
          </a:prstGeom>
        </p:spPr>
        <p:txBody>
          <a:bodyPr wrap="square">
            <a:spAutoFit/>
          </a:bodyPr>
          <a:lstStyle/>
          <a:p>
            <a:r>
              <a:rPr lang="es-ES" dirty="0"/>
              <a:t>Se entiende por destrezas la aptitud, pericia o habilidad para desempeñar una acción individual específica (observar, clasificar, comparar, etc.) y por estrategias a los procesos mentales complejos (descubrir regularidades, emitir hipótesis razonables, distinguir entre variables dependientes e independientes, etc.). Unas y otras constituyen el conjunto de habilidades que permiten a los alumnos dar solución a problemas prácticos desde sus propios recursos, sin recetas de un </a:t>
            </a:r>
            <a:r>
              <a:rPr lang="es-ES" dirty="0" smtClean="0"/>
              <a:t>guion </a:t>
            </a:r>
            <a:r>
              <a:rPr lang="es-ES" dirty="0"/>
              <a:t>ni indicaciones del profesor. </a:t>
            </a:r>
            <a:endParaRPr lang="eu-ES" dirty="0"/>
          </a:p>
        </p:txBody>
      </p:sp>
      <p:sp>
        <p:nvSpPr>
          <p:cNvPr id="3" name="2 Rectángulo"/>
          <p:cNvSpPr/>
          <p:nvPr/>
        </p:nvSpPr>
        <p:spPr>
          <a:xfrm>
            <a:off x="477888" y="3140968"/>
            <a:ext cx="8064896" cy="2585323"/>
          </a:xfrm>
          <a:prstGeom prst="rect">
            <a:avLst/>
          </a:prstGeom>
        </p:spPr>
        <p:txBody>
          <a:bodyPr wrap="square">
            <a:spAutoFit/>
          </a:bodyPr>
          <a:lstStyle/>
          <a:p>
            <a:r>
              <a:rPr lang="es-ES" dirty="0"/>
              <a:t>Es preciso distinguir claramente entre un proceso de la ciencia y un contenido procedimental. Se acepta como obvio, que los contenidos conceptuales del currículo no son ni pueden ser iguales a los conceptos científicos entendidos con todo el rigor que su caso requiere, y por ello, estos últimos solo resultan asequibles para los expertos que trabajan en ese área. Pues bien, los contenidos procedimentales son realmente elaboraciones hechas a partir de los procedimientos de la ciencia, adaptados a las condiciones, necesidades y limitaciones de los alumnos, que se incluyen en el currículo para ser aprendidos, con objeto de que resulten válidos para cualquier persona y no sólo para físicos, químicos biólogos o geólogos. </a:t>
            </a:r>
            <a:endParaRPr lang="eu-ES" dirty="0"/>
          </a:p>
        </p:txBody>
      </p:sp>
    </p:spTree>
    <p:extLst>
      <p:ext uri="{BB962C8B-B14F-4D97-AF65-F5344CB8AC3E}">
        <p14:creationId xmlns:p14="http://schemas.microsoft.com/office/powerpoint/2010/main" val="3964383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15616" y="476672"/>
            <a:ext cx="3082511" cy="369332"/>
          </a:xfrm>
          <a:prstGeom prst="rect">
            <a:avLst/>
          </a:prstGeom>
        </p:spPr>
        <p:txBody>
          <a:bodyPr wrap="none">
            <a:spAutoFit/>
          </a:bodyPr>
          <a:lstStyle/>
          <a:p>
            <a:r>
              <a:rPr lang="eu-ES" dirty="0" smtClean="0"/>
              <a:t>A. </a:t>
            </a:r>
            <a:r>
              <a:rPr lang="eu-ES" dirty="0" err="1" smtClean="0"/>
              <a:t>Habilidades</a:t>
            </a:r>
            <a:r>
              <a:rPr lang="eu-ES" dirty="0" smtClean="0"/>
              <a:t> </a:t>
            </a:r>
            <a:r>
              <a:rPr lang="eu-ES" dirty="0"/>
              <a:t>de </a:t>
            </a:r>
            <a:r>
              <a:rPr lang="eu-ES" dirty="0" err="1"/>
              <a:t>investigación</a:t>
            </a:r>
            <a:endParaRPr lang="eu-ES" dirty="0"/>
          </a:p>
        </p:txBody>
      </p:sp>
      <p:sp>
        <p:nvSpPr>
          <p:cNvPr id="4" name="3 Rectángulo"/>
          <p:cNvSpPr/>
          <p:nvPr/>
        </p:nvSpPr>
        <p:spPr>
          <a:xfrm>
            <a:off x="2123728" y="980728"/>
            <a:ext cx="3211135" cy="369332"/>
          </a:xfrm>
          <a:prstGeom prst="rect">
            <a:avLst/>
          </a:prstGeom>
        </p:spPr>
        <p:txBody>
          <a:bodyPr wrap="none">
            <a:spAutoFit/>
          </a:bodyPr>
          <a:lstStyle/>
          <a:p>
            <a:r>
              <a:rPr lang="eu-ES" dirty="0"/>
              <a:t>A.1. </a:t>
            </a:r>
            <a:r>
              <a:rPr lang="eu-ES" dirty="0" err="1"/>
              <a:t>Identificación</a:t>
            </a:r>
            <a:r>
              <a:rPr lang="eu-ES" dirty="0"/>
              <a:t> de </a:t>
            </a:r>
            <a:r>
              <a:rPr lang="eu-ES" dirty="0" err="1"/>
              <a:t>problemas</a:t>
            </a:r>
            <a:endParaRPr lang="eu-ES" dirty="0"/>
          </a:p>
        </p:txBody>
      </p:sp>
      <p:sp>
        <p:nvSpPr>
          <p:cNvPr id="5" name="4 Rectángulo"/>
          <p:cNvSpPr/>
          <p:nvPr/>
        </p:nvSpPr>
        <p:spPr>
          <a:xfrm>
            <a:off x="2123728" y="1350060"/>
            <a:ext cx="2644314" cy="369332"/>
          </a:xfrm>
          <a:prstGeom prst="rect">
            <a:avLst/>
          </a:prstGeom>
        </p:spPr>
        <p:txBody>
          <a:bodyPr wrap="none">
            <a:spAutoFit/>
          </a:bodyPr>
          <a:lstStyle/>
          <a:p>
            <a:r>
              <a:rPr lang="eu-ES" dirty="0"/>
              <a:t>A.2. </a:t>
            </a:r>
            <a:r>
              <a:rPr lang="eu-ES" dirty="0" err="1"/>
              <a:t>Predicción</a:t>
            </a:r>
            <a:r>
              <a:rPr lang="eu-ES" dirty="0"/>
              <a:t> e </a:t>
            </a:r>
            <a:r>
              <a:rPr lang="eu-ES" dirty="0" err="1"/>
              <a:t>hipótesis</a:t>
            </a:r>
            <a:endParaRPr lang="eu-ES" dirty="0"/>
          </a:p>
        </p:txBody>
      </p:sp>
      <p:sp>
        <p:nvSpPr>
          <p:cNvPr id="6" name="5 Rectángulo"/>
          <p:cNvSpPr/>
          <p:nvPr/>
        </p:nvSpPr>
        <p:spPr>
          <a:xfrm>
            <a:off x="2123728" y="1638419"/>
            <a:ext cx="4572000" cy="2862322"/>
          </a:xfrm>
          <a:prstGeom prst="rect">
            <a:avLst/>
          </a:prstGeom>
        </p:spPr>
        <p:txBody>
          <a:bodyPr>
            <a:spAutoFit/>
          </a:bodyPr>
          <a:lstStyle/>
          <a:p>
            <a:r>
              <a:rPr lang="es-ES" dirty="0"/>
              <a:t>A.3. Relaciones entre </a:t>
            </a:r>
            <a:r>
              <a:rPr lang="es-ES" dirty="0" smtClean="0"/>
              <a:t>variables</a:t>
            </a:r>
          </a:p>
          <a:p>
            <a:r>
              <a:rPr lang="es-ES" dirty="0" smtClean="0"/>
              <a:t> </a:t>
            </a:r>
            <a:r>
              <a:rPr lang="es-ES" dirty="0"/>
              <a:t>A.4. Diseños experimentales </a:t>
            </a:r>
            <a:endParaRPr lang="es-ES" dirty="0" smtClean="0"/>
          </a:p>
          <a:p>
            <a:r>
              <a:rPr lang="es-ES" dirty="0" smtClean="0"/>
              <a:t>A.5</a:t>
            </a:r>
            <a:r>
              <a:rPr lang="es-ES" dirty="0"/>
              <a:t>. Observación </a:t>
            </a:r>
            <a:endParaRPr lang="es-ES" dirty="0" smtClean="0"/>
          </a:p>
          <a:p>
            <a:r>
              <a:rPr lang="es-ES" dirty="0" smtClean="0"/>
              <a:t>A.6</a:t>
            </a:r>
            <a:r>
              <a:rPr lang="es-ES" dirty="0"/>
              <a:t>. Medición </a:t>
            </a:r>
            <a:endParaRPr lang="es-ES" dirty="0" smtClean="0"/>
          </a:p>
          <a:p>
            <a:r>
              <a:rPr lang="es-ES" dirty="0" smtClean="0"/>
              <a:t>A.7</a:t>
            </a:r>
            <a:r>
              <a:rPr lang="es-ES" dirty="0"/>
              <a:t>. Clasificación y </a:t>
            </a:r>
            <a:r>
              <a:rPr lang="es-ES" dirty="0" smtClean="0"/>
              <a:t>seriación</a:t>
            </a:r>
          </a:p>
          <a:p>
            <a:r>
              <a:rPr lang="es-ES" dirty="0" smtClean="0"/>
              <a:t> A.8</a:t>
            </a:r>
            <a:r>
              <a:rPr lang="es-ES" dirty="0"/>
              <a:t>. Técnicas de investigación </a:t>
            </a:r>
            <a:endParaRPr lang="es-ES" dirty="0" smtClean="0"/>
          </a:p>
          <a:p>
            <a:r>
              <a:rPr lang="es-ES" dirty="0" smtClean="0"/>
              <a:t>A.9</a:t>
            </a:r>
            <a:r>
              <a:rPr lang="es-ES" dirty="0"/>
              <a:t>. Transformación e interpretación de datos A.10. Análisis de datos </a:t>
            </a:r>
            <a:endParaRPr lang="es-ES" dirty="0" smtClean="0"/>
          </a:p>
          <a:p>
            <a:r>
              <a:rPr lang="es-ES" dirty="0" smtClean="0"/>
              <a:t>A.11</a:t>
            </a:r>
            <a:r>
              <a:rPr lang="es-ES" dirty="0"/>
              <a:t>. Utilización de </a:t>
            </a:r>
            <a:r>
              <a:rPr lang="es-ES" dirty="0" smtClean="0"/>
              <a:t>modelos</a:t>
            </a:r>
          </a:p>
          <a:p>
            <a:r>
              <a:rPr lang="es-ES" dirty="0" smtClean="0"/>
              <a:t> </a:t>
            </a:r>
            <a:r>
              <a:rPr lang="es-ES" dirty="0"/>
              <a:t>A.12. Elaboración de conclusiones </a:t>
            </a:r>
            <a:endParaRPr lang="eu-ES" dirty="0"/>
          </a:p>
        </p:txBody>
      </p:sp>
      <p:sp>
        <p:nvSpPr>
          <p:cNvPr id="7" name="6 Rectángulo"/>
          <p:cNvSpPr/>
          <p:nvPr/>
        </p:nvSpPr>
        <p:spPr>
          <a:xfrm>
            <a:off x="1164940" y="4500741"/>
            <a:ext cx="2280945" cy="369332"/>
          </a:xfrm>
          <a:prstGeom prst="rect">
            <a:avLst/>
          </a:prstGeom>
        </p:spPr>
        <p:txBody>
          <a:bodyPr wrap="none">
            <a:spAutoFit/>
          </a:bodyPr>
          <a:lstStyle/>
          <a:p>
            <a:r>
              <a:rPr lang="eu-ES" dirty="0"/>
              <a:t>B. </a:t>
            </a:r>
            <a:r>
              <a:rPr lang="eu-ES" dirty="0" err="1"/>
              <a:t>Destrezas</a:t>
            </a:r>
            <a:r>
              <a:rPr lang="eu-ES" dirty="0"/>
              <a:t> </a:t>
            </a:r>
            <a:r>
              <a:rPr lang="eu-ES" dirty="0" err="1"/>
              <a:t>manuales</a:t>
            </a:r>
            <a:endParaRPr lang="eu-ES" dirty="0"/>
          </a:p>
        </p:txBody>
      </p:sp>
      <p:sp>
        <p:nvSpPr>
          <p:cNvPr id="8" name="7 Rectángulo"/>
          <p:cNvSpPr/>
          <p:nvPr/>
        </p:nvSpPr>
        <p:spPr>
          <a:xfrm>
            <a:off x="2291382" y="4870073"/>
            <a:ext cx="4572000" cy="646331"/>
          </a:xfrm>
          <a:prstGeom prst="rect">
            <a:avLst/>
          </a:prstGeom>
        </p:spPr>
        <p:txBody>
          <a:bodyPr>
            <a:spAutoFit/>
          </a:bodyPr>
          <a:lstStyle/>
          <a:p>
            <a:r>
              <a:rPr lang="es-ES" dirty="0"/>
              <a:t>B.1. Manejo de material y realización de montajes</a:t>
            </a:r>
            <a:endParaRPr lang="eu-ES" dirty="0"/>
          </a:p>
        </p:txBody>
      </p:sp>
      <p:sp>
        <p:nvSpPr>
          <p:cNvPr id="9" name="8 Rectángulo"/>
          <p:cNvSpPr/>
          <p:nvPr/>
        </p:nvSpPr>
        <p:spPr>
          <a:xfrm>
            <a:off x="2286000" y="5516404"/>
            <a:ext cx="4572000" cy="646331"/>
          </a:xfrm>
          <a:prstGeom prst="rect">
            <a:avLst/>
          </a:prstGeom>
        </p:spPr>
        <p:txBody>
          <a:bodyPr>
            <a:spAutoFit/>
          </a:bodyPr>
          <a:lstStyle/>
          <a:p>
            <a:r>
              <a:rPr lang="es-ES" dirty="0"/>
              <a:t>B.2. Construcción de aparatos, máquinas, simulaciones, ...</a:t>
            </a:r>
            <a:endParaRPr lang="eu-ES" dirty="0"/>
          </a:p>
        </p:txBody>
      </p:sp>
    </p:spTree>
    <p:extLst>
      <p:ext uri="{BB962C8B-B14F-4D97-AF65-F5344CB8AC3E}">
        <p14:creationId xmlns:p14="http://schemas.microsoft.com/office/powerpoint/2010/main" val="2877571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331640" y="548680"/>
            <a:ext cx="1745671" cy="369332"/>
          </a:xfrm>
          <a:prstGeom prst="rect">
            <a:avLst/>
          </a:prstGeom>
        </p:spPr>
        <p:txBody>
          <a:bodyPr wrap="none">
            <a:spAutoFit/>
          </a:bodyPr>
          <a:lstStyle/>
          <a:p>
            <a:r>
              <a:rPr lang="eu-ES" dirty="0"/>
              <a:t>C. </a:t>
            </a:r>
            <a:r>
              <a:rPr lang="eu-ES" dirty="0" err="1"/>
              <a:t>Comunicación</a:t>
            </a:r>
            <a:endParaRPr lang="eu-ES" dirty="0"/>
          </a:p>
        </p:txBody>
      </p:sp>
      <p:sp>
        <p:nvSpPr>
          <p:cNvPr id="3" name="2 Rectángulo"/>
          <p:cNvSpPr/>
          <p:nvPr/>
        </p:nvSpPr>
        <p:spPr>
          <a:xfrm>
            <a:off x="1691680" y="944305"/>
            <a:ext cx="4572000" cy="923330"/>
          </a:xfrm>
          <a:prstGeom prst="rect">
            <a:avLst/>
          </a:prstGeom>
        </p:spPr>
        <p:txBody>
          <a:bodyPr>
            <a:spAutoFit/>
          </a:bodyPr>
          <a:lstStyle/>
          <a:p>
            <a:r>
              <a:rPr lang="es-ES" dirty="0"/>
              <a:t>C.1. Análisis de material escrito y audiovisual C.2. Utilización de diversas </a:t>
            </a:r>
            <a:r>
              <a:rPr lang="es-ES" dirty="0" smtClean="0"/>
              <a:t>fuentes</a:t>
            </a:r>
          </a:p>
          <a:p>
            <a:r>
              <a:rPr lang="es-ES" dirty="0" smtClean="0"/>
              <a:t> </a:t>
            </a:r>
            <a:r>
              <a:rPr lang="es-ES" dirty="0"/>
              <a:t>C.3. Elaboración de materiales </a:t>
            </a:r>
            <a:endParaRPr lang="eu-ES" dirty="0"/>
          </a:p>
        </p:txBody>
      </p:sp>
      <p:sp>
        <p:nvSpPr>
          <p:cNvPr id="4" name="3 Rectángulo"/>
          <p:cNvSpPr/>
          <p:nvPr/>
        </p:nvSpPr>
        <p:spPr>
          <a:xfrm>
            <a:off x="683568" y="2459504"/>
            <a:ext cx="8136904" cy="2585323"/>
          </a:xfrm>
          <a:prstGeom prst="rect">
            <a:avLst/>
          </a:prstGeom>
        </p:spPr>
        <p:txBody>
          <a:bodyPr wrap="square">
            <a:spAutoFit/>
          </a:bodyPr>
          <a:lstStyle/>
          <a:p>
            <a:r>
              <a:rPr lang="es-ES" dirty="0"/>
              <a:t>En los diseños curriculares de ciencias experimentales aparecen con frecuencia claramente diferenciados los contenidos conceptuales, los procedimentales y los actitudinales. Esto presenta el peligro de inducir a pensar erróneamente que los tres tipos de contenidos son objetos didácticos desconectados, que se han de tratar por separado. Esto es inexacto, ya que los tres tipos de contenidos han de ser tratados integrada y coordinadamente. Pensemos que, cuando enseñamos conceptos, probablemente estemos enseñando algunos procedimientos y, porqué no, induciendo en nuestros alumnos cambios duraderos en su actitud ante la ciencia y ante el hecho científico. </a:t>
            </a:r>
            <a:endParaRPr lang="eu-ES" dirty="0"/>
          </a:p>
        </p:txBody>
      </p:sp>
    </p:spTree>
    <p:extLst>
      <p:ext uri="{BB962C8B-B14F-4D97-AF65-F5344CB8AC3E}">
        <p14:creationId xmlns:p14="http://schemas.microsoft.com/office/powerpoint/2010/main" val="388523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Grp="1"/>
          </p:cNvSpPr>
          <p:nvPr/>
        </p:nvSpPr>
        <p:spPr bwMode="auto">
          <a:xfrm>
            <a:off x="495300" y="1166019"/>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endParaRPr lang="es-ES" altLang="eu-ES" smtClean="0"/>
          </a:p>
          <a:p>
            <a:r>
              <a:rPr lang="es-ES" altLang="eu-ES" smtClean="0"/>
              <a:t>Criterios para la toma de decisiones acerca del diseño de las Unidades Didácticas:</a:t>
            </a:r>
          </a:p>
          <a:p>
            <a:pPr lvl="1"/>
            <a:r>
              <a:rPr lang="es-ES" altLang="eu-ES" smtClean="0"/>
              <a:t>Definición de finalidades / objetivos</a:t>
            </a:r>
          </a:p>
          <a:p>
            <a:pPr lvl="1"/>
            <a:r>
              <a:rPr lang="es-ES" altLang="eu-ES" smtClean="0"/>
              <a:t>Selección de contenidos</a:t>
            </a:r>
          </a:p>
          <a:p>
            <a:pPr lvl="1"/>
            <a:r>
              <a:rPr lang="es-ES" altLang="eu-ES" smtClean="0"/>
              <a:t>Organización y secuenciación de los contenidos</a:t>
            </a:r>
          </a:p>
          <a:p>
            <a:pPr lvl="1"/>
            <a:r>
              <a:rPr lang="es-ES" altLang="eu-ES" smtClean="0"/>
              <a:t>Selección y secuenciación de las actividades</a:t>
            </a:r>
          </a:p>
          <a:p>
            <a:pPr lvl="1"/>
            <a:r>
              <a:rPr lang="es-ES" altLang="eu-ES" smtClean="0"/>
              <a:t>Selección y secuenciación de actividades de evaluación</a:t>
            </a:r>
          </a:p>
          <a:p>
            <a:pPr lvl="1"/>
            <a:r>
              <a:rPr lang="es-ES" altLang="eu-ES" smtClean="0"/>
              <a:t>Organización y gestión de aula</a:t>
            </a:r>
          </a:p>
        </p:txBody>
      </p:sp>
      <p:sp>
        <p:nvSpPr>
          <p:cNvPr id="4" name="Rectangle 2"/>
          <p:cNvSpPr>
            <a:spLocks noGrp="1"/>
          </p:cNvSpPr>
          <p:nvPr/>
        </p:nvSpPr>
        <p:spPr bwMode="auto">
          <a:xfrm>
            <a:off x="495300" y="670719"/>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a:lstStyle>
          <a:p>
            <a:pPr algn="ctr"/>
            <a:r>
              <a:rPr lang="es-ES" altLang="eu-ES" smtClean="0"/>
              <a:t>El diseño de unidades didácticas</a:t>
            </a:r>
          </a:p>
        </p:txBody>
      </p:sp>
      <p:sp>
        <p:nvSpPr>
          <p:cNvPr id="5" name="Text Box 5"/>
          <p:cNvSpPr txBox="1">
            <a:spLocks noChangeArrowheads="1"/>
          </p:cNvSpPr>
          <p:nvPr/>
        </p:nvSpPr>
        <p:spPr bwMode="auto">
          <a:xfrm>
            <a:off x="1763688" y="6021288"/>
            <a:ext cx="4373562" cy="425450"/>
          </a:xfrm>
          <a:prstGeom prst="rect">
            <a:avLst/>
          </a:prstGeom>
          <a:solidFill>
            <a:schemeClr val="accent1">
              <a:alpha val="50000"/>
            </a:schemeClr>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s-ES_tradnl"/>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ES" altLang="eu-ES" sz="2000" b="1"/>
              <a:t>Iii NO ES UN PROCESO LINEAL !!!</a:t>
            </a:r>
          </a:p>
        </p:txBody>
      </p:sp>
    </p:spTree>
    <p:extLst>
      <p:ext uri="{BB962C8B-B14F-4D97-AF65-F5344CB8AC3E}">
        <p14:creationId xmlns:p14="http://schemas.microsoft.com/office/powerpoint/2010/main" val="530214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Grp="1"/>
          </p:cNvSpPr>
          <p:nvPr/>
        </p:nvSpPr>
        <p:spPr bwMode="auto">
          <a:xfrm>
            <a:off x="495300" y="1166019"/>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s-ES" altLang="eu-ES" smtClean="0"/>
              <a:t>Aunque implícitos, guían la selección de contenidos y actividades.</a:t>
            </a:r>
          </a:p>
          <a:p>
            <a:r>
              <a:rPr lang="es-ES" altLang="eu-ES" smtClean="0"/>
              <a:t>Ideas – matriz:</a:t>
            </a:r>
          </a:p>
          <a:p>
            <a:pPr lvl="1"/>
            <a:r>
              <a:rPr lang="es-ES" altLang="eu-ES" smtClean="0"/>
              <a:t>Finalidades de la educación científica</a:t>
            </a:r>
          </a:p>
          <a:p>
            <a:pPr lvl="1"/>
            <a:r>
              <a:rPr lang="es-ES" altLang="eu-ES" smtClean="0"/>
              <a:t>Qué se considera importante enseñar</a:t>
            </a:r>
          </a:p>
          <a:p>
            <a:pPr lvl="1"/>
            <a:r>
              <a:rPr lang="es-ES" altLang="eu-ES" smtClean="0"/>
              <a:t>Cómo aprenden mejor los alumnos</a:t>
            </a:r>
          </a:p>
          <a:p>
            <a:pPr lvl="1"/>
            <a:r>
              <a:rPr lang="es-ES" altLang="eu-ES" smtClean="0"/>
              <a:t>Cómo es mejor enseñar</a:t>
            </a:r>
          </a:p>
          <a:p>
            <a:endParaRPr lang="es-ES" altLang="eu-ES" smtClean="0"/>
          </a:p>
          <a:p>
            <a:pPr algn="ctr">
              <a:buFont typeface="Wingdings" pitchFamily="2" charset="2"/>
              <a:buNone/>
            </a:pPr>
            <a:r>
              <a:rPr lang="es-ES" altLang="eu-ES" smtClean="0"/>
              <a:t>	definen los objetivos generales</a:t>
            </a:r>
          </a:p>
          <a:p>
            <a:pPr lvl="1"/>
            <a:endParaRPr lang="es-ES" altLang="eu-ES" smtClean="0"/>
          </a:p>
        </p:txBody>
      </p:sp>
      <p:sp>
        <p:nvSpPr>
          <p:cNvPr id="3" name="Rectangle 2"/>
          <p:cNvSpPr>
            <a:spLocks noGrp="1"/>
          </p:cNvSpPr>
          <p:nvPr/>
        </p:nvSpPr>
        <p:spPr bwMode="auto">
          <a:xfrm>
            <a:off x="395536" y="332656"/>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a:lstStyle>
          <a:p>
            <a:pPr algn="ctr"/>
            <a:r>
              <a:rPr lang="es-ES" altLang="eu-ES" sz="3500" smtClean="0"/>
              <a:t>DEFINICIÓN DE FINALIDADES / OBJETIVOS</a:t>
            </a:r>
          </a:p>
        </p:txBody>
      </p:sp>
    </p:spTree>
    <p:extLst>
      <p:ext uri="{BB962C8B-B14F-4D97-AF65-F5344CB8AC3E}">
        <p14:creationId xmlns:p14="http://schemas.microsoft.com/office/powerpoint/2010/main" val="1173025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Grp="1"/>
          </p:cNvSpPr>
          <p:nvPr/>
        </p:nvSpPr>
        <p:spPr bwMode="auto">
          <a:xfrm>
            <a:off x="495300" y="1166019"/>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s-ES" altLang="eu-ES" dirty="0" smtClean="0"/>
              <a:t>Podríamos decir que un grupo – clase aprende cuando los objetivos de unos y otros llegan a coincidir, es decir, </a:t>
            </a:r>
            <a:r>
              <a:rPr lang="es-ES" altLang="eu-ES" u="sng" dirty="0" smtClean="0"/>
              <a:t>se comparten</a:t>
            </a:r>
            <a:r>
              <a:rPr lang="es-ES" altLang="eu-ES" dirty="0" smtClean="0"/>
              <a:t>.</a:t>
            </a:r>
          </a:p>
          <a:p>
            <a:r>
              <a:rPr lang="es-ES" altLang="eu-ES" dirty="0" smtClean="0"/>
              <a:t>Los objetivos deberían ser </a:t>
            </a:r>
            <a:r>
              <a:rPr lang="es-ES" altLang="eu-ES" u="sng" dirty="0" smtClean="0"/>
              <a:t>pocos y básicos</a:t>
            </a:r>
            <a:r>
              <a:rPr lang="es-ES" altLang="eu-ES" dirty="0" smtClean="0"/>
              <a:t>, en consonancia con el tiempo previsto de enseñanza.</a:t>
            </a:r>
          </a:p>
          <a:p>
            <a:r>
              <a:rPr lang="es-ES" altLang="eu-ES" dirty="0" smtClean="0"/>
              <a:t>Concretar los objetivos implica una </a:t>
            </a:r>
            <a:r>
              <a:rPr lang="es-ES" altLang="eu-ES" u="sng" dirty="0" smtClean="0"/>
              <a:t>reflexión,</a:t>
            </a:r>
            <a:r>
              <a:rPr lang="es-ES" altLang="eu-ES" dirty="0" smtClean="0"/>
              <a:t> que tenga en cuenta la </a:t>
            </a:r>
            <a:r>
              <a:rPr lang="es-ES" altLang="eu-ES" u="sng" dirty="0" smtClean="0"/>
              <a:t>coherencia</a:t>
            </a:r>
            <a:r>
              <a:rPr lang="es-ES" altLang="eu-ES" dirty="0" smtClean="0"/>
              <a:t> de la propuesta.</a:t>
            </a:r>
          </a:p>
          <a:p>
            <a:endParaRPr lang="es-ES" altLang="eu-ES" dirty="0" smtClean="0"/>
          </a:p>
        </p:txBody>
      </p:sp>
      <p:sp>
        <p:nvSpPr>
          <p:cNvPr id="3" name="Rectangle 2"/>
          <p:cNvSpPr>
            <a:spLocks noGrp="1"/>
          </p:cNvSpPr>
          <p:nvPr/>
        </p:nvSpPr>
        <p:spPr bwMode="auto">
          <a:xfrm>
            <a:off x="495300" y="260648"/>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a:lstStyle>
          <a:p>
            <a:pPr algn="ctr"/>
            <a:r>
              <a:rPr lang="es-ES" altLang="eu-ES" sz="3500" dirty="0" smtClean="0"/>
              <a:t>DEFINICIÓN DE FINALIDADES / OBJETIVOS</a:t>
            </a:r>
          </a:p>
        </p:txBody>
      </p:sp>
    </p:spTree>
    <p:extLst>
      <p:ext uri="{BB962C8B-B14F-4D97-AF65-F5344CB8AC3E}">
        <p14:creationId xmlns:p14="http://schemas.microsoft.com/office/powerpoint/2010/main" val="3400821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Grp="1"/>
          </p:cNvSpPr>
          <p:nvPr/>
        </p:nvSpPr>
        <p:spPr bwMode="auto">
          <a:xfrm>
            <a:off x="456344" y="1412776"/>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endParaRPr lang="es-ES" altLang="eu-ES" smtClean="0"/>
          </a:p>
          <a:p>
            <a:r>
              <a:rPr lang="es-ES" altLang="eu-ES" smtClean="0"/>
              <a:t>Redacción de objetivos:</a:t>
            </a:r>
          </a:p>
          <a:p>
            <a:pPr lvl="1"/>
            <a:r>
              <a:rPr lang="es-ES" altLang="eu-ES" smtClean="0"/>
              <a:t>Formulados desde el punto de vista del estudiante</a:t>
            </a:r>
          </a:p>
          <a:p>
            <a:pPr lvl="1"/>
            <a:r>
              <a:rPr lang="es-ES" altLang="eu-ES" smtClean="0"/>
              <a:t>Plantearlo como un desarrollo de sus capacidades</a:t>
            </a:r>
          </a:p>
          <a:p>
            <a:pPr lvl="1"/>
            <a:r>
              <a:rPr lang="es-ES" altLang="eu-ES" smtClean="0"/>
              <a:t>Especificar las acciones que se pretende que desarrollen</a:t>
            </a:r>
          </a:p>
          <a:p>
            <a:pPr lvl="1"/>
            <a:r>
              <a:rPr lang="es-ES" altLang="eu-ES" smtClean="0"/>
              <a:t>Especificar el contenido</a:t>
            </a:r>
          </a:p>
          <a:p>
            <a:pPr lvl="1"/>
            <a:r>
              <a:rPr lang="es-ES" altLang="eu-ES" smtClean="0"/>
              <a:t>Especificar el contexto de aplicación de los aprendizajes</a:t>
            </a:r>
          </a:p>
        </p:txBody>
      </p:sp>
      <p:sp>
        <p:nvSpPr>
          <p:cNvPr id="3" name="Rectangle 2"/>
          <p:cNvSpPr>
            <a:spLocks noGrp="1"/>
          </p:cNvSpPr>
          <p:nvPr/>
        </p:nvSpPr>
        <p:spPr bwMode="auto">
          <a:xfrm>
            <a:off x="456344" y="620688"/>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a:lstStyle>
          <a:p>
            <a:pPr algn="ctr"/>
            <a:r>
              <a:rPr lang="es-ES" altLang="eu-ES" sz="3500" dirty="0" smtClean="0"/>
              <a:t>DEFINICIÓN DE FINALIDADES / OBJETIVOS</a:t>
            </a:r>
          </a:p>
        </p:txBody>
      </p:sp>
    </p:spTree>
    <p:extLst>
      <p:ext uri="{BB962C8B-B14F-4D97-AF65-F5344CB8AC3E}">
        <p14:creationId xmlns:p14="http://schemas.microsoft.com/office/powerpoint/2010/main" val="357154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nvSpPr>
        <p:spPr bwMode="auto">
          <a:xfrm>
            <a:off x="493713" y="480218"/>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a:lstStyle>
          <a:p>
            <a:pPr algn="ctr"/>
            <a:r>
              <a:rPr lang="es-ES" altLang="eu-ES" sz="3500" smtClean="0"/>
              <a:t>DEFINICIÓN DE CONTENIDOS</a:t>
            </a:r>
          </a:p>
        </p:txBody>
      </p:sp>
      <p:sp>
        <p:nvSpPr>
          <p:cNvPr id="3" name="Rectangle 3"/>
          <p:cNvSpPr>
            <a:spLocks noGrp="1"/>
          </p:cNvSpPr>
          <p:nvPr/>
        </p:nvSpPr>
        <p:spPr bwMode="auto">
          <a:xfrm>
            <a:off x="496888" y="1851818"/>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s-ES" altLang="eu-ES" smtClean="0"/>
              <a:t>“la selección debe hacerse de forma que los contenidos sean muy significativos y posibiliten la comprensión de los fenómenos paradigmáticos de la ciencia, y socialmente relevantes”</a:t>
            </a:r>
          </a:p>
          <a:p>
            <a:r>
              <a:rPr lang="es-ES" altLang="eu-ES" smtClean="0"/>
              <a:t>3 aspectos para la reflexión:</a:t>
            </a:r>
          </a:p>
          <a:p>
            <a:pPr lvl="1"/>
            <a:r>
              <a:rPr lang="es-ES" altLang="eu-ES" smtClean="0"/>
              <a:t>¿Qué tipo de contenidos?</a:t>
            </a:r>
          </a:p>
          <a:p>
            <a:pPr lvl="1"/>
            <a:r>
              <a:rPr lang="es-ES" altLang="eu-ES" smtClean="0"/>
              <a:t>Relaciones entre la ciencia de los científicos y la ciencia escolar</a:t>
            </a:r>
          </a:p>
          <a:p>
            <a:pPr lvl="1"/>
            <a:r>
              <a:rPr lang="es-ES" altLang="eu-ES" smtClean="0"/>
              <a:t>Significatividad social de los contenidos a enseñar</a:t>
            </a:r>
          </a:p>
        </p:txBody>
      </p:sp>
    </p:spTree>
    <p:extLst>
      <p:ext uri="{BB962C8B-B14F-4D97-AF65-F5344CB8AC3E}">
        <p14:creationId xmlns:p14="http://schemas.microsoft.com/office/powerpoint/2010/main" val="1111386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nvSpPr>
        <p:spPr bwMode="auto">
          <a:xfrm>
            <a:off x="304800" y="480218"/>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a:lstStyle>
          <a:p>
            <a:pPr algn="ctr"/>
            <a:r>
              <a:rPr lang="es-ES" altLang="eu-ES" sz="3500" smtClean="0"/>
              <a:t>DEFINICIÓN DE CONTENIDOS</a:t>
            </a:r>
          </a:p>
        </p:txBody>
      </p:sp>
      <p:sp>
        <p:nvSpPr>
          <p:cNvPr id="3" name="Rectangle 3"/>
          <p:cNvSpPr>
            <a:spLocks noGrp="1"/>
          </p:cNvSpPr>
          <p:nvPr/>
        </p:nvSpPr>
        <p:spPr bwMode="auto">
          <a:xfrm>
            <a:off x="307975" y="1851818"/>
            <a:ext cx="8531225"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gn="ctr">
              <a:buFont typeface="Wingdings" pitchFamily="2" charset="2"/>
              <a:buNone/>
            </a:pPr>
            <a:r>
              <a:rPr lang="es-ES" altLang="eu-ES" dirty="0" smtClean="0"/>
              <a:t>¿QUÉ TIPO DE CONTENIDOS?</a:t>
            </a:r>
          </a:p>
          <a:p>
            <a:r>
              <a:rPr lang="es-ES" altLang="eu-ES" dirty="0" smtClean="0"/>
              <a:t>Conceptos</a:t>
            </a:r>
          </a:p>
          <a:p>
            <a:r>
              <a:rPr lang="es-ES" altLang="eu-ES" dirty="0" smtClean="0"/>
              <a:t>Procedimientos</a:t>
            </a:r>
          </a:p>
          <a:p>
            <a:r>
              <a:rPr lang="es-ES" altLang="eu-ES" dirty="0" smtClean="0"/>
              <a:t>Actitudes, valores y normas</a:t>
            </a:r>
          </a:p>
          <a:p>
            <a:endParaRPr lang="es-ES" altLang="eu-ES" dirty="0" smtClean="0">
              <a:solidFill>
                <a:schemeClr val="accent2"/>
              </a:solidFill>
            </a:endParaRPr>
          </a:p>
          <a:p>
            <a:r>
              <a:rPr lang="es-ES" altLang="eu-ES" dirty="0" smtClean="0">
                <a:solidFill>
                  <a:schemeClr val="accent2"/>
                </a:solidFill>
              </a:rPr>
              <a:t>Competencias</a:t>
            </a:r>
          </a:p>
          <a:p>
            <a:endParaRPr lang="es-ES" altLang="eu-ES" dirty="0" smtClean="0">
              <a:solidFill>
                <a:schemeClr val="accent2"/>
              </a:solidFill>
            </a:endParaRPr>
          </a:p>
          <a:p>
            <a:r>
              <a:rPr lang="es-ES" altLang="eu-ES" dirty="0" smtClean="0"/>
              <a:t>Contenidos y evolución de los modelos del alumnado</a:t>
            </a:r>
          </a:p>
        </p:txBody>
      </p:sp>
      <p:sp>
        <p:nvSpPr>
          <p:cNvPr id="4" name="Text Box 6"/>
          <p:cNvSpPr txBox="1">
            <a:spLocks noChangeArrowheads="1"/>
          </p:cNvSpPr>
          <p:nvPr/>
        </p:nvSpPr>
        <p:spPr bwMode="auto">
          <a:xfrm>
            <a:off x="5972175" y="2787650"/>
            <a:ext cx="2800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s-ES_tradnl"/>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ES" altLang="eu-ES" b="1"/>
              <a:t>NO NECESARIAMENTE </a:t>
            </a:r>
          </a:p>
          <a:p>
            <a:r>
              <a:rPr lang="es-ES" altLang="eu-ES" b="1"/>
              <a:t>SEPARADOS</a:t>
            </a:r>
          </a:p>
        </p:txBody>
      </p:sp>
      <p:sp>
        <p:nvSpPr>
          <p:cNvPr id="5" name="4 Abrir llave"/>
          <p:cNvSpPr/>
          <p:nvPr/>
        </p:nvSpPr>
        <p:spPr>
          <a:xfrm>
            <a:off x="5436096" y="2492896"/>
            <a:ext cx="72008" cy="144016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u-ES"/>
          </a:p>
        </p:txBody>
      </p:sp>
    </p:spTree>
    <p:extLst>
      <p:ext uri="{BB962C8B-B14F-4D97-AF65-F5344CB8AC3E}">
        <p14:creationId xmlns:p14="http://schemas.microsoft.com/office/powerpoint/2010/main" val="2587875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nvSpPr>
        <p:spPr bwMode="auto">
          <a:xfrm>
            <a:off x="493713" y="480218"/>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a:lstStyle>
          <a:p>
            <a:pPr algn="ctr"/>
            <a:r>
              <a:rPr lang="es-ES" altLang="eu-ES" sz="3500" smtClean="0"/>
              <a:t>DEFINICIÓN DE CONTENIDOS</a:t>
            </a:r>
          </a:p>
        </p:txBody>
      </p:sp>
      <p:sp>
        <p:nvSpPr>
          <p:cNvPr id="3" name="Rectangle 3"/>
          <p:cNvSpPr>
            <a:spLocks noGrp="1"/>
          </p:cNvSpPr>
          <p:nvPr/>
        </p:nvSpPr>
        <p:spPr bwMode="auto">
          <a:xfrm>
            <a:off x="496888" y="1851818"/>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gn="ctr">
              <a:lnSpc>
                <a:spcPct val="90000"/>
              </a:lnSpc>
              <a:buFont typeface="Wingdings" pitchFamily="2" charset="2"/>
              <a:buNone/>
            </a:pPr>
            <a:r>
              <a:rPr lang="es-ES" altLang="eu-ES" sz="2500" smtClean="0"/>
              <a:t>LA TRANSPOSICIÓN DIDÁCTICA</a:t>
            </a:r>
          </a:p>
          <a:p>
            <a:pPr>
              <a:lnSpc>
                <a:spcPct val="90000"/>
              </a:lnSpc>
            </a:pPr>
            <a:r>
              <a:rPr lang="es-ES" altLang="eu-ES" sz="2000" smtClean="0"/>
              <a:t>“No debe confundirse la ciencia escolar como una simplificación de la ‘otra’ ciencia, sino de la construcción de un modelo nuevo que, aunque relacionado con el científico, incluye conceptos, lenguajes, analogías e incluso experimentos distintos”</a:t>
            </a:r>
          </a:p>
          <a:p>
            <a:pPr>
              <a:lnSpc>
                <a:spcPct val="90000"/>
              </a:lnSpc>
            </a:pPr>
            <a:r>
              <a:rPr lang="es-ES" altLang="eu-ES" sz="2500" smtClean="0"/>
              <a:t>Nociones estructurantes importantes:</a:t>
            </a:r>
          </a:p>
          <a:p>
            <a:pPr lvl="1">
              <a:lnSpc>
                <a:spcPct val="90000"/>
              </a:lnSpc>
            </a:pPr>
            <a:r>
              <a:rPr lang="es-ES" altLang="eu-ES" sz="2200" smtClean="0"/>
              <a:t>Diversidad/regularidad</a:t>
            </a:r>
          </a:p>
          <a:p>
            <a:pPr lvl="1">
              <a:lnSpc>
                <a:spcPct val="90000"/>
              </a:lnSpc>
            </a:pPr>
            <a:r>
              <a:rPr lang="es-ES" altLang="eu-ES" sz="2200" smtClean="0"/>
              <a:t>Cambio/conservación</a:t>
            </a:r>
          </a:p>
          <a:p>
            <a:pPr lvl="1">
              <a:lnSpc>
                <a:spcPct val="90000"/>
              </a:lnSpc>
            </a:pPr>
            <a:r>
              <a:rPr lang="es-ES" altLang="eu-ES" sz="2200" smtClean="0"/>
              <a:t>Interacción, estabilidad/equilibrio dinámico</a:t>
            </a:r>
          </a:p>
          <a:p>
            <a:pPr lvl="1">
              <a:lnSpc>
                <a:spcPct val="90000"/>
              </a:lnSpc>
            </a:pPr>
            <a:r>
              <a:rPr lang="es-ES" altLang="eu-ES" sz="2200" smtClean="0"/>
              <a:t>Continuidad/discontinuidad</a:t>
            </a:r>
          </a:p>
          <a:p>
            <a:pPr lvl="1">
              <a:lnSpc>
                <a:spcPct val="90000"/>
              </a:lnSpc>
            </a:pPr>
            <a:r>
              <a:rPr lang="es-ES" altLang="eu-ES" sz="2200" smtClean="0"/>
              <a:t>Suma de partes/sistema</a:t>
            </a:r>
          </a:p>
          <a:p>
            <a:pPr lvl="1">
              <a:lnSpc>
                <a:spcPct val="90000"/>
              </a:lnSpc>
            </a:pPr>
            <a:r>
              <a:rPr lang="es-ES" altLang="eu-ES" sz="2200" smtClean="0"/>
              <a:t>Determinismo/azar</a:t>
            </a:r>
          </a:p>
        </p:txBody>
      </p:sp>
    </p:spTree>
    <p:extLst>
      <p:ext uri="{BB962C8B-B14F-4D97-AF65-F5344CB8AC3E}">
        <p14:creationId xmlns:p14="http://schemas.microsoft.com/office/powerpoint/2010/main" val="3495507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nvSpPr>
        <p:spPr bwMode="auto">
          <a:xfrm>
            <a:off x="493713" y="480218"/>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a:lstStyle>
          <a:p>
            <a:pPr algn="ctr"/>
            <a:r>
              <a:rPr lang="es-ES" altLang="eu-ES" sz="3500" smtClean="0"/>
              <a:t>DEFINICIÓN DE CONTENIDOS</a:t>
            </a:r>
          </a:p>
        </p:txBody>
      </p:sp>
      <p:sp>
        <p:nvSpPr>
          <p:cNvPr id="3" name="Rectangle 3"/>
          <p:cNvSpPr>
            <a:spLocks noGrp="1"/>
          </p:cNvSpPr>
          <p:nvPr/>
        </p:nvSpPr>
        <p:spPr bwMode="auto">
          <a:xfrm>
            <a:off x="496888" y="1851818"/>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gn="ctr">
              <a:buFont typeface="Wingdings" pitchFamily="2" charset="2"/>
              <a:buNone/>
            </a:pPr>
            <a:r>
              <a:rPr lang="es-ES" altLang="eu-ES" smtClean="0"/>
              <a:t>SIGNIFICATIVIDAD SOCIAL DE LOS CONTENIDOS</a:t>
            </a:r>
          </a:p>
          <a:p>
            <a:r>
              <a:rPr lang="es-ES" altLang="eu-ES" smtClean="0"/>
              <a:t>Contenidos relevantes para comprender fenómenos y problemas cotidianos, y ser capaz de actuar coherentemente.</a:t>
            </a:r>
          </a:p>
          <a:p>
            <a:r>
              <a:rPr lang="es-ES" altLang="eu-ES" smtClean="0"/>
              <a:t>Temáticas transversales</a:t>
            </a:r>
          </a:p>
          <a:p>
            <a:r>
              <a:rPr lang="es-ES" altLang="eu-ES" smtClean="0"/>
              <a:t>Educación tecnológica</a:t>
            </a:r>
          </a:p>
          <a:p>
            <a:endParaRPr lang="es-ES" altLang="eu-ES" smtClean="0"/>
          </a:p>
          <a:p>
            <a:r>
              <a:rPr lang="es-ES" altLang="eu-ES" smtClean="0"/>
              <a:t>Perspectiva C-T-S (ciencia, tecnología, sociedad)</a:t>
            </a:r>
          </a:p>
        </p:txBody>
      </p:sp>
    </p:spTree>
    <p:extLst>
      <p:ext uri="{BB962C8B-B14F-4D97-AF65-F5344CB8AC3E}">
        <p14:creationId xmlns:p14="http://schemas.microsoft.com/office/powerpoint/2010/main" val="1712542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adrícula">
  <a:themeElements>
    <a:clrScheme name="Cuadrícula">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Cuadrícula">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Cuadrícula">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1572</TotalTime>
  <Words>1171</Words>
  <Application>Microsoft Office PowerPoint</Application>
  <PresentationFormat>Presentación en pantalla (4:3)</PresentationFormat>
  <Paragraphs>118</Paragraphs>
  <Slides>15</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Calibri</vt:lpstr>
      <vt:lpstr>Franklin Gothic Medium</vt:lpstr>
      <vt:lpstr>Wingdings</vt:lpstr>
      <vt:lpstr>Wingdings 2</vt:lpstr>
      <vt:lpstr>Cuadrícula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arantzazu.guruceaga</cp:lastModifiedBy>
  <cp:revision>7</cp:revision>
  <dcterms:created xsi:type="dcterms:W3CDTF">2014-10-28T12:09:16Z</dcterms:created>
  <dcterms:modified xsi:type="dcterms:W3CDTF">2015-01-27T15:34:02Z</dcterms:modified>
</cp:coreProperties>
</file>