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78" d="100"/>
          <a:sy n="78" d="100"/>
        </p:scale>
        <p:origin x="12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FB133-A9CB-4D62-9F62-CA5ABC9E7B16}" type="datetimeFigureOut">
              <a:rPr lang="es-ES" smtClean="0"/>
              <a:t>19/01/2016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4C108-F376-4DA6-A4A4-E077E95C014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4215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FB133-A9CB-4D62-9F62-CA5ABC9E7B16}" type="datetimeFigureOut">
              <a:rPr lang="es-ES" smtClean="0"/>
              <a:t>19/01/2016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4C108-F376-4DA6-A4A4-E077E95C014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52063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FB133-A9CB-4D62-9F62-CA5ABC9E7B16}" type="datetimeFigureOut">
              <a:rPr lang="es-ES" smtClean="0"/>
              <a:t>19/01/2016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4C108-F376-4DA6-A4A4-E077E95C014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52797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EB6A55-BA87-496A-9E17-64B498830CF9}" type="datetimeFigureOut">
              <a:rPr lang="es-ES"/>
              <a:pPr>
                <a:defRPr/>
              </a:pPr>
              <a:t>19/01/2016</a:t>
            </a:fld>
            <a:endParaRPr lang="es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4797CB-F6A5-4616-A554-701D949B5349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524469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FB133-A9CB-4D62-9F62-CA5ABC9E7B16}" type="datetimeFigureOut">
              <a:rPr lang="es-ES" smtClean="0"/>
              <a:t>19/01/2016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4C108-F376-4DA6-A4A4-E077E95C014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7814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FB133-A9CB-4D62-9F62-CA5ABC9E7B16}" type="datetimeFigureOut">
              <a:rPr lang="es-ES" smtClean="0"/>
              <a:t>19/01/2016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4C108-F376-4DA6-A4A4-E077E95C014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9494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FB133-A9CB-4D62-9F62-CA5ABC9E7B16}" type="datetimeFigureOut">
              <a:rPr lang="es-ES" smtClean="0"/>
              <a:t>19/01/2016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4C108-F376-4DA6-A4A4-E077E95C014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1604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FB133-A9CB-4D62-9F62-CA5ABC9E7B16}" type="datetimeFigureOut">
              <a:rPr lang="es-ES" smtClean="0"/>
              <a:t>19/01/2016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4C108-F376-4DA6-A4A4-E077E95C014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18544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FB133-A9CB-4D62-9F62-CA5ABC9E7B16}" type="datetimeFigureOut">
              <a:rPr lang="es-ES" smtClean="0"/>
              <a:t>19/01/2016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4C108-F376-4DA6-A4A4-E077E95C014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9103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FB133-A9CB-4D62-9F62-CA5ABC9E7B16}" type="datetimeFigureOut">
              <a:rPr lang="es-ES" smtClean="0"/>
              <a:t>19/01/2016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4C108-F376-4DA6-A4A4-E077E95C014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9630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FB133-A9CB-4D62-9F62-CA5ABC9E7B16}" type="datetimeFigureOut">
              <a:rPr lang="es-ES" smtClean="0"/>
              <a:t>19/01/2016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4C108-F376-4DA6-A4A4-E077E95C014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62240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FB133-A9CB-4D62-9F62-CA5ABC9E7B16}" type="datetimeFigureOut">
              <a:rPr lang="es-ES" smtClean="0"/>
              <a:t>19/01/2016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4C108-F376-4DA6-A4A4-E077E95C014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49218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9FB133-A9CB-4D62-9F62-CA5ABC9E7B16}" type="datetimeFigureOut">
              <a:rPr lang="es-ES" smtClean="0"/>
              <a:t>19/01/2016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4C108-F376-4DA6-A4A4-E077E95C014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8150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APRENDIZAJE Y ENSEÑANZA DE LA BIOLOGÍA Y GEOLOGÍA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2ª PARTE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39327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ipse 2"/>
          <p:cNvSpPr/>
          <p:nvPr/>
        </p:nvSpPr>
        <p:spPr>
          <a:xfrm>
            <a:off x="1631951" y="685800"/>
            <a:ext cx="2447925" cy="1335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dirty="0"/>
              <a:t>CONOCIMIENTO</a:t>
            </a:r>
          </a:p>
          <a:p>
            <a:pPr algn="ctr">
              <a:defRPr/>
            </a:pPr>
            <a:r>
              <a:rPr lang="es-ES" dirty="0"/>
              <a:t>CIENTÍFICO</a:t>
            </a:r>
          </a:p>
        </p:txBody>
      </p:sp>
      <p:sp>
        <p:nvSpPr>
          <p:cNvPr id="4" name="Elipse 3"/>
          <p:cNvSpPr/>
          <p:nvPr/>
        </p:nvSpPr>
        <p:spPr>
          <a:xfrm>
            <a:off x="8469314" y="692151"/>
            <a:ext cx="2198687" cy="13319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dirty="0"/>
              <a:t>CONTEXTUALI-ZACIÓN</a:t>
            </a:r>
          </a:p>
        </p:txBody>
      </p:sp>
      <p:sp>
        <p:nvSpPr>
          <p:cNvPr id="5" name="Elipse 4"/>
          <p:cNvSpPr/>
          <p:nvPr/>
        </p:nvSpPr>
        <p:spPr>
          <a:xfrm>
            <a:off x="6073775" y="765175"/>
            <a:ext cx="2420938" cy="1335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dirty="0"/>
              <a:t>CONOCIMIENTO</a:t>
            </a:r>
          </a:p>
          <a:p>
            <a:pPr algn="ctr">
              <a:defRPr/>
            </a:pPr>
            <a:r>
              <a:rPr lang="es-ES" dirty="0"/>
              <a:t>PREVIO</a:t>
            </a:r>
          </a:p>
        </p:txBody>
      </p:sp>
      <p:sp>
        <p:nvSpPr>
          <p:cNvPr id="8" name="Elipse 7"/>
          <p:cNvSpPr/>
          <p:nvPr/>
        </p:nvSpPr>
        <p:spPr>
          <a:xfrm>
            <a:off x="3962400" y="752476"/>
            <a:ext cx="2205038" cy="12366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dirty="0"/>
              <a:t>CURRICULUM</a:t>
            </a:r>
          </a:p>
        </p:txBody>
      </p:sp>
      <p:sp>
        <p:nvSpPr>
          <p:cNvPr id="15" name="Flecha derecha 14"/>
          <p:cNvSpPr/>
          <p:nvPr/>
        </p:nvSpPr>
        <p:spPr>
          <a:xfrm rot="4078614">
            <a:off x="3101975" y="2205038"/>
            <a:ext cx="1136650" cy="60960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16" name="Flecha derecha 15"/>
          <p:cNvSpPr/>
          <p:nvPr/>
        </p:nvSpPr>
        <p:spPr>
          <a:xfrm rot="5237101">
            <a:off x="4625976" y="2163763"/>
            <a:ext cx="912812" cy="646113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17" name="Flecha derecha 16"/>
          <p:cNvSpPr/>
          <p:nvPr/>
        </p:nvSpPr>
        <p:spPr>
          <a:xfrm rot="6637385">
            <a:off x="8348663" y="2135188"/>
            <a:ext cx="977900" cy="64770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18" name="Flecha derecha 17"/>
          <p:cNvSpPr/>
          <p:nvPr/>
        </p:nvSpPr>
        <p:spPr>
          <a:xfrm rot="5718008">
            <a:off x="6627019" y="2235994"/>
            <a:ext cx="839788" cy="64770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19" name="Elipse 18"/>
          <p:cNvSpPr/>
          <p:nvPr/>
        </p:nvSpPr>
        <p:spPr>
          <a:xfrm>
            <a:off x="3792538" y="4171950"/>
            <a:ext cx="4989512" cy="19446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3600" dirty="0"/>
              <a:t>DISEÑO DE UNA PROPUESTA DIDÁCTICA</a:t>
            </a:r>
          </a:p>
        </p:txBody>
      </p:sp>
      <p:sp>
        <p:nvSpPr>
          <p:cNvPr id="3083" name="Título 1"/>
          <p:cNvSpPr>
            <a:spLocks noGrp="1"/>
          </p:cNvSpPr>
          <p:nvPr>
            <p:ph type="title"/>
          </p:nvPr>
        </p:nvSpPr>
        <p:spPr>
          <a:xfrm>
            <a:off x="1774825" y="6011864"/>
            <a:ext cx="8713788" cy="776287"/>
          </a:xfrm>
        </p:spPr>
        <p:txBody>
          <a:bodyPr/>
          <a:lstStyle/>
          <a:p>
            <a:r>
              <a:rPr lang="es-ES" altLang="es-ES" sz="3600" smtClean="0"/>
              <a:t>CONOCIMIENTO DIDÁCTICO </a:t>
            </a:r>
            <a:r>
              <a:rPr lang="es-ES" altLang="es-ES" sz="3600" dirty="0"/>
              <a:t>DEL CONTENIDO</a:t>
            </a:r>
          </a:p>
        </p:txBody>
      </p:sp>
      <p:sp>
        <p:nvSpPr>
          <p:cNvPr id="6" name="Rectángulo redondeado 5"/>
          <p:cNvSpPr/>
          <p:nvPr/>
        </p:nvSpPr>
        <p:spPr>
          <a:xfrm>
            <a:off x="3678239" y="3030539"/>
            <a:ext cx="5114925" cy="708025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2400" dirty="0"/>
              <a:t>CONSTRUIR UN MAPA CONCEPTUAL DE REFERENCIA</a:t>
            </a:r>
          </a:p>
        </p:txBody>
      </p:sp>
      <p:sp>
        <p:nvSpPr>
          <p:cNvPr id="13" name="Flecha derecha 12"/>
          <p:cNvSpPr/>
          <p:nvPr/>
        </p:nvSpPr>
        <p:spPr>
          <a:xfrm rot="5400000">
            <a:off x="6107113" y="3627438"/>
            <a:ext cx="358775" cy="64770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5185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5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3412"/>
          </a:xfrm>
        </p:spPr>
        <p:txBody>
          <a:bodyPr>
            <a:normAutofit fontScale="90000"/>
          </a:bodyPr>
          <a:lstStyle/>
          <a:p>
            <a:r>
              <a:rPr lang="es-ES" altLang="es-ES" sz="4000"/>
              <a:t>PROPUESTA DE TRABAJO</a:t>
            </a:r>
          </a:p>
        </p:txBody>
      </p:sp>
      <p:graphicFrame>
        <p:nvGraphicFramePr>
          <p:cNvPr id="83027" name="Group 8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745185711"/>
              </p:ext>
            </p:extLst>
          </p:nvPr>
        </p:nvGraphicFramePr>
        <p:xfrm>
          <a:off x="1919288" y="908051"/>
          <a:ext cx="8229600" cy="5834062"/>
        </p:xfrm>
        <a:graphic>
          <a:graphicData uri="http://schemas.openxmlformats.org/drawingml/2006/table">
            <a:tbl>
              <a:tblPr/>
              <a:tblGrid>
                <a:gridCol w="1871662"/>
                <a:gridCol w="2663825"/>
                <a:gridCol w="3694113"/>
              </a:tblGrid>
              <a:tr h="1286416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s-ES" altLang="es-E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399B"/>
                          </a:solidFill>
                          <a:effectLst/>
                          <a:latin typeface="Calibri" panose="020F0502020204030204" pitchFamily="34" charset="0"/>
                        </a:rPr>
                        <a:t>Metodología: Trabajo por parejas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s-ES" altLang="es-E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399B"/>
                          </a:solidFill>
                          <a:effectLst/>
                          <a:latin typeface="Calibri" panose="020F0502020204030204" pitchFamily="34" charset="0"/>
                        </a:rPr>
                        <a:t>Evaluación: 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s-ES" altLang="es-E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399B"/>
                          </a:solidFill>
                          <a:effectLst/>
                          <a:latin typeface="Calibri" panose="020F0502020204030204" pitchFamily="34" charset="0"/>
                        </a:rPr>
                        <a:t>MC de REFERENCIA/ SECUENCIA con OBJETIVOS Y COMPETENCIAS/ ACTIVIDADES Y MATERIALES     PARA EL ALUMNADO. </a:t>
                      </a:r>
                      <a:r>
                        <a:rPr kumimoji="0" lang="es-ES" altLang="es-E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2F399B"/>
                          </a:solidFill>
                          <a:effectLst/>
                          <a:latin typeface="Calibri" panose="020F0502020204030204" pitchFamily="34" charset="0"/>
                        </a:rPr>
                        <a:t>UVEs</a:t>
                      </a:r>
                      <a:r>
                        <a:rPr kumimoji="0" lang="es-ES" altLang="es-E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399B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s-ES" altLang="es-E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399B"/>
                          </a:solidFill>
                          <a:effectLst/>
                          <a:latin typeface="Calibri" panose="020F0502020204030204" pitchFamily="34" charset="0"/>
                        </a:rPr>
                        <a:t>REFLEXIÓN PERSONAL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98763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s-ES" altLang="es-E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399B"/>
                          </a:solidFill>
                          <a:effectLst/>
                          <a:latin typeface="Calibri" panose="020F0502020204030204" pitchFamily="34" charset="0"/>
                        </a:rPr>
                        <a:t>Enero </a:t>
                      </a:r>
                      <a:r>
                        <a:rPr kumimoji="0" lang="es-ES" altLang="es-E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399B"/>
                          </a:solidFill>
                          <a:effectLst/>
                          <a:latin typeface="Calibri" panose="020F0502020204030204" pitchFamily="34" charset="0"/>
                        </a:rPr>
                        <a:t>12, 15 Y 19</a:t>
                      </a:r>
                      <a:endParaRPr kumimoji="0" lang="es-ES" altLang="es-E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F399B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s-ES" altLang="es-E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399B"/>
                          </a:solidFill>
                          <a:effectLst/>
                          <a:latin typeface="Calibri" panose="020F0502020204030204" pitchFamily="34" charset="0"/>
                        </a:rPr>
                        <a:t>Presentación de lo que vamos a trabajar.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s-ES" altLang="es-E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399B"/>
                          </a:solidFill>
                          <a:effectLst/>
                          <a:latin typeface="Calibri" panose="020F0502020204030204" pitchFamily="34" charset="0"/>
                        </a:rPr>
                        <a:t>Presentar CURRICULUM-LOMCE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s-ES" altLang="es-E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399B"/>
                          </a:solidFill>
                          <a:effectLst/>
                          <a:latin typeface="Calibri" panose="020F0502020204030204" pitchFamily="34" charset="0"/>
                        </a:rPr>
                        <a:t>ACTIVIDAD 2-3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s-ES" altLang="es-E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399B"/>
                          </a:solidFill>
                          <a:effectLst/>
                          <a:latin typeface="Calibri" panose="020F0502020204030204" pitchFamily="34" charset="0"/>
                        </a:rPr>
                        <a:t>ELABORACIÓN DE UN MC DE REFERENCIA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43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s-ES" altLang="es-E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399B"/>
                          </a:solidFill>
                          <a:effectLst/>
                          <a:latin typeface="Calibri" panose="020F0502020204030204" pitchFamily="34" charset="0"/>
                        </a:rPr>
                        <a:t>ENERO </a:t>
                      </a:r>
                      <a:r>
                        <a:rPr kumimoji="0" lang="es-ES" altLang="es-E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399B"/>
                          </a:solidFill>
                          <a:effectLst/>
                          <a:latin typeface="Calibri" panose="020F0502020204030204" pitchFamily="34" charset="0"/>
                        </a:rPr>
                        <a:t>21 Y 26</a:t>
                      </a:r>
                      <a:endParaRPr kumimoji="0" lang="es-ES" altLang="es-E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F399B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s-ES" altLang="es-E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399B"/>
                          </a:solidFill>
                          <a:effectLst/>
                          <a:latin typeface="Calibri" panose="020F0502020204030204" pitchFamily="34" charset="0"/>
                        </a:rPr>
                        <a:t>Ideas alternativas en relación a la vida/lo vivo/ seres vivos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s-ES" altLang="es-E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399B"/>
                          </a:solidFill>
                          <a:effectLst/>
                          <a:latin typeface="Calibri" panose="020F0502020204030204" pitchFamily="34" charset="0"/>
                        </a:rPr>
                        <a:t>¿Qué es la vida?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s-ES" altLang="es-E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399B"/>
                          </a:solidFill>
                          <a:effectLst/>
                          <a:latin typeface="Calibri" panose="020F0502020204030204" pitchFamily="34" charset="0"/>
                        </a:rPr>
                        <a:t>Criterios para contextualizar el contenido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s-ES" altLang="es-E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399B"/>
                          </a:solidFill>
                          <a:effectLst/>
                          <a:latin typeface="Calibri" panose="020F0502020204030204" pitchFamily="34" charset="0"/>
                        </a:rPr>
                        <a:t>Realización </a:t>
                      </a:r>
                      <a:r>
                        <a:rPr kumimoji="0" lang="es-ES" altLang="es-E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399B"/>
                          </a:solidFill>
                          <a:effectLst/>
                          <a:latin typeface="Calibri" panose="020F0502020204030204" pitchFamily="34" charset="0"/>
                        </a:rPr>
                        <a:t>actividad 4 y </a:t>
                      </a:r>
                      <a:r>
                        <a:rPr kumimoji="0" lang="es-ES" altLang="es-E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399B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s-ES" altLang="es-E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399B"/>
                          </a:solidFill>
                          <a:effectLst/>
                          <a:latin typeface="Calibri" panose="020F0502020204030204" pitchFamily="34" charset="0"/>
                        </a:rPr>
                        <a:t>Visionado de capítulo “REDES”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s-ES" altLang="es-E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F399B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s-ES" altLang="es-E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399B"/>
                          </a:solidFill>
                          <a:effectLst/>
                          <a:latin typeface="Calibri" panose="020F0502020204030204" pitchFamily="34" charset="0"/>
                        </a:rPr>
                        <a:t>Revisión MC de REFERENCIA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345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s-ES" alt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399B"/>
                          </a:solidFill>
                          <a:effectLst/>
                          <a:latin typeface="Calibri" panose="020F0502020204030204" pitchFamily="34" charset="0"/>
                        </a:rPr>
                        <a:t>ENERO </a:t>
                      </a:r>
                      <a:r>
                        <a:rPr kumimoji="0" lang="es-ES" alt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399B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kumimoji="0" lang="es-ES" alt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399B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s-ES" alt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399B"/>
                          </a:solidFill>
                          <a:effectLst/>
                          <a:latin typeface="Calibri" panose="020F0502020204030204" pitchFamily="34" charset="0"/>
                        </a:rPr>
                        <a:t>SECUENCIA DIDÁCTICA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s-ES" alt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399B"/>
                          </a:solidFill>
                          <a:effectLst/>
                          <a:latin typeface="Calibri" panose="020F0502020204030204" pitchFamily="34" charset="0"/>
                        </a:rPr>
                        <a:t>OBJETIVOS y COMPETENCIAS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s-ES" alt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399B"/>
                          </a:solidFill>
                          <a:effectLst/>
                          <a:latin typeface="Calibri" panose="020F0502020204030204" pitchFamily="34" charset="0"/>
                        </a:rPr>
                        <a:t>Conocer modelo PISA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s-ES" alt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399B"/>
                          </a:solidFill>
                          <a:effectLst/>
                          <a:latin typeface="Calibri" panose="020F0502020204030204" pitchFamily="34" charset="0"/>
                        </a:rPr>
                        <a:t>Actividades  6 y 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345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s-ES" alt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399B"/>
                          </a:solidFill>
                          <a:effectLst/>
                          <a:latin typeface="Calibri" panose="020F0502020204030204" pitchFamily="34" charset="0"/>
                        </a:rPr>
                        <a:t>Febrero 2-4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s-ES" alt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399B"/>
                          </a:solidFill>
                          <a:effectLst/>
                          <a:latin typeface="Calibri" panose="020F0502020204030204" pitchFamily="34" charset="0"/>
                        </a:rPr>
                        <a:t>Diseño </a:t>
                      </a:r>
                      <a:r>
                        <a:rPr kumimoji="0" lang="es-ES" altLang="es-E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399B"/>
                          </a:solidFill>
                          <a:effectLst/>
                          <a:latin typeface="Calibri" panose="020F0502020204030204" pitchFamily="34" charset="0"/>
                        </a:rPr>
                        <a:t>de actividades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s-ES" alt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399B"/>
                          </a:solidFill>
                          <a:effectLst/>
                          <a:latin typeface="Calibri" panose="020F0502020204030204" pitchFamily="34" charset="0"/>
                        </a:rPr>
                        <a:t>Actividad 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936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s-ES" alt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399B"/>
                          </a:solidFill>
                          <a:effectLst/>
                          <a:latin typeface="Calibri" panose="020F0502020204030204" pitchFamily="34" charset="0"/>
                        </a:rPr>
                        <a:t>Febrero 9-11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s-ES" alt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399B"/>
                          </a:solidFill>
                          <a:effectLst/>
                          <a:latin typeface="Calibri" panose="020F0502020204030204" pitchFamily="34" charset="0"/>
                        </a:rPr>
                        <a:t>Comparación con libro de texto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rgbClr val="558ED5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s-ES" altLang="es-E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399B"/>
                          </a:solidFill>
                          <a:effectLst/>
                          <a:latin typeface="Calibri" panose="020F0502020204030204" pitchFamily="34" charset="0"/>
                        </a:rPr>
                        <a:t>REFLEXIÓN personal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59125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157</Words>
  <Application>Microsoft Office PowerPoint</Application>
  <PresentationFormat>Panorámica</PresentationFormat>
  <Paragraphs>40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APRENDIZAJE Y ENSEÑANZA DE LA BIOLOGÍA Y GEOLOGÍA</vt:lpstr>
      <vt:lpstr>CONOCIMIENTO DIDÁCTICO DEL CONTENIDO</vt:lpstr>
      <vt:lpstr>PROPUESTA DE TRABAJO</vt:lpstr>
    </vt:vector>
  </TitlesOfParts>
  <Company>Universidad Pública de Navarra-Nafarroako Unibertsitate Publikoa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APRENDIZAJE Y ENSEÑANZA DE LA BIOLOGÍA Y GEOLOGÍA</dc:title>
  <dc:creator>arantzazu.guruceaga</dc:creator>
  <cp:lastModifiedBy>labora1</cp:lastModifiedBy>
  <cp:revision>3</cp:revision>
  <dcterms:created xsi:type="dcterms:W3CDTF">2016-01-12T15:10:53Z</dcterms:created>
  <dcterms:modified xsi:type="dcterms:W3CDTF">2016-01-19T16:04:14Z</dcterms:modified>
</cp:coreProperties>
</file>