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59" r:id="rId5"/>
    <p:sldId id="260" r:id="rId6"/>
    <p:sldId id="261" r:id="rId7"/>
    <p:sldId id="266" r:id="rId8"/>
    <p:sldId id="262" r:id="rId9"/>
    <p:sldId id="265" r:id="rId10"/>
    <p:sldId id="264" r:id="rId11"/>
    <p:sldId id="267" r:id="rId12"/>
    <p:sldId id="269" r:id="rId13"/>
    <p:sldId id="275" r:id="rId14"/>
    <p:sldId id="279" r:id="rId15"/>
    <p:sldId id="276" r:id="rId16"/>
    <p:sldId id="277" r:id="rId17"/>
    <p:sldId id="294" r:id="rId18"/>
    <p:sldId id="270" r:id="rId19"/>
    <p:sldId id="295" r:id="rId20"/>
    <p:sldId id="278" r:id="rId21"/>
    <p:sldId id="280" r:id="rId22"/>
    <p:sldId id="282" r:id="rId23"/>
    <p:sldId id="283" r:id="rId24"/>
    <p:sldId id="284" r:id="rId25"/>
    <p:sldId id="288" r:id="rId26"/>
    <p:sldId id="289" r:id="rId27"/>
    <p:sldId id="292" r:id="rId2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2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06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279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B6A55-BA87-496A-9E17-64B498830CF9}" type="datetimeFigureOut">
              <a:rPr lang="es-ES"/>
              <a:pPr>
                <a:defRPr/>
              </a:pPr>
              <a:t>28/11/2016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797CB-F6A5-4616-A554-701D949B534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24469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EEC5B-6CDE-4F34-A641-2EE1D96EA37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5970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81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49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60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54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0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3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24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21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FB133-A9CB-4D62-9F62-CA5ABC9E7B16}" type="datetimeFigureOut">
              <a:rPr lang="es-ES" smtClean="0"/>
              <a:t>28/11/2016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15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RfwX7ZiIc" TargetMode="External"/><Relationship Id="rId2" Type="http://schemas.openxmlformats.org/officeDocument/2006/relationships/hyperlink" Target="https://www.youtube.com/watch?v=reeWIckqbU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ab.cat/web/videos/reproduccio-1193208676085.html?param1=20institucional&amp;param2=30honoriscausa&amp;param5=2&amp;url_video=118603648837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3Uq_PU0Kr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APRENDIZAJE Y ENSEÑANZA DE LA BIOLOGÍA Y GEOLOGÍA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Primera parte</a:t>
            </a:r>
          </a:p>
          <a:p>
            <a:r>
              <a:rPr lang="es-ES" dirty="0" smtClean="0"/>
              <a:t>Elaboración de un Mapa Conceptual de Referencia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327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8645"/>
              </p:ext>
            </p:extLst>
          </p:nvPr>
        </p:nvGraphicFramePr>
        <p:xfrm>
          <a:off x="126124" y="0"/>
          <a:ext cx="11918731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8240"/>
                <a:gridCol w="3724577"/>
                <a:gridCol w="5055914"/>
              </a:tblGrid>
              <a:tr h="22960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3.–La biodiversidad en el planeta Tierra</a:t>
                      </a:r>
                    </a:p>
                  </a:txBody>
                  <a:tcPr marL="47297" marR="47297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628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célula.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Tipos de células. Características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básicas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célula procariota y eucariota animal y vegetal.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Funciones vitales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nutrición, relación y reproducción.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b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Sistemas 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clasificación de los seres vivos.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Concepto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especie. Nomenclatura binomial.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Reinos de los Seres Vivos.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Moneras,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Protoctistas,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Fungi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s-ES" sz="12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Metafitas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 Metazoos.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b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Invertebrados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Poríferos, Celentéreos,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Anélidos,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Moluscos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Equinodermos y Artrópodos.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Características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anatómicas y fisiológicas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b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Vertebrados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Peces, Anfibios, Reptiles, Aves y Mamíferos.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Características anatómicas y fisiológicas.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b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Plantas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Musgos, helechos, gimnospermas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</a:t>
                      </a:r>
                      <a:r>
                        <a:rPr lang="es-ES" sz="12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angiospermas</a:t>
                      </a:r>
                      <a:r>
                        <a:rPr lang="es-ES" sz="12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Conocer los postulados de la teoría celular. Determinar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 características que diferencian a los seres vivos de 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materia inerte.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Describir las funciones comunes a todos los seres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vivos. Diferenciar nutrición autótrofa y nutrición heterótrofa.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Diferenciar reproducción sexual y asexual.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Enumerar ordenadamente las categorías taxonómicas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desde reino hasta especie, definir este último taxón y explicar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 significado de la nomenclatura binomial que se aplica para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nombrar las especies.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 Conocer y aplicar los criterios que sirven para clasificar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los seres vivos en sus diferentes reinos.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 Conocer algunos de los grupos que integran las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principales categorías taxonómicas incluidas en los reinos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animal y vegetal. Describir las características generales 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organismos que se incluyen en cada uno de los reinos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clasificar en sus taxones correspondientes a algunos 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animales y plantas más comunes.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 Caracterizar a los principales grupos de invertebrados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vertebrados.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 Determinar a partir de la observación las adaptaciones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 permiten a los animales y a las plantas sobrevivir 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determinados ecosistemas.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 Utilizar claves dicotómicas u otros medios para 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identificación y clasificación de animales y plantas.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 Diferenciar los grandes grupos en que se clasifican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 plantas, describir la manera en que llevan a cabo sus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funciones vitales y reconocer la importancia de estas para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vida.</a:t>
                      </a: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1.1. Diferencia la materia viva de la inerte atendiendo a su composición,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estructura y funciones.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1.2. Establece las analogías y diferencias entre célula procariota y eucariota,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entre célula animal y vegetal.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2.1. Explica en qué consiste cada una de las funciones vitales y su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aportación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 mantenimiento de la vida.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2.2. Contrasta el proceso de nutrición autótrofa y nutrición heterótrofa,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estableciendo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relación que hay entre ellas.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3.1. Enumera por orden de importancia las diferentes categorías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taxonómicas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explica el concepto de especie.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3.2. Interpreta el significado de los nombres científicos de las especies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dados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nomenclatura binomial, indicando a qué corresponde cada uno de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términos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4.1. Asigna distintos organismos a sus correspondientes reinos aplicando los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criterios que sirven para diferenciarlos.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5.1. Aplica criterios de clasificación de los seres vivos, relacionando los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animales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plantas más comunes con sus grupos taxonómicos.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5.2. Identifica y reconoce ejemplares característicos de cada uno de estos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grupos, destacando su importancia biológica.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6.1. Incluye algunos invertebrados comunes en el grupo taxonómico al que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pertenecen.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 Reconoce diferentes ejemplares de vertebrados, asignándolos a la clase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la que pertenecen.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7.1. Identifica ejemplares de plantas y animales propios de algunos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ecosistemas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interés especial por ser especies en peligro de extinción o endémicas.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7.2. Relaciona la presencia de determinadas estructuras en los animales 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plantas más comunes con su adaptación al medio.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8.1. Clasifica animales y plantas a partir de claves de identificación.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9.1. Enumera las características diferenciales entre las plantas criptógamas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fanerógamas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y, dentro de estas, entre angiospermas y gimnospermas,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nombrando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algunos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ejemplos.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9.2. Detalla el proceso de la nutrición autótrofa relacionándolo con su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importancia</a:t>
                      </a:r>
                      <a:r>
                        <a:rPr lang="es-ES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 </a:t>
                      </a: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 conjunto de todos los seres vivos.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9.3. Explica distintas manifestaciones de las plantas que tienen que ver con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función de relación.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9.4. Reconoce los distintos tipos de reproducción en el reino vegetal.</a:t>
                      </a:r>
                    </a:p>
                  </a:txBody>
                  <a:tcPr marL="47297" marR="472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38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0924" y="266799"/>
            <a:ext cx="10846676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1.1. Diferencia 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 viva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inerte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atendiendo a su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composición, estructura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funciones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1.2. Establece las analogías y diferencias entre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procariota y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eucariota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y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animal y vegetal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2.1. Explica en qué consiste cada una de las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funciones vitales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su aportación para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mantenimiento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vida.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2.2. Contrasta el proceso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nutrición autótrofa y nutrición heterótrofa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estableciendo la relación que hay entre ellas.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3.1. Enumera por orden de importancia las diferentes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categorías taxonómicas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explica el concepto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3.2. Interpreta el significado de los nombres científicos de las especies dados en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nomenclatura binomial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indicando a qué corresponde cada uno de los términos.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4.1. Asigna distintos organismos a sus correspondientes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reinos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aplicando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criterios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sirven para diferenciarlos.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5.1. Aplica criterios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de los seres vivos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relacionando los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animales y plantas más comunes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sus grupos taxonómicos.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5.2. Identifica y reconoce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ejemplares característicos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cada uno de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estos grupos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destacando su importancia biológica.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6.1. Incluye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algunos invertebrados comunes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el grupo taxonómico al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pertenecen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6.2. Reconoce diferentes ejemplares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vertebrados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asignándolos a la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clase a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que pertenecen.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7.1. Identifica ejemplares de plantas y animales propios de algunos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ecosistemas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 de interés especial por ser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especies en peligro de extinción o endémicas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7.2. Relaciona la presencia de determinadas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estructuras en los animales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plantas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 comunes con su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adaptación al medio.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8.1. Clasifica animales y plantas a partir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claves de identificación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9.1. Enumera las características diferenciales entre las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 criptógamas y fanerógamas 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y, dentro de estas, entre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angiospermas y gimnospermas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nombrando algunos ejemplos.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9.2. Detalla el proceso de la nutrición autótrofa relacionándolo con su importancia para el conjunto de todos los seres vivos.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9.3. Explica distintas manifestaciones de las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que tienen que ver 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función de relación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9.4. Reconoce los distintos tipos de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reproducción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el reino vegetal.</a:t>
            </a:r>
          </a:p>
        </p:txBody>
      </p:sp>
    </p:spTree>
    <p:extLst>
      <p:ext uri="{BB962C8B-B14F-4D97-AF65-F5344CB8AC3E}">
        <p14:creationId xmlns:p14="http://schemas.microsoft.com/office/powerpoint/2010/main" val="185534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0718" y="98633"/>
            <a:ext cx="5276193" cy="702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inerte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composición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funciones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procariota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eucariota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 y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vegetal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vitales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autótrofa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heterótrofa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categorías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taxonómicas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nomenclatura binomial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reinos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los seres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vivos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animales más comunes</a:t>
            </a:r>
          </a:p>
          <a:p>
            <a:pPr>
              <a:lnSpc>
                <a:spcPct val="115000"/>
              </a:lnSpc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 comunes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ecosistemas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peligro de extinción o endémicas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los animales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plantas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medio.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claves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identificación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criptógamas y fanerógamas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angiospermas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gimnospermas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relación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reproducción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285185" y="2242882"/>
            <a:ext cx="454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¿EN LA ACTUALIDAD QUÉ CONOCIMIENTO TENEMOS EN RELACIÓN A LO VIVO?</a:t>
            </a:r>
          </a:p>
          <a:p>
            <a:r>
              <a:rPr lang="es-ES" dirty="0"/>
              <a:t> </a:t>
            </a:r>
          </a:p>
          <a:p>
            <a:r>
              <a:rPr lang="es-ES" dirty="0" smtClean="0"/>
              <a:t>¿la propuesta curricular es coherente con este conocimiento?</a:t>
            </a:r>
          </a:p>
          <a:p>
            <a:r>
              <a:rPr lang="es-ES" dirty="0"/>
              <a:t> V</a:t>
            </a:r>
            <a:r>
              <a:rPr lang="es-ES" dirty="0" smtClean="0"/>
              <a:t>amos a conocer discurso de:</a:t>
            </a:r>
            <a:r>
              <a:rPr lang="es-ES" dirty="0"/>
              <a:t> </a:t>
            </a:r>
            <a:r>
              <a:rPr lang="es-ES" dirty="0" smtClean="0"/>
              <a:t>Lynn </a:t>
            </a:r>
            <a:r>
              <a:rPr lang="es-ES" dirty="0" err="1" smtClean="0"/>
              <a:t>Margulis</a:t>
            </a:r>
            <a:r>
              <a:rPr lang="es-ES" dirty="0" smtClean="0"/>
              <a:t> y Ernst </a:t>
            </a:r>
            <a:r>
              <a:rPr lang="es-ES" dirty="0" err="1" smtClean="0"/>
              <a:t>Mayr</a:t>
            </a:r>
            <a:endParaRPr lang="es-ES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6285185" y="85663"/>
            <a:ext cx="4540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ADQUIRIR ESTE CONOCIMIENTO PARA:</a:t>
            </a:r>
          </a:p>
          <a:p>
            <a:r>
              <a:rPr lang="es-ES" dirty="0" smtClean="0"/>
              <a:t>MEDIO AMBIENTE</a:t>
            </a:r>
          </a:p>
          <a:p>
            <a:r>
              <a:rPr lang="es-ES" dirty="0" smtClean="0"/>
              <a:t>SALUD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46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es-ES" sz="4000"/>
              <a:t>SERES VIVOS </a:t>
            </a:r>
            <a:br>
              <a:rPr lang="es-ES" altLang="es-ES" sz="4000"/>
            </a:br>
            <a:r>
              <a:rPr lang="es-ES" altLang="es-ES" sz="2800"/>
              <a:t>(Mayr. modificado por P. Jimenez*)</a:t>
            </a:r>
            <a:r>
              <a:rPr lang="es-ES" altLang="es-ES" sz="1400"/>
              <a:t>modificado por A. Guruceaga</a:t>
            </a:r>
          </a:p>
        </p:txBody>
      </p:sp>
      <p:graphicFrame>
        <p:nvGraphicFramePr>
          <p:cNvPr id="7204" name="Group 3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74513237"/>
              </p:ext>
            </p:extLst>
          </p:nvPr>
        </p:nvGraphicFramePr>
        <p:xfrm>
          <a:off x="1981200" y="1447800"/>
          <a:ext cx="8229600" cy="4516441"/>
        </p:xfrm>
        <a:graphic>
          <a:graphicData uri="http://schemas.openxmlformats.org/drawingml/2006/table">
            <a:tbl>
              <a:tblPr/>
              <a:tblGrid>
                <a:gridCol w="1676400"/>
                <a:gridCol w="6553200"/>
              </a:tblGrid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COMPOSICIÓN QUÍMICA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mismos componentes que la materia inanimada, pero organizados en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moléculas específicas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proteínas, ácidos </a:t>
                      </a: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nucléicos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hormonas, etc.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 smtClean="0"/>
                        <a:t>Funciones y estructuras.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complejos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ordenados, con capacidad de regulación; la célula, unidad de organización.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ABIERTOS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Intercambian energía y materiales del medio.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CICLO VITAL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pasan por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secuencias precisas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etapas, por ejemplo: cigoto, embrión o larva y adulto.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Mecanismos reguladores y de control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 mantienen el sistema en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equilibrio dinámico.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 macromoléculas se sintetizan de acuerdo con las instrucciones del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transmitido hereditariamente.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EVOLUCIÓN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cambian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como resultado de la acción de la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selección natural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sobre incontables generaciones.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NUEVA VISIÓN: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SIMBIOGÉNESIS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LYNN MARGULIS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2057400" y="64008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* Enseñar ciencias. Grao, 2003</a:t>
            </a:r>
          </a:p>
        </p:txBody>
      </p:sp>
    </p:spTree>
    <p:extLst>
      <p:ext uri="{BB962C8B-B14F-4D97-AF65-F5344CB8AC3E}">
        <p14:creationId xmlns:p14="http://schemas.microsoft.com/office/powerpoint/2010/main" val="215016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¿Qué es la vida</a:t>
            </a:r>
            <a:r>
              <a:rPr lang="es-ES" altLang="es-ES" dirty="0"/>
              <a:t>? Lynn </a:t>
            </a:r>
            <a:r>
              <a:rPr lang="es-ES" altLang="es-ES" dirty="0" err="1"/>
              <a:t>Margulis</a:t>
            </a:r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sz="2400" dirty="0"/>
              <a:t/>
            </a:r>
            <a:br>
              <a:rPr lang="es-ES" altLang="es-ES" sz="2400" dirty="0"/>
            </a:br>
            <a:endParaRPr lang="es-ES" altLang="es-ES" sz="2400" dirty="0"/>
          </a:p>
        </p:txBody>
      </p:sp>
      <p:sp>
        <p:nvSpPr>
          <p:cNvPr id="13315" name="Subtítulo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32597"/>
          </a:xfrm>
        </p:spPr>
        <p:txBody>
          <a:bodyPr>
            <a:normAutofit/>
          </a:bodyPr>
          <a:lstStyle/>
          <a:p>
            <a:r>
              <a:rPr lang="es-ES" altLang="es-ES" dirty="0">
                <a:hlinkClick r:id="rId2"/>
              </a:rPr>
              <a:t>https://</a:t>
            </a:r>
            <a:r>
              <a:rPr lang="es-ES" altLang="es-ES" dirty="0" smtClean="0">
                <a:hlinkClick r:id="rId2"/>
              </a:rPr>
              <a:t>www.youtube.com/watch?v=reeWIckqbUw</a:t>
            </a:r>
            <a:endParaRPr lang="es-ES" altLang="es-ES" dirty="0" smtClean="0"/>
          </a:p>
          <a:p>
            <a:r>
              <a:rPr lang="es-ES" altLang="es-ES" dirty="0" smtClean="0">
                <a:hlinkClick r:id="rId3"/>
              </a:rPr>
              <a:t>https</a:t>
            </a:r>
            <a:r>
              <a:rPr lang="es-ES" altLang="es-ES" dirty="0">
                <a:hlinkClick r:id="rId3"/>
              </a:rPr>
              <a:t>://</a:t>
            </a:r>
            <a:r>
              <a:rPr lang="es-ES" altLang="es-ES" dirty="0" smtClean="0">
                <a:hlinkClick r:id="rId3"/>
              </a:rPr>
              <a:t>www.youtube.com/watch?v=o_RfwX7ZiIc</a:t>
            </a:r>
            <a:endParaRPr lang="es-ES" altLang="es-ES" dirty="0" smtClean="0"/>
          </a:p>
          <a:p>
            <a:r>
              <a:rPr lang="es-ES" altLang="es-ES" dirty="0">
                <a:hlinkClick r:id="rId4"/>
              </a:rPr>
              <a:t>http://</a:t>
            </a:r>
            <a:r>
              <a:rPr lang="es-ES" altLang="es-ES" dirty="0" smtClean="0">
                <a:hlinkClick r:id="rId4"/>
              </a:rPr>
              <a:t>www.uab.cat/web/videos/reproduccio-1193208676085.html?param1=20institucional&amp;param2=30honoriscausa&amp;param5=2&amp;url_video=1186036488373</a:t>
            </a:r>
            <a:endParaRPr lang="es-ES" altLang="es-ES" dirty="0" smtClean="0"/>
          </a:p>
          <a:p>
            <a:endParaRPr lang="es-ES" altLang="es-ES" dirty="0" smtClean="0"/>
          </a:p>
          <a:p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2165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Cómo entendemos los SSVV/vida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altLang="es-ES" sz="2000" dirty="0"/>
          </a:p>
          <a:p>
            <a:r>
              <a:rPr lang="es-ES" altLang="es-ES" sz="2000" dirty="0" smtClean="0"/>
              <a:t>Estos modelos proponen ver la vida en diferentes </a:t>
            </a:r>
            <a:r>
              <a:rPr lang="es-ES" altLang="es-ES" sz="2000" dirty="0"/>
              <a:t>niveles de percepción:</a:t>
            </a:r>
          </a:p>
          <a:p>
            <a:pPr lvl="1"/>
            <a:r>
              <a:rPr lang="es-ES" altLang="es-ES" sz="2000" dirty="0"/>
              <a:t>Modelo celular</a:t>
            </a:r>
          </a:p>
          <a:p>
            <a:pPr lvl="1"/>
            <a:r>
              <a:rPr lang="es-ES" altLang="es-ES" sz="2000" dirty="0"/>
              <a:t>Modelo organismo</a:t>
            </a:r>
          </a:p>
          <a:p>
            <a:pPr lvl="1"/>
            <a:r>
              <a:rPr lang="es-ES" altLang="es-ES" sz="2000" dirty="0"/>
              <a:t>Modelo población-comunidad</a:t>
            </a:r>
          </a:p>
          <a:p>
            <a:r>
              <a:rPr lang="es-ES" altLang="es-ES" sz="2000" dirty="0"/>
              <a:t>Niveles de percepción diferentes pero que los explicamos unos en relación a los </a:t>
            </a:r>
            <a:r>
              <a:rPr lang="es-ES" altLang="es-ES" sz="2000" dirty="0" smtClean="0"/>
              <a:t>otros</a:t>
            </a:r>
          </a:p>
          <a:p>
            <a:r>
              <a:rPr lang="es-ES" altLang="es-ES" sz="2000" dirty="0" smtClean="0"/>
              <a:t>Señalan que el modelo básico del sistema vivo son las bacterias</a:t>
            </a:r>
          </a:p>
          <a:p>
            <a:r>
              <a:rPr lang="es-ES" altLang="es-ES" sz="2000" dirty="0" smtClean="0"/>
              <a:t>Idea de la </a:t>
            </a:r>
            <a:r>
              <a:rPr lang="es-ES" altLang="es-ES" sz="2000" dirty="0" err="1" smtClean="0"/>
              <a:t>simbiogénesis</a:t>
            </a:r>
            <a:endParaRPr lang="es-ES" altLang="es-ES" sz="2000" dirty="0"/>
          </a:p>
        </p:txBody>
      </p:sp>
    </p:spTree>
    <p:extLst>
      <p:ext uri="{BB962C8B-B14F-4D97-AF65-F5344CB8AC3E}">
        <p14:creationId xmlns:p14="http://schemas.microsoft.com/office/powerpoint/2010/main" val="2983781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SSVV/vida </a:t>
            </a:r>
            <a:br>
              <a:rPr lang="es-ES" altLang="es-ES" smtClean="0"/>
            </a:br>
            <a:r>
              <a:rPr lang="es-ES" altLang="es-ES" smtClean="0"/>
              <a:t>construcción histórica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/>
          <a:lstStyle/>
          <a:p>
            <a:r>
              <a:rPr lang="es-ES" altLang="es-ES" sz="2000" dirty="0"/>
              <a:t>Creación y generación espontánea/ </a:t>
            </a:r>
            <a:r>
              <a:rPr lang="es-ES" altLang="es-ES" sz="2000" b="1" dirty="0"/>
              <a:t>1862 Pasteur/1953 Miller síntesis abiótica de aminoácidos.</a:t>
            </a:r>
          </a:p>
          <a:p>
            <a:r>
              <a:rPr lang="es-ES" altLang="es-ES" sz="2000" dirty="0"/>
              <a:t>Ser vivo: nace, crece, muere. </a:t>
            </a:r>
            <a:r>
              <a:rPr lang="es-ES" altLang="es-ES" sz="2000" b="1" dirty="0"/>
              <a:t>Ser vivo como sistema material con determinados atributos.</a:t>
            </a:r>
          </a:p>
          <a:p>
            <a:r>
              <a:rPr lang="es-ES" altLang="es-ES" sz="2000" dirty="0"/>
              <a:t>Estructura celular. </a:t>
            </a:r>
            <a:r>
              <a:rPr lang="es-ES" altLang="es-ES" sz="2000" dirty="0" err="1"/>
              <a:t>Hoocke</a:t>
            </a:r>
            <a:r>
              <a:rPr lang="es-ES" altLang="es-ES" sz="2000" dirty="0"/>
              <a:t>, </a:t>
            </a:r>
            <a:r>
              <a:rPr lang="es-ES" altLang="es-ES" sz="2000" b="1" dirty="0"/>
              <a:t>teoría celular. Comunicación entre células.</a:t>
            </a:r>
          </a:p>
          <a:p>
            <a:r>
              <a:rPr lang="es-ES" altLang="es-ES" sz="2000" dirty="0" err="1" smtClean="0"/>
              <a:t>Fijismo</a:t>
            </a:r>
            <a:r>
              <a:rPr lang="es-ES" altLang="es-ES" sz="2000" dirty="0" smtClean="0"/>
              <a:t> </a:t>
            </a:r>
            <a:r>
              <a:rPr lang="es-ES" altLang="es-ES" sz="2000" dirty="0"/>
              <a:t>y </a:t>
            </a:r>
            <a:r>
              <a:rPr lang="es-ES" altLang="es-ES" sz="2000" b="1" dirty="0"/>
              <a:t>evolucionismo. </a:t>
            </a:r>
            <a:r>
              <a:rPr lang="es-ES" altLang="es-ES" sz="2000" b="1" dirty="0" err="1"/>
              <a:t>Simbiogénesis</a:t>
            </a:r>
            <a:r>
              <a:rPr lang="es-ES" altLang="es-ES" sz="2000" dirty="0"/>
              <a:t>.</a:t>
            </a:r>
          </a:p>
          <a:p>
            <a:r>
              <a:rPr lang="es-ES" altLang="es-ES" sz="2000" dirty="0" smtClean="0"/>
              <a:t>Herencia. Trasmisión </a:t>
            </a:r>
            <a:r>
              <a:rPr lang="es-ES" altLang="es-ES" sz="2000" dirty="0"/>
              <a:t>de caracteres continua o </a:t>
            </a:r>
            <a:r>
              <a:rPr lang="es-ES" altLang="es-ES" sz="2000" b="1" dirty="0"/>
              <a:t>discontinua</a:t>
            </a:r>
            <a:r>
              <a:rPr lang="es-ES" altLang="es-ES" sz="2000" dirty="0" smtClean="0"/>
              <a:t>. </a:t>
            </a:r>
            <a:r>
              <a:rPr lang="es-ES" altLang="es-ES" sz="2000" dirty="0" err="1" smtClean="0"/>
              <a:t>Epigenética</a:t>
            </a:r>
            <a:r>
              <a:rPr lang="es-ES" altLang="es-ES" sz="2000" dirty="0" smtClean="0"/>
              <a:t>. </a:t>
            </a:r>
            <a:endParaRPr lang="es-ES" altLang="es-ES" sz="2000" dirty="0"/>
          </a:p>
          <a:p>
            <a:r>
              <a:rPr lang="es-ES" altLang="es-ES" sz="2000" dirty="0"/>
              <a:t>Desarrollo. </a:t>
            </a:r>
            <a:r>
              <a:rPr lang="es-ES" altLang="es-ES" sz="2000" b="1" dirty="0" err="1"/>
              <a:t>Epigénesis</a:t>
            </a:r>
            <a:r>
              <a:rPr lang="es-ES" altLang="es-ES" sz="2000" b="1" dirty="0"/>
              <a:t> o preformismo</a:t>
            </a:r>
            <a:r>
              <a:rPr lang="es-ES" altLang="es-ES" sz="2000" dirty="0"/>
              <a:t>.</a:t>
            </a:r>
          </a:p>
          <a:p>
            <a:endParaRPr lang="es-ES" alt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261894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Concepción de la vida de L. </a:t>
            </a:r>
            <a:r>
              <a:rPr lang="es-ES" dirty="0" err="1" smtClean="0"/>
              <a:t>Margulis</a:t>
            </a:r>
            <a:r>
              <a:rPr lang="es-ES" dirty="0" smtClean="0"/>
              <a:t> y </a:t>
            </a:r>
            <a:r>
              <a:rPr lang="es-ES" dirty="0" err="1" smtClean="0"/>
              <a:t>curriculum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Lyn</a:t>
            </a:r>
            <a:r>
              <a:rPr lang="es-ES" dirty="0" smtClean="0"/>
              <a:t> </a:t>
            </a:r>
            <a:r>
              <a:rPr lang="es-ES" dirty="0" err="1" smtClean="0"/>
              <a:t>Margulis</a:t>
            </a:r>
            <a:r>
              <a:rPr lang="es-ES" dirty="0" smtClean="0"/>
              <a:t> y  Ernst </a:t>
            </a:r>
            <a:r>
              <a:rPr lang="es-ES" dirty="0" err="1" smtClean="0"/>
              <a:t>Mayr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Enfatiza en </a:t>
            </a:r>
          </a:p>
          <a:p>
            <a:pPr lvl="1"/>
            <a:r>
              <a:rPr lang="es-ES" dirty="0" smtClean="0"/>
              <a:t>Tiempo geológico</a:t>
            </a:r>
          </a:p>
          <a:p>
            <a:pPr lvl="1"/>
            <a:r>
              <a:rPr lang="es-ES" dirty="0" smtClean="0"/>
              <a:t>Sistema material abierto </a:t>
            </a:r>
            <a:r>
              <a:rPr lang="es-ES" dirty="0" smtClean="0"/>
              <a:t>(</a:t>
            </a:r>
            <a:r>
              <a:rPr lang="es-ES" dirty="0" smtClean="0"/>
              <a:t>materia que escoge) </a:t>
            </a:r>
            <a:r>
              <a:rPr lang="es-ES" dirty="0" smtClean="0"/>
              <a:t>que </a:t>
            </a:r>
            <a:r>
              <a:rPr lang="es-ES" dirty="0" smtClean="0"/>
              <a:t>se diferencia de la materia inerte.</a:t>
            </a:r>
          </a:p>
          <a:p>
            <a:pPr lvl="1"/>
            <a:r>
              <a:rPr lang="es-ES" dirty="0" smtClean="0"/>
              <a:t>Funciones y mecanismos de regulación</a:t>
            </a:r>
          </a:p>
          <a:p>
            <a:pPr lvl="1"/>
            <a:r>
              <a:rPr lang="es-ES" dirty="0"/>
              <a:t>M</a:t>
            </a:r>
            <a:r>
              <a:rPr lang="es-ES" dirty="0" smtClean="0"/>
              <a:t>undo bacteriano</a:t>
            </a:r>
          </a:p>
          <a:p>
            <a:pPr lvl="1"/>
            <a:r>
              <a:rPr lang="es-ES" dirty="0" smtClean="0"/>
              <a:t>Medio ambiente </a:t>
            </a:r>
          </a:p>
          <a:p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err="1" smtClean="0"/>
              <a:t>Curriculum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Enfatiza en:</a:t>
            </a:r>
          </a:p>
          <a:p>
            <a:pPr lvl="1"/>
            <a:r>
              <a:rPr lang="es-ES" dirty="0" smtClean="0"/>
              <a:t>Sistemática</a:t>
            </a:r>
          </a:p>
          <a:p>
            <a:pPr lvl="1"/>
            <a:r>
              <a:rPr lang="es-ES" dirty="0" smtClean="0"/>
              <a:t>Animales y plantas</a:t>
            </a:r>
          </a:p>
          <a:p>
            <a:pPr lvl="1"/>
            <a:r>
              <a:rPr lang="es-ES" dirty="0" smtClean="0"/>
              <a:t>Célula procariotas y eucariotas</a:t>
            </a:r>
          </a:p>
          <a:p>
            <a:pPr lvl="1"/>
            <a:r>
              <a:rPr lang="es-ES" dirty="0" smtClean="0"/>
              <a:t>Funciones</a:t>
            </a:r>
          </a:p>
          <a:p>
            <a:pPr lvl="1"/>
            <a:r>
              <a:rPr lang="es-ES" dirty="0"/>
              <a:t>Materia inerte y materia viva</a:t>
            </a:r>
          </a:p>
          <a:p>
            <a:pPr lvl="1"/>
            <a:r>
              <a:rPr lang="es-ES" dirty="0" smtClean="0"/>
              <a:t>Medio </a:t>
            </a:r>
            <a:r>
              <a:rPr lang="es-ES" dirty="0" smtClean="0"/>
              <a:t>Ambiente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9464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0718" y="98633"/>
            <a:ext cx="5276193" cy="702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inerte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composición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funciones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procariota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eucariota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célula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 y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vegetal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vitales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autótrofa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heterótrofa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categorías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taxonómicas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nomenclatura binomial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reinos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los seres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vivos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animales más comunes</a:t>
            </a:r>
          </a:p>
          <a:p>
            <a:pPr>
              <a:lnSpc>
                <a:spcPct val="115000"/>
              </a:lnSpc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 comunes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ecosistemas</a:t>
            </a:r>
            <a:r>
              <a:rPr lang="es-E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especies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peligro de extinción o endémicas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los animales </a:t>
            </a: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plantas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medio.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claves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identificación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criptógamas y fanerógamas </a:t>
            </a:r>
            <a:endParaRPr lang="es-E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angiospermas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gimnospermas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s-E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función </a:t>
            </a:r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relación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reproducción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820" y="393157"/>
            <a:ext cx="8818179" cy="287606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189390" y="4505899"/>
            <a:ext cx="5310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Podemos identificar los grandes inclusivos que reconcilien el </a:t>
            </a:r>
            <a:r>
              <a:rPr lang="es-ES" dirty="0" err="1" smtClean="0"/>
              <a:t>curriculum</a:t>
            </a:r>
            <a:r>
              <a:rPr lang="es-ES" dirty="0" smtClean="0"/>
              <a:t> con el conocimiento actual.</a:t>
            </a:r>
          </a:p>
          <a:p>
            <a:r>
              <a:rPr lang="es-ES" dirty="0" smtClean="0"/>
              <a:t>E identificar núcleos de conocimiento significativos para acercarnos al aula.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85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09870" y="3244334"/>
            <a:ext cx="4972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www.youtube.com/watch?v=53Uq_PU0KrY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2706477" y="1376187"/>
            <a:ext cx="7263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0000"/>
                </a:solidFill>
                <a:latin typeface="Roboto"/>
              </a:rPr>
              <a:t>Los 5 Reinos de la Vida en el Planeta Tierra por Lynn </a:t>
            </a:r>
            <a:r>
              <a:rPr lang="es-ES" dirty="0" err="1">
                <a:solidFill>
                  <a:srgbClr val="000000"/>
                </a:solidFill>
                <a:latin typeface="Roboto"/>
              </a:rPr>
              <a:t>Margulis</a:t>
            </a:r>
            <a:r>
              <a:rPr lang="es-ES" dirty="0">
                <a:solidFill>
                  <a:srgbClr val="000000"/>
                </a:solidFill>
                <a:latin typeface="Roboto"/>
              </a:rPr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795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631951" y="685800"/>
            <a:ext cx="2447925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 smtClean="0"/>
              <a:t>CIENTÍFICO</a:t>
            </a:r>
          </a:p>
          <a:p>
            <a:pPr algn="ctr">
              <a:defRPr/>
            </a:pPr>
            <a:r>
              <a:rPr lang="es-ES" dirty="0" smtClean="0"/>
              <a:t>CLARIFICACIÓN CONCEPTUAL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8469314" y="692151"/>
            <a:ext cx="2198687" cy="1331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/>
              <a:t>CONTEXTUALI-ZACIÓN PROBLEMAS RELEVANTES</a:t>
            </a:r>
            <a:endParaRPr lang="es-ES" dirty="0"/>
          </a:p>
        </p:txBody>
      </p:sp>
      <p:sp>
        <p:nvSpPr>
          <p:cNvPr id="5" name="Elipse 4"/>
          <p:cNvSpPr/>
          <p:nvPr/>
        </p:nvSpPr>
        <p:spPr>
          <a:xfrm>
            <a:off x="6073775" y="765175"/>
            <a:ext cx="2420938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/>
              <a:t>PREVIO</a:t>
            </a:r>
          </a:p>
        </p:txBody>
      </p:sp>
      <p:sp>
        <p:nvSpPr>
          <p:cNvPr id="8" name="Elipse 7"/>
          <p:cNvSpPr/>
          <p:nvPr/>
        </p:nvSpPr>
        <p:spPr>
          <a:xfrm>
            <a:off x="3962400" y="752476"/>
            <a:ext cx="2205038" cy="1236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/>
              <a:t>ANÁLISIS DEL CURRICULUM</a:t>
            </a:r>
            <a:endParaRPr lang="es-ES" dirty="0"/>
          </a:p>
        </p:txBody>
      </p:sp>
      <p:sp>
        <p:nvSpPr>
          <p:cNvPr id="15" name="Flecha derecha 14"/>
          <p:cNvSpPr/>
          <p:nvPr/>
        </p:nvSpPr>
        <p:spPr>
          <a:xfrm rot="4078614">
            <a:off x="3101975" y="2205038"/>
            <a:ext cx="1136650" cy="6096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" name="Flecha derecha 15"/>
          <p:cNvSpPr/>
          <p:nvPr/>
        </p:nvSpPr>
        <p:spPr>
          <a:xfrm rot="5237101">
            <a:off x="4625976" y="2163763"/>
            <a:ext cx="912812" cy="64611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Flecha derecha 16"/>
          <p:cNvSpPr/>
          <p:nvPr/>
        </p:nvSpPr>
        <p:spPr>
          <a:xfrm rot="6637385">
            <a:off x="8348663" y="2135188"/>
            <a:ext cx="977900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8" name="Flecha derecha 17"/>
          <p:cNvSpPr/>
          <p:nvPr/>
        </p:nvSpPr>
        <p:spPr>
          <a:xfrm rot="5718008">
            <a:off x="6627019" y="2235994"/>
            <a:ext cx="839788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3792538" y="4171950"/>
            <a:ext cx="4989512" cy="1944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dirty="0"/>
              <a:t>DISEÑO DE UNA PROPUESTA DIDÁCTICA</a:t>
            </a:r>
          </a:p>
        </p:txBody>
      </p:sp>
      <p:sp>
        <p:nvSpPr>
          <p:cNvPr id="3083" name="Título 1"/>
          <p:cNvSpPr>
            <a:spLocks noGrp="1"/>
          </p:cNvSpPr>
          <p:nvPr>
            <p:ph type="title"/>
          </p:nvPr>
        </p:nvSpPr>
        <p:spPr>
          <a:xfrm>
            <a:off x="1716881" y="66655"/>
            <a:ext cx="8713788" cy="776287"/>
          </a:xfrm>
        </p:spPr>
        <p:txBody>
          <a:bodyPr/>
          <a:lstStyle/>
          <a:p>
            <a:r>
              <a:rPr lang="es-ES" altLang="es-ES" sz="3600" dirty="0" smtClean="0"/>
              <a:t>CONOCIMIENTO DIDÁCTICO </a:t>
            </a:r>
            <a:r>
              <a:rPr lang="es-ES" altLang="es-ES" sz="3600" dirty="0"/>
              <a:t>DEL CONTENIDO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3678239" y="3030539"/>
            <a:ext cx="5114925" cy="70802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dirty="0"/>
              <a:t>CONSTRUIR UN MAPA CONCEPTUAL DE REFERENCIA</a:t>
            </a:r>
          </a:p>
        </p:txBody>
      </p:sp>
      <p:sp>
        <p:nvSpPr>
          <p:cNvPr id="13" name="Flecha derecha 12"/>
          <p:cNvSpPr/>
          <p:nvPr/>
        </p:nvSpPr>
        <p:spPr>
          <a:xfrm rot="5400000">
            <a:off x="6107113" y="3627438"/>
            <a:ext cx="358775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185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96359" y="1492469"/>
            <a:ext cx="7767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DECIDIR EL TEMA DE LA PROPUESTA QUE VA A TRABAJAR PARA EL AULA  y CONSTRUIR UN MAPA CONCEPTUAL DE REFERENCIA.</a:t>
            </a:r>
            <a:endParaRPr lang="es-ES" sz="3200" dirty="0"/>
          </a:p>
        </p:txBody>
      </p:sp>
      <p:sp>
        <p:nvSpPr>
          <p:cNvPr id="3" name="Rectángulo 2"/>
          <p:cNvSpPr/>
          <p:nvPr/>
        </p:nvSpPr>
        <p:spPr>
          <a:xfrm>
            <a:off x="4138856" y="4169244"/>
            <a:ext cx="41748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en </a:t>
            </a:r>
            <a:r>
              <a:rPr lang="es-ES" sz="2000" dirty="0"/>
              <a:t>relación a SSVV 1º de la </a:t>
            </a:r>
            <a:r>
              <a:rPr lang="es-ES" sz="2000" dirty="0" smtClean="0"/>
              <a:t>ESO</a:t>
            </a: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Tener en cuenta los bloques 1 y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Identificar entre 20-30 conceptos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Jerárquicos y específicos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8861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32360"/>
              </p:ext>
            </p:extLst>
          </p:nvPr>
        </p:nvGraphicFramePr>
        <p:xfrm>
          <a:off x="489015" y="0"/>
          <a:ext cx="11089712" cy="7816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4706"/>
                <a:gridCol w="2309965"/>
                <a:gridCol w="5465041"/>
              </a:tblGrid>
              <a:tr h="22672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BLOQUE 2.–La Tierra en el Universo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9" marR="3261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093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Origen y principales componentes del Universo.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–Características del Sistema Solar y de </a:t>
                      </a:r>
                      <a:r>
                        <a:rPr lang="es-ES" sz="1000" b="0" dirty="0" smtClean="0">
                          <a:effectLst/>
                        </a:rPr>
                        <a:t>sus</a:t>
                      </a:r>
                      <a:r>
                        <a:rPr lang="es-ES" sz="1000" b="0" baseline="0" dirty="0" smtClean="0">
                          <a:effectLst/>
                        </a:rPr>
                        <a:t> </a:t>
                      </a:r>
                      <a:r>
                        <a:rPr lang="es-ES" sz="1000" b="0" dirty="0" smtClean="0">
                          <a:effectLst/>
                        </a:rPr>
                        <a:t>componentes</a:t>
                      </a:r>
                      <a:r>
                        <a:rPr lang="es-ES" sz="1000" b="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–El planeta Tierra. Características. Movimientos </a:t>
                      </a:r>
                      <a:r>
                        <a:rPr lang="es-ES" sz="1000" b="0" dirty="0" smtClean="0">
                          <a:effectLst/>
                        </a:rPr>
                        <a:t>y</a:t>
                      </a:r>
                      <a:r>
                        <a:rPr lang="es-ES" sz="1000" b="0" baseline="0" dirty="0" smtClean="0">
                          <a:effectLst/>
                        </a:rPr>
                        <a:t> </a:t>
                      </a:r>
                      <a:r>
                        <a:rPr lang="es-ES" sz="1000" b="0" dirty="0" smtClean="0">
                          <a:effectLst/>
                        </a:rPr>
                        <a:t>consecuencias </a:t>
                      </a:r>
                      <a:r>
                        <a:rPr lang="es-ES" sz="1000" b="0" dirty="0">
                          <a:effectLst/>
                        </a:rPr>
                        <a:t>de los mismos.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–La </a:t>
                      </a:r>
                      <a:r>
                        <a:rPr lang="es-ES" sz="1000" b="0" dirty="0" err="1">
                          <a:effectLst/>
                        </a:rPr>
                        <a:t>geosfera</a:t>
                      </a:r>
                      <a:r>
                        <a:rPr lang="es-ES" sz="1000" b="0" dirty="0">
                          <a:effectLst/>
                        </a:rPr>
                        <a:t>. Estructura y composición de corteza, manto y núcleo.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–Los minerales y las rocas: sus </a:t>
                      </a:r>
                      <a:r>
                        <a:rPr lang="es-ES" sz="1000" b="0" dirty="0" smtClean="0">
                          <a:effectLst/>
                        </a:rPr>
                        <a:t>propiedades,</a:t>
                      </a:r>
                      <a:r>
                        <a:rPr lang="es-ES" sz="1000" b="0" baseline="0" dirty="0" smtClean="0">
                          <a:effectLst/>
                        </a:rPr>
                        <a:t> </a:t>
                      </a:r>
                      <a:r>
                        <a:rPr lang="es-ES" sz="1000" b="0" dirty="0" smtClean="0">
                          <a:effectLst/>
                        </a:rPr>
                        <a:t>características </a:t>
                      </a:r>
                      <a:r>
                        <a:rPr lang="es-ES" sz="1000" b="0" dirty="0">
                          <a:effectLst/>
                        </a:rPr>
                        <a:t>y utilidades.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–La atmósfera. Composición y estructura. Contaminación atmosférica. Efecto invernadero. Importancia de la atmósfera para los seres vivos.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–La hidrosfera. El agua en la Tierra. Agua dulce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y agua salada: importancia para los seres vivos.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Contaminación del agua dulce y salada.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–</a:t>
                      </a:r>
                      <a:r>
                        <a:rPr lang="es-ES" sz="1000" b="1" dirty="0">
                          <a:effectLst/>
                        </a:rPr>
                        <a:t>La biosfera. Características que hicieron de la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Tierra un planeta habitable.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9" marR="326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1. Conocer las principales hipótesis sobre el origen del Universo) y la formación y evolución de las galaxias.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2. Exponer la organización del Sistema Solar así como algunas de las concepciones que sobre dicho sistema planetario se han tenido a lo largo de la Historia.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3. Relacionar comparativamente la posición de un planeta  en el sistema solar con sus características.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4. Determinar la posición de la Tierra en el Sistema Solar.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5. Establecer los movimientos de la Tierra, la Luna y el Sol y relacionarlos con la existencia del día y la noche, las estaciones, las mareas y los eclipses.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6. Identificar los materiales terrestres según su abundancia y distribución en las grandes capas de la Tierra.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7. Reconocer las propiedades y características de los minerales y de las rocas, distinguiendo sus aplicaciones más frecuentes y destacando su importancia económica y la gestión sostenible.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8. Analizar las características y composición de la atmósfera y las propiedades del aire.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9. Investigar y recabar información sobre los problemas de contaminación ambiental actuales y sus repercusiones, y desarrollar actitudes que contribuyan a su solución.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10. Reconocer la importancia del papel protector de la atmósfera para los seres vivos y considerar las repercusiones de la actividad humana en la misma.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11. Describir las propiedades del agua y su importancia para la existencia de la vida.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12. Interpretar la distribución del agua en la Tierra, así como el ciclo del agua y el uso que hace de ella el ser humano.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13. Valorar la necesidad de una gestión sostenible del agua y de actuaciones personales, así como colectivas, que potencien la reducción en el consumo y su reutilización.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14. Justificar y argumentar la importancia de preservar y no contaminar las aguas dulces y saladas.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15. Seleccionar las características que hacen de la Tierra un planeta especial para el desarrollo de la vida.</a:t>
                      </a:r>
                      <a:endParaRPr lang="es-E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9" marR="326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1.1. Identifica las ideas principales sobre el origen del universo e </a:t>
                      </a:r>
                      <a:r>
                        <a:rPr lang="es-ES" sz="1000" dirty="0" smtClean="0">
                          <a:effectLst/>
                        </a:rPr>
                        <a:t>interpreta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su </a:t>
                      </a:r>
                      <a:r>
                        <a:rPr lang="es-ES" sz="1000" dirty="0">
                          <a:effectLst/>
                        </a:rPr>
                        <a:t>estructura a la luz del Big </a:t>
                      </a:r>
                      <a:r>
                        <a:rPr lang="es-ES" sz="1000" dirty="0" err="1">
                          <a:effectLst/>
                        </a:rPr>
                        <a:t>Bang</a:t>
                      </a:r>
                      <a:r>
                        <a:rPr lang="es-ES" sz="1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2.1. Critica las concepciones geocéntrica y heliocéntrica del sistema </a:t>
                      </a:r>
                      <a:r>
                        <a:rPr lang="es-ES" sz="1000" dirty="0" smtClean="0">
                          <a:effectLst/>
                        </a:rPr>
                        <a:t>solar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argumentando </a:t>
                      </a:r>
                      <a:r>
                        <a:rPr lang="es-ES" sz="1000" dirty="0">
                          <a:effectLst/>
                        </a:rPr>
                        <a:t>sus aciertos y sus errores.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2.2. Reconoce los componentes del Sistema Solar describiendo sus </a:t>
                      </a:r>
                      <a:r>
                        <a:rPr lang="es-ES" sz="1000" dirty="0" smtClean="0">
                          <a:effectLst/>
                        </a:rPr>
                        <a:t>características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generales</a:t>
                      </a:r>
                      <a:r>
                        <a:rPr lang="es-ES" sz="1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3.1. Asigna las características correspondientes a los planetas interiores y </a:t>
                      </a:r>
                      <a:r>
                        <a:rPr lang="es-ES" sz="1000" dirty="0" smtClean="0">
                          <a:effectLst/>
                        </a:rPr>
                        <a:t>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los </a:t>
                      </a:r>
                      <a:r>
                        <a:rPr lang="es-ES" sz="1000" dirty="0">
                          <a:effectLst/>
                        </a:rPr>
                        <a:t>planetas exteriores.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4.1. Dibuja el Sistema Solar y localiza la Tierra en él.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5.1. Categoriza los fenómenos principales relacionados con el movimiento </a:t>
                      </a:r>
                      <a:r>
                        <a:rPr lang="es-ES" sz="1000" b="1" dirty="0" smtClean="0">
                          <a:effectLst/>
                        </a:rPr>
                        <a:t>y</a:t>
                      </a:r>
                      <a:r>
                        <a:rPr lang="es-ES" sz="1000" b="1" baseline="0" dirty="0" smtClean="0">
                          <a:effectLst/>
                        </a:rPr>
                        <a:t> </a:t>
                      </a:r>
                      <a:r>
                        <a:rPr lang="es-ES" sz="1000" b="1" dirty="0" smtClean="0">
                          <a:effectLst/>
                        </a:rPr>
                        <a:t>posición </a:t>
                      </a:r>
                      <a:r>
                        <a:rPr lang="es-ES" sz="1000" b="1" dirty="0">
                          <a:effectLst/>
                        </a:rPr>
                        <a:t>de los astros, deduciendo su importancia para la vida.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5.2. Interpreta correctamente en gráficos y esquemas, fenómenos como </a:t>
                      </a:r>
                      <a:r>
                        <a:rPr lang="es-ES" sz="1000" dirty="0" smtClean="0">
                          <a:effectLst/>
                        </a:rPr>
                        <a:t>las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fases </a:t>
                      </a:r>
                      <a:r>
                        <a:rPr lang="es-ES" sz="1000" dirty="0">
                          <a:effectLst/>
                        </a:rPr>
                        <a:t>lunares y los eclipses, estableciendo la relación existente con la </a:t>
                      </a:r>
                      <a:r>
                        <a:rPr lang="es-ES" sz="1000" dirty="0" smtClean="0">
                          <a:effectLst/>
                        </a:rPr>
                        <a:t>posición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relativa </a:t>
                      </a:r>
                      <a:r>
                        <a:rPr lang="es-ES" sz="1000" dirty="0">
                          <a:effectLst/>
                        </a:rPr>
                        <a:t>de la Tierra, la Luna y el Sol.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6.1. Describe las características generales de los materiales más </a:t>
                      </a:r>
                      <a:r>
                        <a:rPr lang="es-ES" sz="1000" dirty="0" smtClean="0">
                          <a:effectLst/>
                        </a:rPr>
                        <a:t>frecuentes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en </a:t>
                      </a:r>
                      <a:r>
                        <a:rPr lang="es-ES" sz="1000" dirty="0">
                          <a:effectLst/>
                        </a:rPr>
                        <a:t>las zonas externas del planeta y justifica su distribución en capas en </a:t>
                      </a:r>
                      <a:r>
                        <a:rPr lang="es-ES" sz="1000" dirty="0" smtClean="0">
                          <a:effectLst/>
                        </a:rPr>
                        <a:t>función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de </a:t>
                      </a:r>
                      <a:r>
                        <a:rPr lang="es-ES" sz="1000" dirty="0">
                          <a:effectLst/>
                        </a:rPr>
                        <a:t>su densidad.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6.2. Describe las características generales de la corteza, el manto y el </a:t>
                      </a:r>
                      <a:r>
                        <a:rPr lang="es-ES" sz="1000" dirty="0" smtClean="0">
                          <a:effectLst/>
                        </a:rPr>
                        <a:t>núcleo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terrestre </a:t>
                      </a:r>
                      <a:r>
                        <a:rPr lang="es-ES" sz="1000" dirty="0">
                          <a:effectLst/>
                        </a:rPr>
                        <a:t>y los materiales que los componen, relacionando dichas </a:t>
                      </a:r>
                      <a:r>
                        <a:rPr lang="es-ES" sz="1000" dirty="0" smtClean="0">
                          <a:effectLst/>
                        </a:rPr>
                        <a:t>características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con </a:t>
                      </a:r>
                      <a:r>
                        <a:rPr lang="es-ES" sz="1000" dirty="0">
                          <a:effectLst/>
                        </a:rPr>
                        <a:t>su ubicación.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7.1. Identifica minerales y rocas utilizando criterios que permitan diferenciarlos.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7.2. Describe algunas de las aplicaciones más frecuentes de los minerales </a:t>
                      </a:r>
                      <a:r>
                        <a:rPr lang="es-ES" sz="1000" dirty="0" smtClean="0">
                          <a:effectLst/>
                        </a:rPr>
                        <a:t>y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rocas </a:t>
                      </a:r>
                      <a:r>
                        <a:rPr lang="es-ES" sz="1000" dirty="0">
                          <a:effectLst/>
                        </a:rPr>
                        <a:t>en el ámbito de la vida cotidiana.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7.3. Reconoce la importancia del uso responsable y la gestión sostenible </a:t>
                      </a:r>
                      <a:r>
                        <a:rPr lang="es-ES" sz="1000" dirty="0" smtClean="0">
                          <a:effectLst/>
                        </a:rPr>
                        <a:t>de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los </a:t>
                      </a:r>
                      <a:r>
                        <a:rPr lang="es-ES" sz="1000" dirty="0">
                          <a:effectLst/>
                        </a:rPr>
                        <a:t>recursos minerales.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8.1. Reconoce la estructura y composición de la atmósfera.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8.2. Reconoce la composición del aire, e identifica los contaminantes </a:t>
                      </a:r>
                      <a:r>
                        <a:rPr lang="es-ES" sz="1000" dirty="0" smtClean="0">
                          <a:effectLst/>
                        </a:rPr>
                        <a:t>principales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relacionándolos </a:t>
                      </a:r>
                      <a:r>
                        <a:rPr lang="es-ES" sz="1000" dirty="0">
                          <a:effectLst/>
                        </a:rPr>
                        <a:t>con su origen.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9.1. Expone los principales problemas actuales de contaminación </a:t>
                      </a:r>
                      <a:r>
                        <a:rPr lang="es-ES" sz="1000" dirty="0" smtClean="0">
                          <a:effectLst/>
                        </a:rPr>
                        <a:t>ambiental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estableciendo </a:t>
                      </a:r>
                      <a:r>
                        <a:rPr lang="es-ES" sz="1000" dirty="0">
                          <a:effectLst/>
                        </a:rPr>
                        <a:t>sus efectos y sus consecuencias para la naturaleza y para </a:t>
                      </a:r>
                      <a:r>
                        <a:rPr lang="es-ES" sz="1000" dirty="0" smtClean="0">
                          <a:effectLst/>
                        </a:rPr>
                        <a:t>la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salud </a:t>
                      </a:r>
                      <a:r>
                        <a:rPr lang="es-ES" sz="1000" dirty="0">
                          <a:effectLst/>
                        </a:rPr>
                        <a:t>y la vida humanas, y proponiendo acciones y hábitos que contribuyan </a:t>
                      </a:r>
                      <a:r>
                        <a:rPr lang="es-ES" sz="1000" dirty="0" smtClean="0">
                          <a:effectLst/>
                        </a:rPr>
                        <a:t>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su </a:t>
                      </a:r>
                      <a:r>
                        <a:rPr lang="es-ES" sz="1000" dirty="0">
                          <a:effectLst/>
                        </a:rPr>
                        <a:t>prevención y/o solución.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10.1. Identifica y justifica con argumentaciones sencillas, las causas </a:t>
                      </a:r>
                      <a:r>
                        <a:rPr lang="es-ES" sz="1000" b="1" dirty="0" smtClean="0">
                          <a:effectLst/>
                        </a:rPr>
                        <a:t>que</a:t>
                      </a:r>
                      <a:r>
                        <a:rPr lang="es-ES" sz="1000" b="1" baseline="0" dirty="0" smtClean="0">
                          <a:effectLst/>
                        </a:rPr>
                        <a:t> </a:t>
                      </a:r>
                      <a:r>
                        <a:rPr lang="es-ES" sz="1000" b="1" dirty="0" smtClean="0">
                          <a:effectLst/>
                        </a:rPr>
                        <a:t>sustentan </a:t>
                      </a:r>
                      <a:r>
                        <a:rPr lang="es-ES" sz="1000" b="1" dirty="0">
                          <a:effectLst/>
                        </a:rPr>
                        <a:t>el papel protector de la atmósfera para los seres vivos.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10.2. Relaciona situaciones en los que la actividad humana interfiera con </a:t>
                      </a:r>
                      <a:r>
                        <a:rPr lang="es-ES" sz="1000" dirty="0" smtClean="0">
                          <a:effectLst/>
                        </a:rPr>
                        <a:t>la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acción </a:t>
                      </a:r>
                      <a:r>
                        <a:rPr lang="es-ES" sz="1000" dirty="0">
                          <a:effectLst/>
                        </a:rPr>
                        <a:t>protectora de la atmósfera.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11.1. Reconoce las propiedades anómalas del agua relacionándolas con </a:t>
                      </a:r>
                      <a:r>
                        <a:rPr lang="es-ES" sz="1000" b="1" dirty="0" smtClean="0">
                          <a:effectLst/>
                        </a:rPr>
                        <a:t>las</a:t>
                      </a:r>
                      <a:r>
                        <a:rPr lang="es-ES" sz="1000" b="1" baseline="0" dirty="0" smtClean="0">
                          <a:effectLst/>
                        </a:rPr>
                        <a:t> </a:t>
                      </a:r>
                      <a:r>
                        <a:rPr lang="es-ES" sz="1000" b="1" dirty="0" smtClean="0">
                          <a:effectLst/>
                        </a:rPr>
                        <a:t>consecuencias </a:t>
                      </a:r>
                      <a:r>
                        <a:rPr lang="es-ES" sz="1000" b="1" dirty="0">
                          <a:effectLst/>
                        </a:rPr>
                        <a:t>que tienen para el mantenimiento de la vida en la Tierra.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12.1. Describe el ciclo del agua relacionándolo con los cambios de estado </a:t>
                      </a:r>
                      <a:r>
                        <a:rPr lang="es-ES" sz="1000" dirty="0" smtClean="0">
                          <a:effectLst/>
                        </a:rPr>
                        <a:t>de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agregación </a:t>
                      </a:r>
                      <a:r>
                        <a:rPr lang="es-ES" sz="1000" dirty="0">
                          <a:effectLst/>
                        </a:rPr>
                        <a:t>de ésta y enumera las alteraciones que sufre debido al creciente </a:t>
                      </a:r>
                      <a:r>
                        <a:rPr lang="es-ES" sz="1000" dirty="0" smtClean="0">
                          <a:effectLst/>
                        </a:rPr>
                        <a:t>e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inadecuado </a:t>
                      </a:r>
                      <a:r>
                        <a:rPr lang="es-ES" sz="1000" dirty="0">
                          <a:effectLst/>
                        </a:rPr>
                        <a:t>uso del agua por parte del ser humano.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13.1. Comprende el significado de gestión sostenible del agua dulce, </a:t>
                      </a:r>
                      <a:r>
                        <a:rPr lang="es-ES" sz="1000" dirty="0" smtClean="0">
                          <a:effectLst/>
                        </a:rPr>
                        <a:t>enumerando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medidas </a:t>
                      </a:r>
                      <a:r>
                        <a:rPr lang="es-ES" sz="1000" dirty="0">
                          <a:effectLst/>
                        </a:rPr>
                        <a:t>concretas que colaboren en esa gestión.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14.1. Analiza los problemas de contaminación de aguas dulces y saladas </a:t>
                      </a:r>
                      <a:r>
                        <a:rPr lang="es-ES" sz="1000" dirty="0" smtClean="0">
                          <a:effectLst/>
                        </a:rPr>
                        <a:t>y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los </a:t>
                      </a:r>
                      <a:r>
                        <a:rPr lang="es-ES" sz="1000" dirty="0">
                          <a:effectLst/>
                        </a:rPr>
                        <a:t>relaciona con las actividades humanas.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14.2. Valora las consecuencias de la contaminación hídrica para la </a:t>
                      </a:r>
                      <a:r>
                        <a:rPr lang="es-ES" sz="1000" dirty="0" smtClean="0">
                          <a:effectLst/>
                        </a:rPr>
                        <a:t>naturaleza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y </a:t>
                      </a:r>
                      <a:r>
                        <a:rPr lang="es-ES" sz="1000" dirty="0">
                          <a:effectLst/>
                        </a:rPr>
                        <a:t>para la vida y salud humanas y elabora argumentos para la preservación </a:t>
                      </a:r>
                      <a:r>
                        <a:rPr lang="es-ES" sz="1000" dirty="0" smtClean="0">
                          <a:effectLst/>
                        </a:rPr>
                        <a:t>del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agua </a:t>
                      </a:r>
                      <a:r>
                        <a:rPr lang="es-ES" sz="1000" dirty="0">
                          <a:effectLst/>
                        </a:rPr>
                        <a:t>y su ciclo, haciendo un uso sostenible de la misma.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15.1. Precisa qué características se dan en el planeta Tierra, y no se dan </a:t>
                      </a:r>
                      <a:r>
                        <a:rPr lang="es-ES" sz="1000" dirty="0" smtClean="0">
                          <a:effectLst/>
                        </a:rPr>
                        <a:t>en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los </a:t>
                      </a:r>
                      <a:r>
                        <a:rPr lang="es-ES" sz="1000" dirty="0">
                          <a:effectLst/>
                        </a:rPr>
                        <a:t>otros planetas, que posibilitaron el desarrollo de la vida en él.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9" marR="326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3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3780" y="300744"/>
            <a:ext cx="11193517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1.1. Identifica las ideas principales sobre </a:t>
            </a:r>
            <a:r>
              <a:rPr lang="es-ES" sz="1200" b="1" dirty="0"/>
              <a:t>el origen del universo </a:t>
            </a:r>
            <a:r>
              <a:rPr lang="es-ES" sz="1200" dirty="0"/>
              <a:t>e interpreta su estructura a la luz del </a:t>
            </a:r>
            <a:r>
              <a:rPr lang="es-ES" sz="1200" b="1" dirty="0"/>
              <a:t>Big </a:t>
            </a:r>
            <a:r>
              <a:rPr lang="es-ES" sz="1200" b="1" dirty="0" err="1"/>
              <a:t>Bang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2.1. Critica las </a:t>
            </a:r>
            <a:r>
              <a:rPr lang="es-ES" sz="1200" i="1" dirty="0"/>
              <a:t>concepciones geocéntrica y heliocéntrica </a:t>
            </a:r>
            <a:r>
              <a:rPr lang="es-ES" sz="1200" dirty="0"/>
              <a:t>del </a:t>
            </a:r>
            <a:r>
              <a:rPr lang="es-ES" sz="1200" b="1" dirty="0"/>
              <a:t>sistema solar </a:t>
            </a:r>
            <a:r>
              <a:rPr lang="es-ES" sz="1200" dirty="0"/>
              <a:t>argumentando sus aciertos y sus errores.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2.2. Reconoce los </a:t>
            </a:r>
            <a:r>
              <a:rPr lang="es-ES" sz="1200" b="1" dirty="0"/>
              <a:t>componentes del Sistema Solar </a:t>
            </a:r>
            <a:r>
              <a:rPr lang="es-ES" sz="1200" dirty="0"/>
              <a:t>describiendo sus </a:t>
            </a:r>
            <a:r>
              <a:rPr lang="es-ES" sz="1200" b="1" dirty="0"/>
              <a:t>características generales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3.1. Asigna las características correspondientes a los </a:t>
            </a:r>
            <a:r>
              <a:rPr lang="es-ES" sz="1200" b="1" dirty="0"/>
              <a:t>planetas interiores </a:t>
            </a:r>
            <a:r>
              <a:rPr lang="es-ES" sz="1200" dirty="0"/>
              <a:t>y a los </a:t>
            </a:r>
            <a:r>
              <a:rPr lang="es-ES" sz="1200" b="1" dirty="0"/>
              <a:t>planetas exteriores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4.1. Dibuja el Sistema Solar y localiza </a:t>
            </a:r>
            <a:r>
              <a:rPr lang="es-ES" sz="1200" b="1" dirty="0"/>
              <a:t>la Tierra </a:t>
            </a:r>
            <a:r>
              <a:rPr lang="es-ES" sz="1200" dirty="0"/>
              <a:t>en él.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5.1. Categoriza los </a:t>
            </a:r>
            <a:r>
              <a:rPr lang="es-ES" sz="1200" b="1" dirty="0"/>
              <a:t>fenómenos principales </a:t>
            </a:r>
            <a:r>
              <a:rPr lang="es-ES" sz="1200" dirty="0"/>
              <a:t>relacionados con el </a:t>
            </a:r>
            <a:r>
              <a:rPr lang="es-ES" sz="1200" b="1" dirty="0"/>
              <a:t>movimiento y posición de los astros</a:t>
            </a:r>
            <a:r>
              <a:rPr lang="es-ES" sz="1200" dirty="0"/>
              <a:t>, deduciendo su importancia para la </a:t>
            </a:r>
            <a:r>
              <a:rPr lang="es-ES" sz="1200" b="1" dirty="0"/>
              <a:t>vida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5.2. Interpreta correctamente en </a:t>
            </a:r>
            <a:r>
              <a:rPr lang="es-ES" sz="1200" b="1" dirty="0"/>
              <a:t>gráficos y esquemas</a:t>
            </a:r>
            <a:r>
              <a:rPr lang="es-ES" sz="1200" dirty="0"/>
              <a:t>, fenómenos como las </a:t>
            </a:r>
            <a:r>
              <a:rPr lang="es-ES" sz="1200" b="1" dirty="0"/>
              <a:t>fases lunares </a:t>
            </a:r>
            <a:r>
              <a:rPr lang="es-ES" sz="1200" dirty="0"/>
              <a:t>y los </a:t>
            </a:r>
            <a:r>
              <a:rPr lang="es-ES" sz="1200" b="1" dirty="0"/>
              <a:t>eclipses</a:t>
            </a:r>
            <a:r>
              <a:rPr lang="es-ES" sz="1200" dirty="0"/>
              <a:t>, estableciendo la relación existente con la </a:t>
            </a:r>
            <a:r>
              <a:rPr lang="es-ES" sz="1200" b="1" dirty="0"/>
              <a:t>posición relativa </a:t>
            </a:r>
            <a:r>
              <a:rPr lang="es-ES" sz="1200" dirty="0"/>
              <a:t>de la Tierra, la </a:t>
            </a:r>
            <a:r>
              <a:rPr lang="es-ES" sz="1200" b="1" dirty="0"/>
              <a:t>Luna</a:t>
            </a:r>
            <a:r>
              <a:rPr lang="es-ES" sz="1200" dirty="0"/>
              <a:t> y el </a:t>
            </a:r>
            <a:r>
              <a:rPr lang="es-ES" sz="1200" b="1" dirty="0"/>
              <a:t>Sol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ES" sz="1200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 smtClean="0"/>
              <a:t>6.1</a:t>
            </a:r>
            <a:r>
              <a:rPr lang="es-ES" sz="1200" dirty="0"/>
              <a:t>. Describe las </a:t>
            </a:r>
            <a:r>
              <a:rPr lang="es-ES" sz="1200" b="1" dirty="0"/>
              <a:t>características generales</a:t>
            </a:r>
            <a:r>
              <a:rPr lang="es-ES" sz="1200" dirty="0"/>
              <a:t> de los </a:t>
            </a:r>
            <a:r>
              <a:rPr lang="es-ES" sz="1200" b="1" dirty="0"/>
              <a:t>materiales</a:t>
            </a:r>
            <a:r>
              <a:rPr lang="es-ES" sz="1200" dirty="0"/>
              <a:t> más frecuentes en las </a:t>
            </a:r>
            <a:r>
              <a:rPr lang="es-ES" sz="1200" b="1" dirty="0"/>
              <a:t>zonas externas del planeta </a:t>
            </a:r>
            <a:r>
              <a:rPr lang="es-ES" sz="1200" dirty="0"/>
              <a:t>y justifica su distribución en </a:t>
            </a:r>
            <a:r>
              <a:rPr lang="es-ES" sz="1200" b="1" dirty="0"/>
              <a:t>capas</a:t>
            </a:r>
            <a:r>
              <a:rPr lang="es-ES" sz="1200" dirty="0"/>
              <a:t> en función de su </a:t>
            </a:r>
            <a:r>
              <a:rPr lang="es-ES" sz="1200" b="1" dirty="0"/>
              <a:t>densidad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6.2. Describe las características generales de la </a:t>
            </a:r>
            <a:r>
              <a:rPr lang="es-ES" sz="1200" b="1" dirty="0"/>
              <a:t>corteza</a:t>
            </a:r>
            <a:r>
              <a:rPr lang="es-ES" sz="1200" dirty="0"/>
              <a:t>, el </a:t>
            </a:r>
            <a:r>
              <a:rPr lang="es-ES" sz="1200" b="1" dirty="0"/>
              <a:t>manto</a:t>
            </a:r>
            <a:r>
              <a:rPr lang="es-ES" sz="1200" dirty="0"/>
              <a:t> y el </a:t>
            </a:r>
            <a:r>
              <a:rPr lang="es-ES" sz="1200" b="1" dirty="0"/>
              <a:t>núcleo terrestre </a:t>
            </a:r>
            <a:r>
              <a:rPr lang="es-ES" sz="1200" dirty="0"/>
              <a:t>y los materiales que los componen, relacionando dichas características con su ubicación.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7.1. Identifica </a:t>
            </a:r>
            <a:r>
              <a:rPr lang="es-ES" sz="1200" b="1" dirty="0"/>
              <a:t>minerales</a:t>
            </a:r>
            <a:r>
              <a:rPr lang="es-ES" sz="1200" dirty="0"/>
              <a:t> y </a:t>
            </a:r>
            <a:r>
              <a:rPr lang="es-ES" sz="1200" b="1" dirty="0"/>
              <a:t>rocas</a:t>
            </a:r>
            <a:r>
              <a:rPr lang="es-ES" sz="1200" dirty="0"/>
              <a:t> utilizando criterios que permitan diferenciarlos.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7.2. Describe algunas de las </a:t>
            </a:r>
            <a:r>
              <a:rPr lang="es-ES" sz="1200" b="1" dirty="0"/>
              <a:t>aplicaciones</a:t>
            </a:r>
            <a:r>
              <a:rPr lang="es-ES" sz="1200" dirty="0"/>
              <a:t> más frecuentes de los minerales y rocas en el ámbito de la </a:t>
            </a:r>
            <a:r>
              <a:rPr lang="es-ES" sz="1200" b="1" dirty="0"/>
              <a:t>vida cotidiana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7.3. Reconoce la importancia del uso responsable y la </a:t>
            </a:r>
            <a:r>
              <a:rPr lang="es-ES" sz="1200" b="1" dirty="0"/>
              <a:t>gestión sostenible </a:t>
            </a:r>
            <a:r>
              <a:rPr lang="es-ES" sz="1200" dirty="0"/>
              <a:t>de los </a:t>
            </a:r>
            <a:r>
              <a:rPr lang="es-ES" sz="1200" b="1" dirty="0"/>
              <a:t>recursos minerales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8.1. Reconoce la </a:t>
            </a:r>
            <a:r>
              <a:rPr lang="es-ES" sz="1200" b="1" dirty="0"/>
              <a:t>estructura y composición de la atmósfera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8.2. Reconoce la </a:t>
            </a:r>
            <a:r>
              <a:rPr lang="es-ES" sz="1200" b="1" dirty="0"/>
              <a:t>composición del aire</a:t>
            </a:r>
            <a:r>
              <a:rPr lang="es-ES" sz="1200" dirty="0"/>
              <a:t>, e identifica los </a:t>
            </a:r>
            <a:r>
              <a:rPr lang="es-ES" sz="1200" b="1" dirty="0"/>
              <a:t>contaminantes</a:t>
            </a:r>
            <a:r>
              <a:rPr lang="es-ES" sz="1200" dirty="0"/>
              <a:t> principales relacionándolos con su </a:t>
            </a:r>
            <a:r>
              <a:rPr lang="es-ES" sz="1200" b="1" dirty="0"/>
              <a:t>origen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ES" sz="1200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 smtClean="0"/>
              <a:t>9.1</a:t>
            </a:r>
            <a:r>
              <a:rPr lang="es-ES" sz="1200" dirty="0"/>
              <a:t>. Expone los principales problemas actuales de </a:t>
            </a:r>
            <a:r>
              <a:rPr lang="es-ES" sz="1200" b="1" dirty="0"/>
              <a:t>contaminación ambiental </a:t>
            </a:r>
            <a:r>
              <a:rPr lang="es-ES" sz="1200" dirty="0"/>
              <a:t>estableciendo sus efectos y sus consecuencias para la </a:t>
            </a:r>
            <a:r>
              <a:rPr lang="es-ES" sz="1200" b="1" dirty="0"/>
              <a:t>naturaleza</a:t>
            </a:r>
            <a:r>
              <a:rPr lang="es-ES" sz="1200" dirty="0"/>
              <a:t> y para la </a:t>
            </a:r>
            <a:r>
              <a:rPr lang="es-ES" sz="1200" b="1" dirty="0"/>
              <a:t>salud y la vida humanas</a:t>
            </a:r>
            <a:r>
              <a:rPr lang="es-ES" sz="1200" dirty="0"/>
              <a:t>, y proponiendo </a:t>
            </a:r>
            <a:r>
              <a:rPr lang="es-ES" sz="1200" b="1" dirty="0"/>
              <a:t>acciones y hábitos </a:t>
            </a:r>
            <a:r>
              <a:rPr lang="es-ES" sz="1200" dirty="0"/>
              <a:t>que contribuyan a su </a:t>
            </a:r>
            <a:r>
              <a:rPr lang="es-ES" sz="1200" b="1" dirty="0"/>
              <a:t>prevención y/o solución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10.1. Identifica y justifica con argumentaciones sencillas, las causas que sustentan el </a:t>
            </a:r>
            <a:r>
              <a:rPr lang="es-ES" sz="1200" b="1" dirty="0"/>
              <a:t>papel protector </a:t>
            </a:r>
            <a:r>
              <a:rPr lang="es-ES" sz="1200" dirty="0"/>
              <a:t>de la </a:t>
            </a:r>
            <a:r>
              <a:rPr lang="es-ES" sz="1200" b="1" dirty="0"/>
              <a:t>atmósfera</a:t>
            </a:r>
            <a:r>
              <a:rPr lang="es-ES" sz="1200" dirty="0"/>
              <a:t> para los </a:t>
            </a:r>
            <a:r>
              <a:rPr lang="es-ES" sz="1200" b="1" dirty="0"/>
              <a:t>seres vivos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10.2. Relaciona situaciones en los que la </a:t>
            </a:r>
            <a:r>
              <a:rPr lang="es-ES" sz="1200" b="1" dirty="0"/>
              <a:t>actividad humana </a:t>
            </a:r>
            <a:r>
              <a:rPr lang="es-ES" sz="1200" dirty="0"/>
              <a:t>interfiera con la acción protectora de la atmósfera.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11.1. Reconoce las </a:t>
            </a:r>
            <a:r>
              <a:rPr lang="es-ES" sz="1200" b="1" dirty="0"/>
              <a:t>propiedades anómalas del agua </a:t>
            </a:r>
            <a:r>
              <a:rPr lang="es-ES" sz="1200" dirty="0"/>
              <a:t>relacionándolas con las consecuencias que tienen para el mantenimiento de la vida en la Tierra.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12.1. Describe </a:t>
            </a:r>
            <a:r>
              <a:rPr lang="es-ES" sz="1200" b="1" dirty="0"/>
              <a:t>el ciclo del agua </a:t>
            </a:r>
            <a:r>
              <a:rPr lang="es-ES" sz="1200" dirty="0"/>
              <a:t>relacionándolo con los </a:t>
            </a:r>
            <a:r>
              <a:rPr lang="es-ES" sz="1200" b="1" dirty="0"/>
              <a:t>cambios de estado de agregación </a:t>
            </a:r>
            <a:r>
              <a:rPr lang="es-ES" sz="1200" dirty="0"/>
              <a:t>de ésta y enumera las </a:t>
            </a:r>
            <a:r>
              <a:rPr lang="es-ES" sz="1200" b="1" dirty="0"/>
              <a:t>alteraciones</a:t>
            </a:r>
            <a:r>
              <a:rPr lang="es-ES" sz="1200" dirty="0"/>
              <a:t> que sufre debido al </a:t>
            </a:r>
            <a:r>
              <a:rPr lang="es-ES" sz="1200" b="1" dirty="0"/>
              <a:t>creciente e inadecuado uso </a:t>
            </a:r>
            <a:r>
              <a:rPr lang="es-ES" sz="1200" dirty="0"/>
              <a:t>del </a:t>
            </a:r>
            <a:r>
              <a:rPr lang="es-ES" sz="1200" b="1" dirty="0"/>
              <a:t>agua</a:t>
            </a:r>
            <a:r>
              <a:rPr lang="es-ES" sz="1200" dirty="0"/>
              <a:t> por parte del </a:t>
            </a:r>
            <a:r>
              <a:rPr lang="es-ES" sz="1200" b="1" dirty="0"/>
              <a:t>ser humano</a:t>
            </a:r>
            <a:r>
              <a:rPr lang="es-ES" sz="1200" dirty="0"/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13.1. Comprende el significado de </a:t>
            </a:r>
            <a:r>
              <a:rPr lang="es-ES" sz="1200" b="1" dirty="0"/>
              <a:t>gestión sostenible </a:t>
            </a:r>
            <a:r>
              <a:rPr lang="es-ES" sz="1200" dirty="0"/>
              <a:t>del </a:t>
            </a:r>
            <a:r>
              <a:rPr lang="es-ES" sz="1200" b="1" dirty="0"/>
              <a:t>agua dulce</a:t>
            </a:r>
            <a:r>
              <a:rPr lang="es-ES" sz="1200" dirty="0"/>
              <a:t>, enumerando </a:t>
            </a:r>
            <a:r>
              <a:rPr lang="es-ES" sz="1200" b="1" dirty="0"/>
              <a:t>medidas</a:t>
            </a:r>
            <a:r>
              <a:rPr lang="es-ES" sz="1200" dirty="0"/>
              <a:t> concretas que colaboren en esa gestión.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14.1. Analiza los problemas de </a:t>
            </a:r>
            <a:r>
              <a:rPr lang="es-ES" sz="1200" b="1" dirty="0"/>
              <a:t>contaminación de aguas dulces y saladas </a:t>
            </a:r>
            <a:r>
              <a:rPr lang="es-ES" sz="1200" dirty="0"/>
              <a:t>y los relaciona con las actividades humanas.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14.2. Valora las consecuencias de la </a:t>
            </a:r>
            <a:r>
              <a:rPr lang="es-ES" sz="1200" b="1" dirty="0"/>
              <a:t>contaminación hídrica </a:t>
            </a:r>
            <a:r>
              <a:rPr lang="es-ES" sz="1200" dirty="0"/>
              <a:t>para la naturaleza y para la vida y salud humanas y elabora argumentos para la </a:t>
            </a:r>
            <a:r>
              <a:rPr lang="es-ES" sz="1200" b="1" dirty="0"/>
              <a:t>preservación del agua y su ciclo</a:t>
            </a:r>
            <a:r>
              <a:rPr lang="es-ES" sz="1200" dirty="0"/>
              <a:t>, haciendo un </a:t>
            </a:r>
            <a:r>
              <a:rPr lang="es-ES" sz="1200" b="1" dirty="0"/>
              <a:t>uso sostenible </a:t>
            </a:r>
            <a:r>
              <a:rPr lang="es-ES" sz="1200" dirty="0"/>
              <a:t>de la misma.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200" dirty="0"/>
              <a:t>15.1. Precisa qué características se dan en el planeta Tierra, y no se dan en los otros planetas, que posibilitaron el desarrollo de la vida en él.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2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8054"/>
              </p:ext>
            </p:extLst>
          </p:nvPr>
        </p:nvGraphicFramePr>
        <p:xfrm>
          <a:off x="192687" y="92912"/>
          <a:ext cx="5714126" cy="676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723"/>
                <a:gridCol w="3699403"/>
              </a:tblGrid>
              <a:tr h="50449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el origen del universo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Big </a:t>
                      </a:r>
                      <a:r>
                        <a:rPr lang="es-ES" sz="1100" b="1" dirty="0" err="1" smtClean="0"/>
                        <a:t>Bang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i="1" dirty="0" smtClean="0"/>
                        <a:t>concepciones geocéntrica y heliocéntrica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sistema solar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componentes del Sistema Solar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características generales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planetas interiores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planetas exteriores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la Tierra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fenómenos principales 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movimiento y posición de los astros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vida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gráficos y esquemas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fases lunares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Eclipses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posición relativa 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Tierra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Luna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Sol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características generales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materiales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zonas externas del planeta 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capas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densidad</a:t>
                      </a:r>
                      <a:r>
                        <a:rPr lang="es-ES" sz="1100" dirty="0" smtClean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Corteza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manto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núcleo terrestre </a:t>
                      </a:r>
                      <a:endParaRPr lang="es-ES" sz="11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minerales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rocas</a:t>
                      </a:r>
                      <a:r>
                        <a:rPr lang="es-ES" sz="110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/>
                        <a:t>aplicaciones</a:t>
                      </a:r>
                      <a:r>
                        <a:rPr lang="es-ES" sz="1100" dirty="0" smtClean="0"/>
                        <a:t> 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/>
                        <a:t>vida cotidiana</a:t>
                      </a:r>
                      <a:r>
                        <a:rPr lang="es-ES" sz="1200" dirty="0" smtClean="0"/>
                        <a:t>.</a:t>
                      </a:r>
                    </a:p>
                    <a:p>
                      <a:r>
                        <a:rPr lang="es-ES" sz="1200" b="1" dirty="0" smtClean="0"/>
                        <a:t>gestión sostenible </a:t>
                      </a:r>
                    </a:p>
                    <a:p>
                      <a:r>
                        <a:rPr lang="es-ES" sz="1200" b="1" dirty="0" smtClean="0"/>
                        <a:t>recursos minerales</a:t>
                      </a:r>
                    </a:p>
                    <a:p>
                      <a:r>
                        <a:rPr lang="es-ES" sz="1200" b="1" dirty="0" smtClean="0"/>
                        <a:t>estructura y composición de la atmósfera</a:t>
                      </a:r>
                    </a:p>
                    <a:p>
                      <a:r>
                        <a:rPr lang="es-ES" sz="1200" b="1" dirty="0" smtClean="0"/>
                        <a:t>composición del aire</a:t>
                      </a:r>
                    </a:p>
                    <a:p>
                      <a:r>
                        <a:rPr lang="es-ES" sz="1200" b="1" dirty="0" smtClean="0"/>
                        <a:t>Contaminantes</a:t>
                      </a:r>
                    </a:p>
                    <a:p>
                      <a:r>
                        <a:rPr lang="es-ES" sz="1200" b="1" dirty="0" smtClean="0"/>
                        <a:t>contaminación ambiental </a:t>
                      </a:r>
                    </a:p>
                    <a:p>
                      <a:r>
                        <a:rPr lang="es-ES" sz="1200" b="1" dirty="0" smtClean="0"/>
                        <a:t>origen</a:t>
                      </a:r>
                      <a:r>
                        <a:rPr lang="es-ES" sz="1200" dirty="0" smtClean="0"/>
                        <a:t>.</a:t>
                      </a:r>
                    </a:p>
                    <a:p>
                      <a:r>
                        <a:rPr lang="es-ES" sz="1200" b="1" dirty="0" smtClean="0"/>
                        <a:t>Naturaleza</a:t>
                      </a:r>
                    </a:p>
                    <a:p>
                      <a:r>
                        <a:rPr lang="es-ES" sz="1200" b="1" dirty="0" smtClean="0"/>
                        <a:t>salud y la vida humanas</a:t>
                      </a:r>
                    </a:p>
                    <a:p>
                      <a:r>
                        <a:rPr lang="es-ES" sz="1200" b="1" dirty="0" smtClean="0"/>
                        <a:t>acciones y hábitos </a:t>
                      </a:r>
                    </a:p>
                    <a:p>
                      <a:r>
                        <a:rPr lang="es-ES" sz="1200" b="1" dirty="0" smtClean="0"/>
                        <a:t>prevención y/o solución</a:t>
                      </a:r>
                    </a:p>
                    <a:p>
                      <a:r>
                        <a:rPr lang="es-ES" sz="1200" b="1" dirty="0" smtClean="0"/>
                        <a:t>papel protector </a:t>
                      </a:r>
                      <a:r>
                        <a:rPr lang="es-ES" sz="1200" dirty="0" smtClean="0"/>
                        <a:t>de la </a:t>
                      </a:r>
                      <a:r>
                        <a:rPr lang="es-ES" sz="1200" b="1" dirty="0" smtClean="0"/>
                        <a:t>atmósfera</a:t>
                      </a:r>
                      <a:r>
                        <a:rPr lang="es-ES" sz="1200" dirty="0" smtClean="0"/>
                        <a:t> </a:t>
                      </a:r>
                    </a:p>
                    <a:p>
                      <a:r>
                        <a:rPr lang="es-ES" sz="1200" b="1" dirty="0" smtClean="0"/>
                        <a:t>seres vivos</a:t>
                      </a:r>
                    </a:p>
                    <a:p>
                      <a:r>
                        <a:rPr lang="es-ES" sz="1200" b="1" dirty="0" smtClean="0"/>
                        <a:t>actividad humana </a:t>
                      </a:r>
                    </a:p>
                    <a:p>
                      <a:r>
                        <a:rPr lang="es-ES" sz="1200" b="1" dirty="0" smtClean="0"/>
                        <a:t>propiedades anómalas del agua </a:t>
                      </a:r>
                    </a:p>
                    <a:p>
                      <a:r>
                        <a:rPr lang="es-ES" sz="1200" b="1" dirty="0" smtClean="0"/>
                        <a:t>ciclo del agua </a:t>
                      </a:r>
                    </a:p>
                    <a:p>
                      <a:r>
                        <a:rPr lang="es-ES" sz="1200" b="1" dirty="0" smtClean="0"/>
                        <a:t>cambios de estado de agregación</a:t>
                      </a:r>
                    </a:p>
                    <a:p>
                      <a:r>
                        <a:rPr lang="es-ES" sz="1200" b="1" dirty="0" smtClean="0"/>
                        <a:t> creciente e inadecuado uso </a:t>
                      </a:r>
                      <a:r>
                        <a:rPr lang="es-ES" sz="1200" dirty="0" smtClean="0"/>
                        <a:t>del </a:t>
                      </a:r>
                      <a:r>
                        <a:rPr lang="es-ES" sz="1200" b="1" dirty="0" smtClean="0"/>
                        <a:t>agua</a:t>
                      </a:r>
                      <a:r>
                        <a:rPr lang="es-ES" sz="1200" dirty="0" smtClean="0"/>
                        <a:t> </a:t>
                      </a:r>
                    </a:p>
                    <a:p>
                      <a:r>
                        <a:rPr lang="es-ES" sz="1200" b="1" dirty="0" smtClean="0"/>
                        <a:t>gestión sostenible </a:t>
                      </a:r>
                      <a:r>
                        <a:rPr lang="es-ES" sz="1200" dirty="0" smtClean="0"/>
                        <a:t>del </a:t>
                      </a:r>
                      <a:r>
                        <a:rPr lang="es-ES" sz="1200" b="1" dirty="0" smtClean="0"/>
                        <a:t>agua dulce</a:t>
                      </a:r>
                    </a:p>
                    <a:p>
                      <a:r>
                        <a:rPr lang="es-ES" sz="1200" b="1" dirty="0" smtClean="0"/>
                        <a:t>Medidas</a:t>
                      </a:r>
                    </a:p>
                    <a:p>
                      <a:r>
                        <a:rPr lang="es-ES" sz="1200" b="1" dirty="0" smtClean="0"/>
                        <a:t>contaminación de aguas dulces y saladas </a:t>
                      </a:r>
                    </a:p>
                    <a:p>
                      <a:r>
                        <a:rPr lang="es-ES" sz="1200" b="1" dirty="0" smtClean="0"/>
                        <a:t>contaminación hídrica </a:t>
                      </a:r>
                      <a:endParaRPr lang="es-ES" sz="1200" dirty="0" smtClean="0"/>
                    </a:p>
                    <a:p>
                      <a:r>
                        <a:rPr lang="es-ES" sz="1200" b="1" dirty="0" smtClean="0"/>
                        <a:t>preservación del agua y su ciclo</a:t>
                      </a:r>
                    </a:p>
                    <a:p>
                      <a:r>
                        <a:rPr lang="es-ES" sz="1200" b="1" dirty="0" smtClean="0"/>
                        <a:t>uso sostenible </a:t>
                      </a:r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50" y="725213"/>
            <a:ext cx="6976485" cy="383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CONOCIMIENTO EN RELACIÓN AL PLANETA</a:t>
            </a:r>
            <a:br>
              <a:rPr lang="es-ES" dirty="0" smtClean="0"/>
            </a:br>
            <a:r>
              <a:rPr lang="es-ES" dirty="0" smtClean="0"/>
              <a:t>en relación a cómo funciona el planeta en el que vivimos (E. </a:t>
            </a:r>
            <a:r>
              <a:rPr lang="es-ES" dirty="0" err="1" smtClean="0"/>
              <a:t>Pedrinaci</a:t>
            </a:r>
            <a:r>
              <a:rPr lang="es-ES" dirty="0" smtClean="0"/>
              <a:t>, 2016)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s-ES" dirty="0" smtClean="0"/>
              <a:t>CONOCIMIENTO NECESARIO PARA:</a:t>
            </a:r>
          </a:p>
          <a:p>
            <a:pPr lvl="1"/>
            <a:r>
              <a:rPr lang="es-ES" dirty="0" smtClean="0"/>
              <a:t>El planeta nos aporta los recursos que necesitamos</a:t>
            </a:r>
          </a:p>
          <a:p>
            <a:pPr lvl="1"/>
            <a:r>
              <a:rPr lang="es-ES" dirty="0" smtClean="0"/>
              <a:t>El planeta acoge los residuos que generamos</a:t>
            </a:r>
          </a:p>
          <a:p>
            <a:pPr lvl="1"/>
            <a:r>
              <a:rPr lang="es-ES" dirty="0" smtClean="0"/>
              <a:t>Nuestra especie, y el resto de organismos, dependemos de condiciones ambientales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4282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CONOCIMIENTO EN RELACIÓN AL PLANETA</a:t>
            </a:r>
            <a:br>
              <a:rPr lang="es-ES" dirty="0" smtClean="0"/>
            </a:br>
            <a:r>
              <a:rPr lang="es-ES" dirty="0" smtClean="0"/>
              <a:t>en relación a cómo funciona el planeta en el que vivimos (E. </a:t>
            </a:r>
            <a:r>
              <a:rPr lang="es-ES" dirty="0" err="1" smtClean="0"/>
              <a:t>Pedrinaci</a:t>
            </a:r>
            <a:r>
              <a:rPr lang="es-ES" dirty="0" smtClean="0"/>
              <a:t>, 2016)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88334"/>
            <a:ext cx="10515600" cy="4351338"/>
          </a:xfrm>
        </p:spPr>
        <p:txBody>
          <a:bodyPr/>
          <a:lstStyle/>
          <a:p>
            <a:r>
              <a:rPr lang="es-ES" dirty="0" smtClean="0"/>
              <a:t>Visión global del planeta</a:t>
            </a:r>
          </a:p>
          <a:p>
            <a:r>
              <a:rPr lang="es-ES" dirty="0" smtClean="0"/>
              <a:t>Perspectiva temporal de los profundos cambios que ha tenido el planeta.</a:t>
            </a:r>
          </a:p>
          <a:p>
            <a:r>
              <a:rPr lang="es-ES" dirty="0" smtClean="0"/>
              <a:t>Interacciones entre humanidad y planeta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0421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777558"/>
              </p:ext>
            </p:extLst>
          </p:nvPr>
        </p:nvGraphicFramePr>
        <p:xfrm>
          <a:off x="642257" y="562882"/>
          <a:ext cx="9876491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834"/>
                <a:gridCol w="8414657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IDEAS CLAVE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Tierra es un sistema complejo en el que interaccionan las rocas, el agua, el aire y la vida.</a:t>
                      </a:r>
                      <a:endParaRPr lang="es-ES" dirty="0"/>
                    </a:p>
                  </a:txBody>
                  <a:tcPr/>
                </a:tc>
              </a:tr>
              <a:tr h="343846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origen de la Tierra va unido al del sistema solar y su larga historia está registrada en los materiales que la componen.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materiales de la Tierra se originan y modifican de forma continua.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agua y el aire hacen de la Tierra un planeta especial.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vida evoluciona e interacciona con la Tierra modificándose mutuamente.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tectónica de placas es una teoría global e integradora de la Tierra.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procesos geológicos externos transforman la superficie terrestre.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humanidad depende del planeta Tierra para la obtención de sus recursos y debe hacerlo de forma sostenible.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Algunos procesos naturales implican riesgos para la humanidad.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 clave 10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 científicos interpretan y explican el funcionamiento de la Tierra basándose en observaciones repetibles y en ideas verificables.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954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8" y="470656"/>
            <a:ext cx="10058400" cy="494284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59837" y="5505061"/>
            <a:ext cx="2817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Curriculum+10 </a:t>
            </a:r>
            <a:r>
              <a:rPr lang="es-ES" smtClean="0"/>
              <a:t>ideas claves</a:t>
            </a:r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7004638" y="5505061"/>
            <a:ext cx="5310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Podemos identificar los  inclusivos que reconcilien el </a:t>
            </a:r>
            <a:r>
              <a:rPr lang="es-ES" dirty="0" err="1" smtClean="0"/>
              <a:t>curriculum</a:t>
            </a:r>
            <a:r>
              <a:rPr lang="es-ES" dirty="0" smtClean="0"/>
              <a:t> con el conocimiento actual.</a:t>
            </a:r>
          </a:p>
          <a:p>
            <a:r>
              <a:rPr lang="es-ES" dirty="0" smtClean="0"/>
              <a:t>E identificar núcleos de conocimiento significativos para acercarnos al aula.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529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LOMCE</a:t>
            </a:r>
            <a:br>
              <a:rPr lang="es-ES" dirty="0" smtClean="0"/>
            </a:br>
            <a:r>
              <a:rPr lang="es-ES" dirty="0" err="1" smtClean="0"/>
              <a:t>Curriculum</a:t>
            </a:r>
            <a:r>
              <a:rPr lang="es-ES" dirty="0" smtClean="0"/>
              <a:t> </a:t>
            </a:r>
            <a:r>
              <a:rPr lang="es-ES" dirty="0" smtClean="0"/>
              <a:t>biología-geología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</a:p>
          <a:p>
            <a:r>
              <a:rPr lang="es-ES" dirty="0" smtClean="0"/>
              <a:t>Bloques de contenidos</a:t>
            </a:r>
          </a:p>
          <a:p>
            <a:r>
              <a:rPr lang="es-ES" dirty="0" smtClean="0"/>
              <a:t>Criterios de evaluación</a:t>
            </a:r>
          </a:p>
          <a:p>
            <a:r>
              <a:rPr lang="es-ES" dirty="0" smtClean="0"/>
              <a:t>Estándares de aprendizaje.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410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CURRICULUM 1º de la ESO. INTRODUCCIÓN</a:t>
            </a:r>
            <a:endParaRPr lang="es-E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63894" y="1690688"/>
            <a:ext cx="1058080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asignatura de Biología y Geología debe contribuir durante la Educación Secundaria Obligatoria (ESO) a que el alumnado adquiera unos conocimientos y destrezas básicas que le permitan adquirir una cultura científica;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alumnos y alumnas deben identificarse como agentes activos, y reconocer que de sus actuaciones y conocimientos dependerá el desarrollo de su entorno. Durante esta etapa se persigue asentar los conocimientos ya adquiridos,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ir construyendo curso a curso conocimientos y destrezas que permitan a los alumnos y las alumnas ser ciudadanos respetuosos consigo mismos, con los demás y con el medio, respetuosos con el material que utilizan o que está a su disposición,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responsables, capaces de tener criterios propios y de no perder el interés que tienen, desde el comienzo de su temprana actividad escolar, por no dejar de aprender.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Durante el primer ciclo de ESO, el eje vertebrador de la materia girará en torno a los seres vivos y su interacción con la Tierra, incidiendo especialmente en la importancia que la conservación del medio ambiente tiene para todos los seres vivos. También durante este ciclo, la materia de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Biología y Geología tiene como núcleo central la salud y su promoción. El principal objetivo es que los alumnos y alumnas adquieran las capacidades y competencias que les permitan cuidar su cuerpo, tanto a nivel físico como mental,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así como valorar y tener una actuación crítica ante la información y ante actitudes sociales que puedan repercutir negativamente en su desarrollo físico, social y psicológico. Se pretende también que entiendan y valoren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importancia de preservar el medio ambiente por las repercusiones que tiene sobre su salud; así mismo, deben aprender a ser responsables de sus decisiones diarias y las consecuencias que las mismas tienen en su salud y en el entorno que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rodea, y a comprender el valor que la investigación tiene en los avances médicos y en el impacto de la calidad de vida de las personas.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Finalmente, en el cuarto curso de la ESO, se inicia al alumnado en las grandes teorías que han permitido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desarrollo más actual de esta ciencia: la tectónica de placas, la teoría celular y la teoría de la evolución, para finalizar con el estudio de los ecosistemas, las relaciones tróficas entre los distintos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niveles y la interacción de los organismos entre ellos y con el medio, así como su repercusión en la dinámica y evolución de dichos ecosistemas. Al finalizar la etapa, el alumnado deberá haber adquirido los conocimientos esenciales que se incluyen en el currículo básico y las estrategias del método científico. La comprensión lectora, la expresión oral y escrita, la argumentación en público y la comunicación audiovisual se afianzarán durante esta etapa. Igualmente, el alumnado deberá desarrollar actitudes conducentes a la reflexión y el análisis sobre los grandes avances científicos de la actualidad, sus ventajas y las implicaciones éticas que en ocasiones se plantean, y conocer y utilizar las normas básicas de seguridad y uso del material de laboratorio.</a:t>
            </a:r>
          </a:p>
        </p:txBody>
      </p:sp>
    </p:spTree>
    <p:extLst>
      <p:ext uri="{BB962C8B-B14F-4D97-AF65-F5344CB8AC3E}">
        <p14:creationId xmlns:p14="http://schemas.microsoft.com/office/powerpoint/2010/main" val="86990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CURRICULUM 1º de la ESO. 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alt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Alumnado activo: </a:t>
            </a:r>
          </a:p>
          <a:p>
            <a:pPr lvl="1"/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Adquirir unos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conocimientos y destrezas básicas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adquirir una cultura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científica, que será determinante para el desarrollo del entorno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ciudadanos respetuosos consigo mismos, con los demás y con el medio, respetuosos con el material que utilizan o que está a su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disposición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capaces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tener criterios propios y de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perder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interés que tienen, desde el comienzo de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 temprana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 escolar, por no dejar de aprender.</a:t>
            </a:r>
            <a:endParaRPr lang="es-ES" dirty="0"/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7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CURRICULUM 1º de la ESO. 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262466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Asentar conocimientos adquiridos.</a:t>
            </a:r>
          </a:p>
          <a:p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Eje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vertebrador de la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materia:</a:t>
            </a:r>
          </a:p>
          <a:p>
            <a:pPr lvl="1"/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s-ES" alt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seres vivos y su interacción con la Tierra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incidiendo especialmente en la importancia que la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conservación del medio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ambiente tiene para todos los seres vivos.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Núcleo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la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salud y su promoción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 objetivo es que los alumnos y alumnas adquieran las capacidades y competencias que les permitan cuidar su cuerpo, tanto a nivel físico como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mental.</a:t>
            </a:r>
          </a:p>
          <a:p>
            <a:pPr lvl="1"/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Valorar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tener una actuación crítica ante la información y ante actitudes sociales que puedan repercutir negativamente en su desarrollo físico, social y psicológico. </a:t>
            </a:r>
          </a:p>
          <a:p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pretende también que entiendan y valoren la importancia de preservar el medio ambiente por las repercusiones que tiene sobre su salud;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Deben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aprender a ser responsables de sus decisiones diarias y las consecuencias que las mismas tienen en su salud y en el entorno que les rodea, y a comprender el valor que la investigación tiene en los avances médicos y en el impacto de la calidad de vida de las personas. </a:t>
            </a:r>
          </a:p>
          <a:p>
            <a:endParaRPr 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0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961202"/>
              </p:ext>
            </p:extLst>
          </p:nvPr>
        </p:nvGraphicFramePr>
        <p:xfrm>
          <a:off x="396766" y="238563"/>
          <a:ext cx="10501012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9932"/>
                <a:gridCol w="3499932"/>
                <a:gridCol w="3501148"/>
              </a:tblGrid>
              <a:tr h="40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Contenidos 1º ESO</a:t>
                      </a:r>
                      <a:endParaRPr lang="es-ES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Criterios de evaluación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Estándares de aprendizaje</a:t>
                      </a:r>
                    </a:p>
                  </a:txBody>
                  <a:tcPr marL="68580" marR="68580" marT="0" marB="0"/>
                </a:tc>
              </a:tr>
              <a:tr h="371396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1.–Habilidades, destrezas y estrategias . Metodología científica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7.–Proyecto de investigación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>
                          <a:effectLst/>
                        </a:rPr>
                        <a:t>BLOQUE 2.–La Tierra en el Universo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3.–La biodiversidad en el planeta Tierra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531" y="2467675"/>
            <a:ext cx="5565231" cy="337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0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75305"/>
              </p:ext>
            </p:extLst>
          </p:nvPr>
        </p:nvGraphicFramePr>
        <p:xfrm>
          <a:off x="462456" y="399393"/>
          <a:ext cx="10501012" cy="6384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9932"/>
                <a:gridCol w="3499932"/>
                <a:gridCol w="3501148"/>
              </a:tblGrid>
              <a:tr h="40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Criterios de evaluación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Estándares de aprendizaje</a:t>
                      </a:r>
                    </a:p>
                  </a:txBody>
                  <a:tcPr marL="68580" marR="68580" marT="0" marB="0"/>
                </a:tc>
              </a:tr>
              <a:tr h="371396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1.–Habilidades, destrezas y estrategias . Metodología científica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60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metodología científica. Características básicas.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–La experimentación en Biología y geología: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obtención</a:t>
                      </a:r>
                      <a:r>
                        <a:rPr lang="es-ES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selección de información a partir de la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selección</a:t>
                      </a:r>
                      <a:r>
                        <a:rPr lang="es-ES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recogida de muestras del medio natural.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Utilizar adecuadamente el vocabulario científico en un contexto preciso y adecuado a su nivel.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Buscar, seleccionar e interpretar la información de carácter científico y utilizar dicha información para formarse una opinión propia, expresarse con precisión y argumentar sobre problemas relacionados con el medio natural y la salud.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Realizar un trabajo experimental con ayuda de un </a:t>
                      </a:r>
                      <a:r>
                        <a:rPr lang="es-E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guión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prácticas de laboratorio o de campo describiendo su ejecución e interpretando sus resultados.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1.1. Identifica y define términos frecuentes del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vocabulario científico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utilizándolos de forma correcta tanto oralmente como por escrito.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2.1. Busca, selecciona e interpreta la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información de carácter científico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partir de la utilización de diversas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fuentes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2.2. Organiza y transmite la información seleccionada de manera precisa utilizando diversos soportes.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 Utiliza la información de carácter científico para formarse una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opinión propia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sobre el tema y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argumentar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sobre problemas relacionados.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3.1. Conoce y respeta las normas de seguridad en el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laboratorio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utilizando adecuadamente los instrumentos y el material empleado.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3.2. Desarrolla con autonomía las instrucciones de los guiones de prácticas de laboratorio utilizando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tanto</a:t>
                      </a:r>
                      <a:r>
                        <a:rPr lang="es-ES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instrumentos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ópticos de reconocimiento, como material básico de laboratorio,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describiendo el proceso experimental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seguido, anotando sus observaciones e </a:t>
                      </a:r>
                      <a:r>
                        <a:rPr lang="es-ES" sz="12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interpretando sus resultados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09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50035"/>
              </p:ext>
            </p:extLst>
          </p:nvPr>
        </p:nvGraphicFramePr>
        <p:xfrm>
          <a:off x="462456" y="220717"/>
          <a:ext cx="10583916" cy="6733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7564"/>
                <a:gridCol w="3527564"/>
                <a:gridCol w="3528788"/>
              </a:tblGrid>
              <a:tr h="26674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7.–Proyecto de investigación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46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Proyecto de investigación en equipo.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Planear, aplicar, e integrar las destrezas y habilidades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propias del trabajo científico.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Elaborar hipótesis y contrastarlas a través de la experimentación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la observación y la argumentación.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Utilizar fuentes de información variada, discriminar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decidir sobre ellas y los métodos empleados para su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obtención.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 Participar, valorar y respetar el trabajo individual 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equipo.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 Exponer, y defender en público el proyecto de investigación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realizado.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1.1. Integra y aplica las destrezas propias del método científico.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2.1. Utiliza argumentos relevantes justificando las hipótesis que propone.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3.1. Utiliza diferentes fuentes de información, apoyándose en las TIC, para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elaboración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presentación de sus investigaciones.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4.1. Participa, valora y respeta el trabajo individual y grupal.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5.1. Diseña pequeños trabajos de investigación sobre animales y/o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plantas,</a:t>
                      </a:r>
                      <a:r>
                        <a:rPr lang="es-ES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</a:t>
                      </a: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ecosistemas de su entorno o la alimentación y nutrición humana para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</a:t>
                      </a:r>
                      <a:r>
                        <a:rPr lang="es-ES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presentación </a:t>
                      </a: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defensa en el aula.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5.2. Expresa con precisión y coherencia tanto verbalmente como por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escrito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conclusiones de sus investigaciones, empleando vocabulario específico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conceptos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adecuados a su nivel.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186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5057</Words>
  <Application>Microsoft Office PowerPoint</Application>
  <PresentationFormat>Panorámica</PresentationFormat>
  <Paragraphs>458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Roboto</vt:lpstr>
      <vt:lpstr>Times New Roman</vt:lpstr>
      <vt:lpstr>Verdana</vt:lpstr>
      <vt:lpstr>Tema de Office</vt:lpstr>
      <vt:lpstr>APRENDIZAJE Y ENSEÑANZA DE LA BIOLOGÍA Y GEOLOGÍA</vt:lpstr>
      <vt:lpstr>CONOCIMIENTO DIDÁCTICO DEL CONTENIDO</vt:lpstr>
      <vt:lpstr>LOMCE Curriculum biología-geología </vt:lpstr>
      <vt:lpstr>CURRICULUM 1º de la ESO. INTRODUCCIÓN</vt:lpstr>
      <vt:lpstr>CURRICULUM 1º de la ESO. INTRODUCCIÓN</vt:lpstr>
      <vt:lpstr>CURRICULUM 1º de la ESO. 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SERES VIVOS  (Mayr. modificado por P. Jimenez*)modificado por A. Guruceaga</vt:lpstr>
      <vt:lpstr>¿Qué es la vida? Lynn Margulis   </vt:lpstr>
      <vt:lpstr>Cómo entendemos los SSVV/vida</vt:lpstr>
      <vt:lpstr>SSVV/vida  construcción histórica</vt:lpstr>
      <vt:lpstr>Concepción de la vida de L. Margulis y curriculum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CONOCIMIENTO EN RELACIÓN AL PLANETA en relación a cómo funciona el planeta en el que vivimos (E. Pedrinaci, 2016)</vt:lpstr>
      <vt:lpstr>CONOCIMIENTO EN RELACIÓN AL PLANETA en relación a cómo funciona el planeta en el que vivimos (E. Pedrinaci, 2016)</vt:lpstr>
      <vt:lpstr>Presentación de PowerPoint</vt:lpstr>
      <vt:lpstr>Presentación de PowerPoint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Y ENSEÑANZA DE LA BIOLOGÍA Y GEOLOGÍA</dc:title>
  <dc:creator>arantzazu.guruceaga</dc:creator>
  <cp:lastModifiedBy>arantzazu.guruceaga</cp:lastModifiedBy>
  <cp:revision>48</cp:revision>
  <dcterms:created xsi:type="dcterms:W3CDTF">2016-01-12T15:10:53Z</dcterms:created>
  <dcterms:modified xsi:type="dcterms:W3CDTF">2016-11-28T14:42:09Z</dcterms:modified>
</cp:coreProperties>
</file>