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3" r:id="rId1"/>
  </p:sldMasterIdLst>
  <p:sldIdLst>
    <p:sldId id="256" r:id="rId2"/>
    <p:sldId id="257" r:id="rId3"/>
    <p:sldId id="258" r:id="rId4"/>
    <p:sldId id="263" r:id="rId5"/>
    <p:sldId id="268" r:id="rId6"/>
    <p:sldId id="278" r:id="rId7"/>
    <p:sldId id="261" r:id="rId8"/>
    <p:sldId id="280" r:id="rId9"/>
    <p:sldId id="289" r:id="rId10"/>
    <p:sldId id="290" r:id="rId11"/>
    <p:sldId id="265" r:id="rId12"/>
    <p:sldId id="266" r:id="rId13"/>
    <p:sldId id="281" r:id="rId14"/>
    <p:sldId id="282" r:id="rId15"/>
    <p:sldId id="269" r:id="rId16"/>
    <p:sldId id="291" r:id="rId17"/>
    <p:sldId id="259" r:id="rId18"/>
    <p:sldId id="272" r:id="rId19"/>
    <p:sldId id="270" r:id="rId20"/>
    <p:sldId id="283" r:id="rId21"/>
    <p:sldId id="279" r:id="rId22"/>
    <p:sldId id="273" r:id="rId23"/>
    <p:sldId id="276" r:id="rId24"/>
    <p:sldId id="277" r:id="rId25"/>
    <p:sldId id="271" r:id="rId26"/>
    <p:sldId id="293" r:id="rId27"/>
    <p:sldId id="292" r:id="rId28"/>
    <p:sldId id="274" r:id="rId29"/>
    <p:sldId id="294" r:id="rId30"/>
    <p:sldId id="284" r:id="rId31"/>
    <p:sldId id="285" r:id="rId32"/>
    <p:sldId id="286" r:id="rId33"/>
    <p:sldId id="287" r:id="rId34"/>
    <p:sldId id="27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66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6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9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26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44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76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09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37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9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0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7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7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4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4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4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0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4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ACTIVIDADES DE EVALUACIÓN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456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-219076" y="2233084"/>
            <a:ext cx="10220325" cy="1646302"/>
          </a:xfrm>
        </p:spPr>
        <p:txBody>
          <a:bodyPr/>
          <a:lstStyle/>
          <a:p>
            <a:r>
              <a:rPr lang="es-ES" dirty="0"/>
              <a:t>Evaluación inicial con MMCC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24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438400" y="457200"/>
            <a:ext cx="7696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rgbClr val="00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57347" name="Picture 3" descr="FICHA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1"/>
            <a:ext cx="4275138" cy="599281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4224338" y="3103563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7043738" y="3027363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6738938" y="2493963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5519738" y="4856163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7352" name="Freeform 8"/>
          <p:cNvSpPr>
            <a:spLocks/>
          </p:cNvSpPr>
          <p:nvPr/>
        </p:nvSpPr>
        <p:spPr bwMode="auto">
          <a:xfrm>
            <a:off x="6435726" y="3335338"/>
            <a:ext cx="1882775" cy="474662"/>
          </a:xfrm>
          <a:custGeom>
            <a:avLst/>
            <a:gdLst>
              <a:gd name="T0" fmla="*/ 2147483647 w 1186"/>
              <a:gd name="T1" fmla="*/ 2147483647 h 299"/>
              <a:gd name="T2" fmla="*/ 2147483647 w 1186"/>
              <a:gd name="T3" fmla="*/ 2147483647 h 299"/>
              <a:gd name="T4" fmla="*/ 2147483647 w 1186"/>
              <a:gd name="T5" fmla="*/ 2147483647 h 299"/>
              <a:gd name="T6" fmla="*/ 2147483647 w 1186"/>
              <a:gd name="T7" fmla="*/ 2147483647 h 299"/>
              <a:gd name="T8" fmla="*/ 2147483647 w 1186"/>
              <a:gd name="T9" fmla="*/ 2147483647 h 299"/>
              <a:gd name="T10" fmla="*/ 2147483647 w 1186"/>
              <a:gd name="T11" fmla="*/ 2147483647 h 299"/>
              <a:gd name="T12" fmla="*/ 2147483647 w 1186"/>
              <a:gd name="T13" fmla="*/ 2147483647 h 299"/>
              <a:gd name="T14" fmla="*/ 2147483647 w 1186"/>
              <a:gd name="T15" fmla="*/ 2147483647 h 299"/>
              <a:gd name="T16" fmla="*/ 2147483647 w 1186"/>
              <a:gd name="T17" fmla="*/ 2147483647 h 299"/>
              <a:gd name="T18" fmla="*/ 2147483647 w 1186"/>
              <a:gd name="T19" fmla="*/ 2147483647 h 299"/>
              <a:gd name="T20" fmla="*/ 2147483647 w 1186"/>
              <a:gd name="T21" fmla="*/ 2147483647 h 299"/>
              <a:gd name="T22" fmla="*/ 2147483647 w 1186"/>
              <a:gd name="T23" fmla="*/ 2147483647 h 299"/>
              <a:gd name="T24" fmla="*/ 2147483647 w 1186"/>
              <a:gd name="T25" fmla="*/ 2147483647 h 299"/>
              <a:gd name="T26" fmla="*/ 2147483647 w 1186"/>
              <a:gd name="T27" fmla="*/ 2147483647 h 299"/>
              <a:gd name="T28" fmla="*/ 2147483647 w 1186"/>
              <a:gd name="T29" fmla="*/ 2147483647 h 299"/>
              <a:gd name="T30" fmla="*/ 2147483647 w 1186"/>
              <a:gd name="T31" fmla="*/ 2147483647 h 299"/>
              <a:gd name="T32" fmla="*/ 2147483647 w 1186"/>
              <a:gd name="T33" fmla="*/ 2147483647 h 299"/>
              <a:gd name="T34" fmla="*/ 2147483647 w 1186"/>
              <a:gd name="T35" fmla="*/ 2147483647 h 299"/>
              <a:gd name="T36" fmla="*/ 2147483647 w 1186"/>
              <a:gd name="T37" fmla="*/ 2147483647 h 299"/>
              <a:gd name="T38" fmla="*/ 2147483647 w 1186"/>
              <a:gd name="T39" fmla="*/ 2147483647 h 29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86"/>
              <a:gd name="T61" fmla="*/ 0 h 299"/>
              <a:gd name="T62" fmla="*/ 1186 w 1186"/>
              <a:gd name="T63" fmla="*/ 299 h 29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86" h="299">
                <a:moveTo>
                  <a:pt x="191" y="4"/>
                </a:moveTo>
                <a:cubicBezTo>
                  <a:pt x="158" y="53"/>
                  <a:pt x="94" y="21"/>
                  <a:pt x="41" y="34"/>
                </a:cubicBezTo>
                <a:cubicBezTo>
                  <a:pt x="28" y="54"/>
                  <a:pt x="18" y="74"/>
                  <a:pt x="5" y="94"/>
                </a:cubicBezTo>
                <a:cubicBezTo>
                  <a:pt x="6" y="104"/>
                  <a:pt x="0" y="179"/>
                  <a:pt x="23" y="202"/>
                </a:cubicBezTo>
                <a:cubicBezTo>
                  <a:pt x="52" y="231"/>
                  <a:pt x="143" y="226"/>
                  <a:pt x="143" y="226"/>
                </a:cubicBezTo>
                <a:cubicBezTo>
                  <a:pt x="211" y="222"/>
                  <a:pt x="279" y="221"/>
                  <a:pt x="347" y="214"/>
                </a:cubicBezTo>
                <a:cubicBezTo>
                  <a:pt x="358" y="213"/>
                  <a:pt x="366" y="203"/>
                  <a:pt x="377" y="202"/>
                </a:cubicBezTo>
                <a:cubicBezTo>
                  <a:pt x="419" y="198"/>
                  <a:pt x="483" y="232"/>
                  <a:pt x="521" y="238"/>
                </a:cubicBezTo>
                <a:cubicBezTo>
                  <a:pt x="643" y="258"/>
                  <a:pt x="746" y="264"/>
                  <a:pt x="875" y="268"/>
                </a:cubicBezTo>
                <a:cubicBezTo>
                  <a:pt x="905" y="270"/>
                  <a:pt x="935" y="271"/>
                  <a:pt x="965" y="274"/>
                </a:cubicBezTo>
                <a:cubicBezTo>
                  <a:pt x="997" y="277"/>
                  <a:pt x="1061" y="286"/>
                  <a:pt x="1061" y="286"/>
                </a:cubicBezTo>
                <a:cubicBezTo>
                  <a:pt x="1089" y="295"/>
                  <a:pt x="1093" y="299"/>
                  <a:pt x="1133" y="286"/>
                </a:cubicBezTo>
                <a:cubicBezTo>
                  <a:pt x="1147" y="281"/>
                  <a:pt x="1169" y="262"/>
                  <a:pt x="1169" y="262"/>
                </a:cubicBezTo>
                <a:cubicBezTo>
                  <a:pt x="1173" y="256"/>
                  <a:pt x="1181" y="251"/>
                  <a:pt x="1181" y="244"/>
                </a:cubicBezTo>
                <a:cubicBezTo>
                  <a:pt x="1183" y="202"/>
                  <a:pt x="1186" y="158"/>
                  <a:pt x="1175" y="118"/>
                </a:cubicBezTo>
                <a:cubicBezTo>
                  <a:pt x="1171" y="104"/>
                  <a:pt x="1151" y="102"/>
                  <a:pt x="1139" y="94"/>
                </a:cubicBezTo>
                <a:cubicBezTo>
                  <a:pt x="1095" y="65"/>
                  <a:pt x="985" y="73"/>
                  <a:pt x="947" y="70"/>
                </a:cubicBezTo>
                <a:cubicBezTo>
                  <a:pt x="923" y="68"/>
                  <a:pt x="899" y="66"/>
                  <a:pt x="875" y="64"/>
                </a:cubicBezTo>
                <a:cubicBezTo>
                  <a:pt x="745" y="38"/>
                  <a:pt x="600" y="37"/>
                  <a:pt x="467" y="28"/>
                </a:cubicBezTo>
                <a:cubicBezTo>
                  <a:pt x="383" y="0"/>
                  <a:pt x="261" y="8"/>
                  <a:pt x="191" y="4"/>
                </a:cubicBezTo>
                <a:close/>
              </a:path>
            </a:pathLst>
          </a:custGeom>
          <a:noFill/>
          <a:ln w="28575" cmpd="sng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3" name="Freeform 9"/>
          <p:cNvSpPr>
            <a:spLocks/>
          </p:cNvSpPr>
          <p:nvPr/>
        </p:nvSpPr>
        <p:spPr bwMode="auto">
          <a:xfrm>
            <a:off x="6915151" y="3894138"/>
            <a:ext cx="1236663" cy="565150"/>
          </a:xfrm>
          <a:custGeom>
            <a:avLst/>
            <a:gdLst>
              <a:gd name="T0" fmla="*/ 2147483647 w 779"/>
              <a:gd name="T1" fmla="*/ 0 h 356"/>
              <a:gd name="T2" fmla="*/ 2147483647 w 779"/>
              <a:gd name="T3" fmla="*/ 2147483647 h 356"/>
              <a:gd name="T4" fmla="*/ 2147483647 w 779"/>
              <a:gd name="T5" fmla="*/ 2147483647 h 356"/>
              <a:gd name="T6" fmla="*/ 2147483647 w 779"/>
              <a:gd name="T7" fmla="*/ 2147483647 h 356"/>
              <a:gd name="T8" fmla="*/ 2147483647 w 779"/>
              <a:gd name="T9" fmla="*/ 2147483647 h 356"/>
              <a:gd name="T10" fmla="*/ 2147483647 w 779"/>
              <a:gd name="T11" fmla="*/ 2147483647 h 356"/>
              <a:gd name="T12" fmla="*/ 2147483647 w 779"/>
              <a:gd name="T13" fmla="*/ 2147483647 h 356"/>
              <a:gd name="T14" fmla="*/ 2147483647 w 779"/>
              <a:gd name="T15" fmla="*/ 2147483647 h 356"/>
              <a:gd name="T16" fmla="*/ 2147483647 w 779"/>
              <a:gd name="T17" fmla="*/ 2147483647 h 356"/>
              <a:gd name="T18" fmla="*/ 2147483647 w 779"/>
              <a:gd name="T19" fmla="*/ 2147483647 h 356"/>
              <a:gd name="T20" fmla="*/ 2147483647 w 779"/>
              <a:gd name="T21" fmla="*/ 2147483647 h 356"/>
              <a:gd name="T22" fmla="*/ 2147483647 w 779"/>
              <a:gd name="T23" fmla="*/ 2147483647 h 356"/>
              <a:gd name="T24" fmla="*/ 2147483647 w 779"/>
              <a:gd name="T25" fmla="*/ 2147483647 h 356"/>
              <a:gd name="T26" fmla="*/ 2147483647 w 779"/>
              <a:gd name="T27" fmla="*/ 2147483647 h 356"/>
              <a:gd name="T28" fmla="*/ 2147483647 w 779"/>
              <a:gd name="T29" fmla="*/ 2147483647 h 356"/>
              <a:gd name="T30" fmla="*/ 2147483647 w 779"/>
              <a:gd name="T31" fmla="*/ 0 h 3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79"/>
              <a:gd name="T49" fmla="*/ 0 h 356"/>
              <a:gd name="T50" fmla="*/ 779 w 779"/>
              <a:gd name="T51" fmla="*/ 356 h 3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79" h="356">
                <a:moveTo>
                  <a:pt x="93" y="0"/>
                </a:moveTo>
                <a:cubicBezTo>
                  <a:pt x="81" y="37"/>
                  <a:pt x="53" y="63"/>
                  <a:pt x="21" y="84"/>
                </a:cubicBezTo>
                <a:cubicBezTo>
                  <a:pt x="15" y="93"/>
                  <a:pt x="3" y="108"/>
                  <a:pt x="3" y="120"/>
                </a:cubicBezTo>
                <a:cubicBezTo>
                  <a:pt x="3" y="144"/>
                  <a:pt x="0" y="170"/>
                  <a:pt x="9" y="192"/>
                </a:cubicBezTo>
                <a:cubicBezTo>
                  <a:pt x="36" y="261"/>
                  <a:pt x="213" y="263"/>
                  <a:pt x="273" y="270"/>
                </a:cubicBezTo>
                <a:cubicBezTo>
                  <a:pt x="289" y="272"/>
                  <a:pt x="305" y="275"/>
                  <a:pt x="321" y="276"/>
                </a:cubicBezTo>
                <a:cubicBezTo>
                  <a:pt x="349" y="279"/>
                  <a:pt x="377" y="280"/>
                  <a:pt x="405" y="282"/>
                </a:cubicBezTo>
                <a:cubicBezTo>
                  <a:pt x="529" y="280"/>
                  <a:pt x="708" y="356"/>
                  <a:pt x="777" y="252"/>
                </a:cubicBezTo>
                <a:cubicBezTo>
                  <a:pt x="775" y="216"/>
                  <a:pt x="779" y="179"/>
                  <a:pt x="771" y="144"/>
                </a:cubicBezTo>
                <a:cubicBezTo>
                  <a:pt x="767" y="127"/>
                  <a:pt x="721" y="101"/>
                  <a:pt x="705" y="96"/>
                </a:cubicBezTo>
                <a:cubicBezTo>
                  <a:pt x="632" y="74"/>
                  <a:pt x="540" y="70"/>
                  <a:pt x="465" y="66"/>
                </a:cubicBezTo>
                <a:cubicBezTo>
                  <a:pt x="425" y="64"/>
                  <a:pt x="385" y="62"/>
                  <a:pt x="345" y="60"/>
                </a:cubicBezTo>
                <a:cubicBezTo>
                  <a:pt x="303" y="55"/>
                  <a:pt x="261" y="48"/>
                  <a:pt x="219" y="42"/>
                </a:cubicBezTo>
                <a:cubicBezTo>
                  <a:pt x="167" y="25"/>
                  <a:pt x="226" y="43"/>
                  <a:pt x="105" y="30"/>
                </a:cubicBezTo>
                <a:cubicBezTo>
                  <a:pt x="99" y="29"/>
                  <a:pt x="89" y="30"/>
                  <a:pt x="87" y="24"/>
                </a:cubicBezTo>
                <a:cubicBezTo>
                  <a:pt x="84" y="16"/>
                  <a:pt x="91" y="8"/>
                  <a:pt x="93" y="0"/>
                </a:cubicBezTo>
                <a:close/>
              </a:path>
            </a:pathLst>
          </a:custGeom>
          <a:noFill/>
          <a:ln w="28575" cmpd="sng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348538" y="4551363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ES" sz="1600" noProof="1">
                <a:solidFill>
                  <a:schemeClr val="tx1"/>
                </a:solidFill>
                <a:latin typeface="Times New Roman" panose="02020603050405020304" pitchFamily="18" charset="0"/>
              </a:rPr>
              <a:t>11 akats</a:t>
            </a:r>
            <a:endParaRPr lang="es-ES" altLang="es-ES" sz="2400" noProof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H="1">
            <a:off x="6738938" y="4703763"/>
            <a:ext cx="609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>
            <a:off x="7119938" y="4856163"/>
            <a:ext cx="152400" cy="152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6891338" y="5486400"/>
            <a:ext cx="423862" cy="1524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6858000" y="5105400"/>
            <a:ext cx="304800" cy="1524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6096000" y="4648200"/>
            <a:ext cx="381000" cy="1524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in títul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9" y="1600200"/>
            <a:ext cx="8458200" cy="4343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9144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es-ES" altLang="es-ES" sz="2400"/>
              <a:t>IE-ren ADIERAZLEAK IKASLEENGAN ANTZEMATEN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idx="1"/>
          </p:nvPr>
        </p:nvSpPr>
        <p:spPr>
          <a:xfrm>
            <a:off x="1981200" y="4449763"/>
            <a:ext cx="8229600" cy="4191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s-ES" sz="2400"/>
              <a:t>Saioaren hasierako KM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057400" y="5791200"/>
            <a:ext cx="1219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26FD204-6C09-4715-BFDA-8DFCD01F55B7}"/>
              </a:ext>
            </a:extLst>
          </p:cNvPr>
          <p:cNvSpPr/>
          <p:nvPr/>
        </p:nvSpPr>
        <p:spPr>
          <a:xfrm>
            <a:off x="1098958" y="5280025"/>
            <a:ext cx="1409350" cy="3741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C5D39F-C8A1-4CB6-8CDB-A0CBA833EAAF}"/>
              </a:ext>
            </a:extLst>
          </p:cNvPr>
          <p:cNvSpPr/>
          <p:nvPr/>
        </p:nvSpPr>
        <p:spPr>
          <a:xfrm>
            <a:off x="998289" y="1600199"/>
            <a:ext cx="1224793" cy="374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414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9691" y="0"/>
            <a:ext cx="8596668" cy="1320800"/>
          </a:xfrm>
        </p:spPr>
        <p:txBody>
          <a:bodyPr/>
          <a:lstStyle/>
          <a:p>
            <a:r>
              <a:rPr lang="es-ES" dirty="0"/>
              <a:t>VALORACIÓN MMCC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13" y="659889"/>
            <a:ext cx="8915657" cy="5820247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272218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82" y="60820"/>
            <a:ext cx="8214996" cy="673636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278487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resultados de la evaluación inicial pueden: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4777" y="2160589"/>
            <a:ext cx="10243753" cy="3880773"/>
          </a:xfrm>
        </p:spPr>
        <p:txBody>
          <a:bodyPr>
            <a:normAutofit/>
          </a:bodyPr>
          <a:lstStyle/>
          <a:p>
            <a:r>
              <a:rPr lang="es-ES" sz="2400" dirty="0"/>
              <a:t>Ayudar a identificar los obstáculos de aprendizaje.</a:t>
            </a:r>
          </a:p>
          <a:p>
            <a:r>
              <a:rPr lang="es-ES" sz="2400" dirty="0"/>
              <a:t>Justificar modificaciones de la programación inicial.</a:t>
            </a:r>
          </a:p>
          <a:p>
            <a:r>
              <a:rPr lang="es-ES" sz="2400" dirty="0"/>
              <a:t>Formular mejor los materiales para el alumnado.</a:t>
            </a:r>
          </a:p>
          <a:p>
            <a:r>
              <a:rPr lang="es-ES" sz="2400" dirty="0"/>
              <a:t>Ayudar a diversificar los materiales y adaptarlos a diferentes alumnos/as</a:t>
            </a:r>
          </a:p>
          <a:p>
            <a:r>
              <a:rPr lang="es-ES" sz="2400" dirty="0"/>
              <a:t>Ayudar a la distribución del alumnado en grupos ya sean heterogéneos u homogéneos según las actividades.</a:t>
            </a:r>
          </a:p>
        </p:txBody>
      </p:sp>
    </p:spTree>
    <p:extLst>
      <p:ext uri="{BB962C8B-B14F-4D97-AF65-F5344CB8AC3E}">
        <p14:creationId xmlns:p14="http://schemas.microsoft.com/office/powerpoint/2010/main" val="1170569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EVALUACIÓN A LO LARGO DEL PROCESO</a:t>
            </a:r>
            <a:br>
              <a:rPr lang="es-ES" dirty="0"/>
            </a:br>
            <a:r>
              <a:rPr lang="es-ES" dirty="0"/>
              <a:t>de APRENDIZAJE Y ENSEÑANZA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11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485" y="226540"/>
            <a:ext cx="8596668" cy="1320800"/>
          </a:xfrm>
        </p:spPr>
        <p:txBody>
          <a:bodyPr/>
          <a:lstStyle/>
          <a:p>
            <a:r>
              <a:rPr lang="es-ES" dirty="0"/>
              <a:t>Evaluación a lo largo del proceso de enseñanza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396315"/>
            <a:ext cx="8596668" cy="5461686"/>
          </a:xfrm>
        </p:spPr>
        <p:txBody>
          <a:bodyPr>
            <a:normAutofit fontScale="77500" lnSpcReduction="20000"/>
          </a:bodyPr>
          <a:lstStyle/>
          <a:p>
            <a:r>
              <a:rPr lang="es-ES" sz="2300" dirty="0"/>
              <a:t>Entendemos que a lo largo del desarrollo de la programación didáctica tiene que haber actividades que ayuden al alumnado a </a:t>
            </a:r>
            <a:r>
              <a:rPr lang="es-ES" sz="2300" u="sng" dirty="0"/>
              <a:t>regular su proceso de aprendizaje.</a:t>
            </a:r>
          </a:p>
          <a:p>
            <a:r>
              <a:rPr lang="es-ES" sz="2300" dirty="0"/>
              <a:t>Evaluación entendida como conocimiento de las representaciones mentales y estrategias que utiliza el alumnado al ejecutar una tarea. </a:t>
            </a:r>
            <a:r>
              <a:rPr lang="es-ES" sz="2300" u="sng" dirty="0"/>
              <a:t>No perseguimos tanto un resultado final concreto.</a:t>
            </a:r>
          </a:p>
          <a:p>
            <a:r>
              <a:rPr lang="es-ES" sz="2300" u="sng" dirty="0"/>
              <a:t>Hay que contemplar por lo menos estos aspectos</a:t>
            </a:r>
            <a:r>
              <a:rPr lang="es-ES" sz="2300" dirty="0"/>
              <a:t>:</a:t>
            </a:r>
          </a:p>
          <a:p>
            <a:pPr lvl="1"/>
            <a:r>
              <a:rPr lang="es-ES" sz="2300" dirty="0"/>
              <a:t>Comparten los motivos y objetivos de las actividades de aprendizaje.</a:t>
            </a:r>
          </a:p>
          <a:p>
            <a:pPr lvl="1"/>
            <a:r>
              <a:rPr lang="es-ES" sz="2300" dirty="0"/>
              <a:t>Anticipan y planifican las operaciones para llevarlas a cabo.</a:t>
            </a:r>
          </a:p>
          <a:p>
            <a:pPr lvl="1"/>
            <a:r>
              <a:rPr lang="es-ES" sz="2300" dirty="0"/>
              <a:t>Comparten los criterios de evaluación.</a:t>
            </a:r>
          </a:p>
          <a:p>
            <a:r>
              <a:rPr lang="es-ES" sz="2300" u="sng" dirty="0"/>
              <a:t>Instrumentos</a:t>
            </a:r>
            <a:r>
              <a:rPr lang="es-ES" sz="2300" dirty="0"/>
              <a:t>:</a:t>
            </a:r>
          </a:p>
          <a:p>
            <a:pPr lvl="1"/>
            <a:r>
              <a:rPr lang="es-ES" sz="2300" dirty="0"/>
              <a:t>Diario de clase. Cuestionario de progreso.</a:t>
            </a:r>
          </a:p>
          <a:p>
            <a:pPr lvl="1"/>
            <a:r>
              <a:rPr lang="es-ES" sz="2300" dirty="0"/>
              <a:t>Realización de MMCC, </a:t>
            </a:r>
            <a:r>
              <a:rPr lang="es-ES" sz="2300" dirty="0" err="1"/>
              <a:t>UVEs</a:t>
            </a:r>
            <a:r>
              <a:rPr lang="es-ES" sz="2300" dirty="0"/>
              <a:t>, bases de orientación, diagramas de flujo.</a:t>
            </a:r>
          </a:p>
          <a:p>
            <a:pPr lvl="1"/>
            <a:r>
              <a:rPr lang="es-ES" sz="2300" dirty="0"/>
              <a:t>Elaborar resumen individual y en grupo.</a:t>
            </a:r>
          </a:p>
          <a:p>
            <a:pPr lvl="1"/>
            <a:r>
              <a:rPr lang="es-ES" sz="2300" dirty="0"/>
              <a:t>Contrato de evaluación.</a:t>
            </a:r>
          </a:p>
          <a:p>
            <a:pPr lvl="1"/>
            <a:r>
              <a:rPr lang="es-ES" sz="2300" dirty="0"/>
              <a:t>COEVALUACIÓN</a:t>
            </a:r>
          </a:p>
          <a:p>
            <a:pPr lvl="1"/>
            <a:r>
              <a:rPr lang="es-ES" sz="2300" dirty="0"/>
              <a:t>Elaboración de un dossier juntando todos los documentos anteriores.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8531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MMCC Y UVES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0" y="2180658"/>
            <a:ext cx="3962369" cy="2838350"/>
          </a:xfrm>
          <a:ln>
            <a:solidFill>
              <a:schemeClr val="accent2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52" y="-28989"/>
            <a:ext cx="6816331" cy="341512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99" y="3429000"/>
            <a:ext cx="5666947" cy="3401667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699009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-50800"/>
            <a:ext cx="8596668" cy="1320800"/>
          </a:xfrm>
        </p:spPr>
        <p:txBody>
          <a:bodyPr/>
          <a:lstStyle/>
          <a:p>
            <a:r>
              <a:rPr lang="es-ES" dirty="0"/>
              <a:t>Precontrato individual/grupo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72" y="710382"/>
            <a:ext cx="9536790" cy="5748352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2332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QUÉ ENTENDEMOS POR ACTIVIDADES DE EVALUACIÓN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074089"/>
            <a:ext cx="4030590" cy="3880773"/>
          </a:xfrm>
        </p:spPr>
        <p:txBody>
          <a:bodyPr>
            <a:normAutofit/>
          </a:bodyPr>
          <a:lstStyle/>
          <a:p>
            <a:r>
              <a:rPr lang="es-ES" dirty="0"/>
              <a:t>Visión restringida de la función de evaluación en el proceso de enseñanza y aprendizaje; se identifica con un examen.</a:t>
            </a:r>
          </a:p>
          <a:p>
            <a:r>
              <a:rPr lang="es-ES" dirty="0"/>
              <a:t>Visión finalista. Poner una nota.</a:t>
            </a:r>
          </a:p>
          <a:p>
            <a:r>
              <a:rPr lang="es-ES" dirty="0"/>
              <a:t>Acto administrativo</a:t>
            </a:r>
          </a:p>
          <a:p>
            <a:endParaRPr lang="es-E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123077" y="2074090"/>
            <a:ext cx="45399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Entender la evaluación como regulación y autorregulación continua del aprendizaje.</a:t>
            </a:r>
          </a:p>
          <a:p>
            <a:r>
              <a:rPr lang="es-ES" dirty="0"/>
              <a:t>No es un momento específico de la acción pedagógica. Sino que es un componente constante.</a:t>
            </a:r>
          </a:p>
          <a:p>
            <a:r>
              <a:rPr lang="es-ES" dirty="0"/>
              <a:t>Debe se útil tanto para el profesorado en su actividad docente como para el alumnado en su proceso de aprendizaje.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8081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-50800"/>
            <a:ext cx="8596668" cy="1320800"/>
          </a:xfrm>
        </p:spPr>
        <p:txBody>
          <a:bodyPr/>
          <a:lstStyle/>
          <a:p>
            <a:r>
              <a:rPr lang="es-ES" dirty="0"/>
              <a:t>Precontrato individual/grupo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32" y="679508"/>
            <a:ext cx="7756440" cy="576573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877993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89595" y="5968827"/>
            <a:ext cx="8596668" cy="1320800"/>
          </a:xfrm>
        </p:spPr>
        <p:txBody>
          <a:bodyPr/>
          <a:lstStyle/>
          <a:p>
            <a:r>
              <a:rPr lang="es-ES" dirty="0"/>
              <a:t>Cuestionario KPSI de actitudes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84370" y="-2214138"/>
            <a:ext cx="5889986" cy="10618433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988971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9503" y="51772"/>
            <a:ext cx="11401504" cy="1320800"/>
          </a:xfrm>
        </p:spPr>
        <p:txBody>
          <a:bodyPr>
            <a:normAutofit/>
          </a:bodyPr>
          <a:lstStyle/>
          <a:p>
            <a:r>
              <a:rPr lang="es-ES" dirty="0"/>
              <a:t>AUTOEVALUACIÓN DEL CUADERNO DE CLASE/</a:t>
            </a:r>
            <a:br>
              <a:rPr lang="es-ES" dirty="0"/>
            </a:br>
            <a:r>
              <a:rPr lang="es-ES" dirty="0"/>
              <a:t> DIARIO DE CLASE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668185"/>
              </p:ext>
            </p:extLst>
          </p:nvPr>
        </p:nvGraphicFramePr>
        <p:xfrm>
          <a:off x="5641406" y="1930400"/>
          <a:ext cx="5000904" cy="4674492"/>
        </p:xfrm>
        <a:graphic>
          <a:graphicData uri="http://schemas.openxmlformats.org/drawingml/2006/table">
            <a:tbl>
              <a:tblPr/>
              <a:tblGrid>
                <a:gridCol w="1666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524">
                <a:tc>
                  <a:txBody>
                    <a:bodyPr/>
                    <a:lstStyle/>
                    <a:p>
                      <a:pPr algn="r" fontAlgn="t"/>
                      <a:br>
                        <a:rPr lang="es-ES" sz="1100" dirty="0">
                          <a:effectLst/>
                          <a:latin typeface="Times New Roman" panose="02020603050405020304" pitchFamily="18" charset="0"/>
                        </a:rPr>
                      </a:br>
                      <a:endParaRPr lang="es-E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900">
                          <a:effectLst/>
                          <a:latin typeface="Verdana" panose="020B0604030504040204" pitchFamily="34" charset="0"/>
                        </a:rPr>
                        <a:t>Deskribatu eginduzuna</a:t>
                      </a:r>
                      <a:endParaRPr lang="es-E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0-2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tartean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baloratu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ezazu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919">
                <a:tc>
                  <a:txBody>
                    <a:bodyPr/>
                    <a:lstStyle/>
                    <a:p>
                      <a:pPr marL="457200" algn="r" fontAlgn="t"/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Saio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bakoitzaren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data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idaztea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ES" sz="1100">
                          <a:effectLst/>
                          <a:latin typeface="Times New Roman" panose="02020603050405020304" pitchFamily="18" charset="0"/>
                        </a:rPr>
                      </a:br>
                      <a:endParaRPr lang="es-E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ES" sz="1100" dirty="0">
                          <a:effectLst/>
                          <a:latin typeface="Times New Roman" panose="02020603050405020304" pitchFamily="18" charset="0"/>
                        </a:rPr>
                      </a:br>
                      <a:endParaRPr lang="es-E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503">
                <a:tc>
                  <a:txBody>
                    <a:bodyPr/>
                    <a:lstStyle/>
                    <a:p>
                      <a:pPr marL="457200" algn="r" fontAlgn="t"/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Saio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bakoitzean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egiten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duguna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idatzia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uztea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ES" sz="1100">
                          <a:effectLst/>
                          <a:latin typeface="Times New Roman" panose="02020603050405020304" pitchFamily="18" charset="0"/>
                        </a:rPr>
                      </a:br>
                      <a:endParaRPr lang="es-E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ES" sz="1100">
                          <a:effectLst/>
                          <a:latin typeface="Times New Roman" panose="02020603050405020304" pitchFamily="18" charset="0"/>
                        </a:rPr>
                      </a:br>
                      <a:endParaRPr lang="es-E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919">
                <a:tc>
                  <a:txBody>
                    <a:bodyPr/>
                    <a:lstStyle/>
                    <a:p>
                      <a:pPr marL="457200" algn="r" fontAlgn="t"/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Azalpenak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jasotzea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ES" sz="1100">
                          <a:effectLst/>
                          <a:latin typeface="Times New Roman" panose="02020603050405020304" pitchFamily="18" charset="0"/>
                        </a:rPr>
                      </a:br>
                      <a:endParaRPr lang="es-E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ES" sz="1100">
                          <a:effectLst/>
                          <a:latin typeface="Times New Roman" panose="02020603050405020304" pitchFamily="18" charset="0"/>
                        </a:rPr>
                      </a:br>
                      <a:endParaRPr lang="es-E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919">
                <a:tc>
                  <a:txBody>
                    <a:bodyPr/>
                    <a:lstStyle/>
                    <a:p>
                      <a:pPr marL="457200" algn="r" fontAlgn="t"/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Ariketak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eginak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izatea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ES" sz="1100" dirty="0">
                          <a:effectLst/>
                          <a:latin typeface="Times New Roman" panose="02020603050405020304" pitchFamily="18" charset="0"/>
                        </a:rPr>
                      </a:br>
                      <a:endParaRPr lang="es-E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ES" sz="1100">
                          <a:effectLst/>
                          <a:latin typeface="Times New Roman" panose="02020603050405020304" pitchFamily="18" charset="0"/>
                        </a:rPr>
                      </a:br>
                      <a:endParaRPr lang="es-E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919">
                <a:tc>
                  <a:txBody>
                    <a:bodyPr/>
                    <a:lstStyle/>
                    <a:p>
                      <a:pPr marL="457200" algn="r" fontAlgn="t"/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Banatzen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diren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orriak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itsastea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ES" sz="1100">
                          <a:effectLst/>
                          <a:latin typeface="Times New Roman" panose="02020603050405020304" pitchFamily="18" charset="0"/>
                        </a:rPr>
                      </a:br>
                      <a:endParaRPr lang="es-E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ES" sz="1100">
                          <a:effectLst/>
                          <a:latin typeface="Times New Roman" panose="02020603050405020304" pitchFamily="18" charset="0"/>
                        </a:rPr>
                      </a:br>
                      <a:endParaRPr lang="es-E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5225">
                <a:tc>
                  <a:txBody>
                    <a:bodyPr/>
                    <a:lstStyle/>
                    <a:p>
                      <a:pPr marL="457200" algn="r" fontAlgn="t"/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Banatzen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diren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orriak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ez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badira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itsasten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orrietan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saioaren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data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jartzea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eta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ordenatuak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eta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txukun</a:t>
                      </a:r>
                      <a:r>
                        <a:rPr lang="es-ES" sz="900" dirty="0"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Verdana" panose="020B0604030504040204" pitchFamily="34" charset="0"/>
                        </a:rPr>
                        <a:t>gordetzea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ES" sz="1100">
                          <a:effectLst/>
                          <a:latin typeface="Times New Roman" panose="02020603050405020304" pitchFamily="18" charset="0"/>
                        </a:rPr>
                      </a:br>
                      <a:endParaRPr lang="es-E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ES" sz="1100">
                          <a:effectLst/>
                          <a:latin typeface="Times New Roman" panose="02020603050405020304" pitchFamily="18" charset="0"/>
                        </a:rPr>
                      </a:br>
                      <a:endParaRPr lang="es-E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919">
                <a:tc>
                  <a:txBody>
                    <a:bodyPr/>
                    <a:lstStyle/>
                    <a:p>
                      <a:pPr fontAlgn="t"/>
                      <a:br>
                        <a:rPr lang="es-ES" sz="1100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s-ES" sz="1100" dirty="0" err="1">
                          <a:effectLst/>
                          <a:latin typeface="Verdana" panose="020B0604030504040204" pitchFamily="34" charset="0"/>
                        </a:rPr>
                        <a:t>Guztira</a:t>
                      </a:r>
                      <a:r>
                        <a:rPr lang="es-ES" sz="1100" dirty="0"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s-ES" sz="1100" dirty="0" err="1">
                          <a:effectLst/>
                          <a:latin typeface="Verdana" panose="020B0604030504040204" pitchFamily="34" charset="0"/>
                        </a:rPr>
                        <a:t>Maximoa</a:t>
                      </a:r>
                      <a:r>
                        <a:rPr lang="es-ES" sz="1100" dirty="0">
                          <a:effectLst/>
                          <a:latin typeface="Verdana" panose="020B0604030504040204" pitchFamily="34" charset="0"/>
                        </a:rPr>
                        <a:t> 10 </a:t>
                      </a:r>
                      <a:r>
                        <a:rPr lang="es-ES" sz="1100" dirty="0" err="1">
                          <a:effectLst/>
                          <a:latin typeface="Verdana" panose="020B0604030504040204" pitchFamily="34" charset="0"/>
                        </a:rPr>
                        <a:t>puntudira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457200" algn="r" fontAlgn="t"/>
                      <a:endParaRPr lang="es-E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s-E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ES" sz="1100" dirty="0">
                          <a:effectLst/>
                          <a:latin typeface="Times New Roman" panose="02020603050405020304" pitchFamily="18" charset="0"/>
                        </a:rPr>
                      </a:br>
                      <a:endParaRPr lang="es-E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584" marR="82584" marT="41292" marB="4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9503" y="1250861"/>
            <a:ext cx="4786604" cy="5555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2019-2020. DBH 2D. NATUR ZIENTZIAK. KLASEKO KUADERNO PERTSONALA EBALUATZEKO TAULA.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DATA: 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IKASLEAREN IZENA: ……………………………………………………..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Ikasturte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hasieran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esan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genuen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kuadernoa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NaturZientzietako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klaseetan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egiten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dugun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guztia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erregistratzeko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tresna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zela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Horretarako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irizpide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hauek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seinalatu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genituen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: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Saio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bakoitzaren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data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idaztea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Saio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bakoitzean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egiten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duguna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idatzia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uztea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Azalpenak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jasotzea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Ariketak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eginak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izatea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Banatzen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diren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orriak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itsastea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Banatzen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diren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orriak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ez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ba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dira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itsasten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orrietan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saioaren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data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jartzea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eta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ordenatuak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eta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txukun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gordetzea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Jarraian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aipatutako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irizpideak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taula batean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ikusiko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dituzu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eta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irizpide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bakoitzari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balio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bat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emango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diozu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, 0 eta 2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puntuen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artean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1570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8887" y="0"/>
            <a:ext cx="8596668" cy="822118"/>
          </a:xfrm>
        </p:spPr>
        <p:txBody>
          <a:bodyPr/>
          <a:lstStyle/>
          <a:p>
            <a:r>
              <a:rPr lang="es-ES" dirty="0"/>
              <a:t>autoevaluación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64313" y="716389"/>
            <a:ext cx="784345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s-E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SAN FERMIN IKASTOLA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s-E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NATUR ZIENTZIAK. DBH2D. 2. EBALUAKETA.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s-E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AUTOEBALUAKETA ORRIA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s-E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DATA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s-E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IKASLEAREN IZENA: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4"/>
          <p:cNvSpPr>
            <a:spLocks noChangeShapeType="1"/>
          </p:cNvSpPr>
          <p:nvPr/>
        </p:nvSpPr>
        <p:spPr bwMode="auto">
          <a:xfrm>
            <a:off x="38100" y="604838"/>
            <a:ext cx="60325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75942" y="2086225"/>
            <a:ext cx="6344816" cy="4662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Soinua eta Argiari buruz ikasi duzuna baloratu ezazu jarraian dituzun galderak erantzunez. 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Zein nota espero dut?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Zer ikasi dut soinuari buruz?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Zer ikasi dut argiari buruz?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Zertan aplikatu dezaket ezagutza hori?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Nolako da zure jarrera eta jokaera Natur Zientzietako klasean?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Zertan hobetu beharko nuke?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99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760042" y="3797643"/>
            <a:ext cx="3793525" cy="1320800"/>
          </a:xfrm>
        </p:spPr>
        <p:txBody>
          <a:bodyPr/>
          <a:lstStyle/>
          <a:p>
            <a:r>
              <a:rPr lang="es-ES" dirty="0"/>
              <a:t>COEVALUACIÓN MAPAS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90719"/>
              </p:ext>
            </p:extLst>
          </p:nvPr>
        </p:nvGraphicFramePr>
        <p:xfrm>
          <a:off x="257203" y="1619563"/>
          <a:ext cx="7502839" cy="52384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00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3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Idatzi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ezazu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balorazioa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Ez da bete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Erdizka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bete</a:t>
                      </a:r>
                      <a:r>
                        <a:rPr lang="es-ES" sz="1200" dirty="0">
                          <a:effectLst/>
                        </a:rPr>
                        <a:t> da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bete da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Txukuntasuna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Egitura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Zenbat kontzeptu ez dira erabili?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Garrantzitsuak al dira?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6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Lotura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hitzak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jarri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behar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dira</a:t>
                      </a:r>
                      <a:r>
                        <a:rPr lang="es-ES" sz="1200" dirty="0">
                          <a:effectLst/>
                        </a:rPr>
                        <a:t>. </a:t>
                      </a:r>
                      <a:r>
                        <a:rPr lang="es-ES" sz="1200" dirty="0" err="1">
                          <a:effectLst/>
                        </a:rPr>
                        <a:t>Jarri</a:t>
                      </a:r>
                      <a:r>
                        <a:rPr lang="es-ES" sz="1200" dirty="0">
                          <a:effectLst/>
                        </a:rPr>
                        <a:t> al </a:t>
                      </a:r>
                      <a:r>
                        <a:rPr lang="es-ES" sz="1200" dirty="0" err="1">
                          <a:effectLst/>
                        </a:rPr>
                        <a:t>dira</a:t>
                      </a:r>
                      <a:r>
                        <a:rPr lang="es-ES" sz="1200" dirty="0">
                          <a:effectLst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Lotura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hitzetan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kontzeptu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aipagarriak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ez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dira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erabili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behar</a:t>
                      </a:r>
                      <a:r>
                        <a:rPr lang="es-ES" sz="1200" dirty="0">
                          <a:effectLst/>
                        </a:rPr>
                        <a:t>. </a:t>
                      </a:r>
                      <a:r>
                        <a:rPr lang="es-ES" sz="1200" dirty="0" err="1">
                          <a:effectLst/>
                        </a:rPr>
                        <a:t>Loturetan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kontzeptuak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agertzen</a:t>
                      </a:r>
                      <a:r>
                        <a:rPr lang="es-ES" sz="1200" dirty="0">
                          <a:effectLst/>
                        </a:rPr>
                        <a:t> al </a:t>
                      </a:r>
                      <a:r>
                        <a:rPr lang="es-ES" sz="1200" dirty="0" err="1">
                          <a:effectLst/>
                        </a:rPr>
                        <a:t>dira</a:t>
                      </a:r>
                      <a:r>
                        <a:rPr lang="es-ES" sz="1200" dirty="0">
                          <a:effectLst/>
                        </a:rPr>
                        <a:t>?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Zenbat kontzeptu adarkatzen dira?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 baino gehiago izan daitezke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Jerarkia mailak zenbat dira?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 edo 5 izan daitezke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4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Errekontziliazioak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diren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lotura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gurutzatuak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adierazi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dira</a:t>
                      </a:r>
                      <a:r>
                        <a:rPr lang="es-ES" sz="1200" dirty="0">
                          <a:effectLst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Zenbat</a:t>
                      </a:r>
                      <a:r>
                        <a:rPr lang="es-ES" sz="1200" dirty="0">
                          <a:effectLst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6" marR="4548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340193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SAN FERMIN IKASTOLA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BATX2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BIOLOGIA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ZUZENKETA BIDERATZEKO TAULA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KONTZEPTU MAPAREN EGILEA: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ZUZENKETAREN EGILEA: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Idatzi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ezazu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kontzeptu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mapan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agertzen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den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kontzeptu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inklusiboena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33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coevaluación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286670"/>
              </p:ext>
            </p:extLst>
          </p:nvPr>
        </p:nvGraphicFramePr>
        <p:xfrm>
          <a:off x="914400" y="2369546"/>
          <a:ext cx="7244981" cy="39760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1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6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Galderaren</a:t>
                      </a:r>
                      <a:r>
                        <a:rPr lang="es-ES" sz="1100" dirty="0">
                          <a:effectLst/>
                        </a:rPr>
                        <a:t> </a:t>
                      </a:r>
                      <a:r>
                        <a:rPr lang="es-ES" sz="1100" dirty="0" err="1">
                          <a:effectLst/>
                        </a:rPr>
                        <a:t>formulazioan</a:t>
                      </a:r>
                      <a:r>
                        <a:rPr lang="es-ES" sz="1100" dirty="0">
                          <a:effectLst/>
                        </a:rPr>
                        <a:t> </a:t>
                      </a:r>
                      <a:r>
                        <a:rPr lang="es-ES" sz="1100" dirty="0" err="1">
                          <a:effectLst/>
                        </a:rPr>
                        <a:t>eskatzen</a:t>
                      </a:r>
                      <a:r>
                        <a:rPr lang="es-ES" sz="1100" dirty="0">
                          <a:effectLst/>
                        </a:rPr>
                        <a:t> da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Idatzi ezazu balorazioa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Ez da bete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Erdizka bete da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bete da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Txukuntasuna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Egitura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Polisakaridoen egiturazko ezaugarriak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Polisakaridoen ezaugarri funtzionalak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Glucosa polisakaridoen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Hiru adibide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Galdetzen denarekin lotuak dauden irudiak erabiltzen ditu?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 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47" marR="6064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48746" y="609600"/>
            <a:ext cx="6232168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SAN FERMIN IKASTOLA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BATX2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BIOLOGIA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KOZUZENKETA BIDERATZEKO TAULA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ARIKETAREN EGILEA: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ZUZENKETAREN EGILEA: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Idatzi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ezazu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ariketaren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izenburua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edo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galdera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99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599052"/>
              </p:ext>
            </p:extLst>
          </p:nvPr>
        </p:nvGraphicFramePr>
        <p:xfrm>
          <a:off x="780176" y="595187"/>
          <a:ext cx="8766495" cy="61499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2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6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6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3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Saioaren</a:t>
                      </a:r>
                      <a:r>
                        <a:rPr lang="es-ES" sz="1200" dirty="0">
                          <a:effectLst/>
                        </a:rPr>
                        <a:t> data </a:t>
                      </a:r>
                      <a:r>
                        <a:rPr lang="es-ES" sz="1200" dirty="0" err="1">
                          <a:effectLst/>
                        </a:rPr>
                        <a:t>ekainak</a:t>
                      </a:r>
                      <a:r>
                        <a:rPr lang="es-ES" sz="1200" dirty="0">
                          <a:effectLst/>
                        </a:rPr>
                        <a:t> 3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Saioaren data ekainak 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4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TALDEKO PARTAIDEAK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Taldekideak</a:t>
                      </a:r>
                      <a:r>
                        <a:rPr lang="es-ES" sz="1200" dirty="0">
                          <a:effectLst/>
                        </a:rPr>
                        <a:t> lana </a:t>
                      </a:r>
                      <a:r>
                        <a:rPr lang="es-ES" sz="1200" dirty="0" err="1">
                          <a:effectLst/>
                        </a:rPr>
                        <a:t>bermatu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behar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dute</a:t>
                      </a:r>
                      <a:r>
                        <a:rPr lang="es-ES" sz="12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Ardurak</a:t>
                      </a:r>
                      <a:r>
                        <a:rPr lang="es-ES" sz="1200" dirty="0">
                          <a:effectLst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Lana </a:t>
                      </a:r>
                      <a:r>
                        <a:rPr lang="es-ES" sz="1200" dirty="0" err="1">
                          <a:effectLst/>
                        </a:rPr>
                        <a:t>ziurtatzea</a:t>
                      </a:r>
                      <a:r>
                        <a:rPr lang="es-ES" sz="1200" dirty="0">
                          <a:effectLst/>
                        </a:rPr>
                        <a:t>(</a:t>
                      </a:r>
                      <a:r>
                        <a:rPr lang="es-ES" sz="1200" dirty="0" err="1">
                          <a:effectLst/>
                        </a:rPr>
                        <a:t>moderatzailea</a:t>
                      </a:r>
                      <a:r>
                        <a:rPr lang="es-ES" sz="1200" dirty="0">
                          <a:effectLst/>
                        </a:rPr>
                        <a:t>).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Balorazio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orria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prestatzea</a:t>
                      </a:r>
                      <a:r>
                        <a:rPr lang="es-ES" sz="1200" dirty="0">
                          <a:effectLst/>
                        </a:rPr>
                        <a:t> eta </a:t>
                      </a:r>
                      <a:r>
                        <a:rPr lang="es-ES" sz="1200" dirty="0" err="1">
                          <a:effectLst/>
                        </a:rPr>
                        <a:t>entregatzea</a:t>
                      </a:r>
                      <a:r>
                        <a:rPr lang="es-ES" sz="12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LANAK DITUEN 8 PUNTUEN BANAKETA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EGINDAKO LANAREN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BALORAZIOA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Taldekideak</a:t>
                      </a:r>
                      <a:r>
                        <a:rPr lang="es-ES" sz="1200" dirty="0">
                          <a:effectLst/>
                        </a:rPr>
                        <a:t> lana </a:t>
                      </a:r>
                      <a:r>
                        <a:rPr lang="es-ES" sz="1200" dirty="0" err="1">
                          <a:effectLst/>
                        </a:rPr>
                        <a:t>bermatu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behar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dute</a:t>
                      </a:r>
                      <a:r>
                        <a:rPr lang="es-ES" sz="12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Ardurak</a:t>
                      </a:r>
                      <a:r>
                        <a:rPr lang="es-ES" sz="1200" dirty="0">
                          <a:effectLst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Lana </a:t>
                      </a:r>
                      <a:r>
                        <a:rPr lang="es-ES" sz="1200" dirty="0" err="1">
                          <a:effectLst/>
                        </a:rPr>
                        <a:t>ziurtatzea</a:t>
                      </a:r>
                      <a:r>
                        <a:rPr lang="es-ES" sz="1200" dirty="0">
                          <a:effectLst/>
                        </a:rPr>
                        <a:t>(</a:t>
                      </a:r>
                      <a:r>
                        <a:rPr lang="es-ES" sz="1200" dirty="0" err="1">
                          <a:effectLst/>
                        </a:rPr>
                        <a:t>moderatzailea</a:t>
                      </a:r>
                      <a:r>
                        <a:rPr lang="es-ES" sz="1200" dirty="0">
                          <a:effectLst/>
                        </a:rPr>
                        <a:t>).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Balorazio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orria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prestatzea</a:t>
                      </a:r>
                      <a:r>
                        <a:rPr lang="es-ES" sz="1200" dirty="0">
                          <a:effectLst/>
                        </a:rPr>
                        <a:t> eta </a:t>
                      </a:r>
                      <a:r>
                        <a:rPr lang="es-ES" sz="1200" dirty="0" err="1">
                          <a:effectLst/>
                        </a:rPr>
                        <a:t>entregatzea</a:t>
                      </a:r>
                      <a:r>
                        <a:rPr lang="es-ES" sz="12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LANAK DITUEN 8 PUNTUEN BANAKETA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EGINDAKO LANAREN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BALORAZIOA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44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effectLst/>
                        </a:rPr>
                        <a:t>moderatzaileak</a:t>
                      </a:r>
                      <a:r>
                        <a:rPr lang="es-ES" sz="1000" dirty="0">
                          <a:effectLst/>
                        </a:rPr>
                        <a:t>  </a:t>
                      </a:r>
                      <a:r>
                        <a:rPr lang="es-ES" sz="1000" dirty="0" err="1">
                          <a:effectLst/>
                        </a:rPr>
                        <a:t>betetzeko</a:t>
                      </a:r>
                      <a:r>
                        <a:rPr lang="es-ES" sz="1000" dirty="0">
                          <a:effectLst/>
                        </a:rPr>
                        <a:t>: </a:t>
                      </a:r>
                      <a:r>
                        <a:rPr lang="es-ES" sz="1000" dirty="0" err="1">
                          <a:effectLst/>
                        </a:rPr>
                        <a:t>taldearen</a:t>
                      </a:r>
                      <a:r>
                        <a:rPr lang="es-ES" sz="1000" dirty="0">
                          <a:effectLst/>
                        </a:rPr>
                        <a:t> </a:t>
                      </a:r>
                      <a:r>
                        <a:rPr lang="es-ES" sz="1000" dirty="0" err="1">
                          <a:effectLst/>
                        </a:rPr>
                        <a:t>funtzionamendu</a:t>
                      </a:r>
                      <a:r>
                        <a:rPr lang="es-ES" sz="1000" dirty="0">
                          <a:effectLst/>
                        </a:rPr>
                        <a:t> </a:t>
                      </a:r>
                      <a:r>
                        <a:rPr lang="es-ES" sz="1000" dirty="0" err="1">
                          <a:effectLst/>
                        </a:rPr>
                        <a:t>orokorra</a:t>
                      </a:r>
                      <a:r>
                        <a:rPr lang="es-ES" sz="1000" dirty="0">
                          <a:effectLst/>
                        </a:rPr>
                        <a:t> </a:t>
                      </a:r>
                      <a:r>
                        <a:rPr lang="es-ES" sz="1000" dirty="0" err="1">
                          <a:effectLst/>
                        </a:rPr>
                        <a:t>baloratzeko</a:t>
                      </a:r>
                      <a:r>
                        <a:rPr lang="es-ES" sz="1000" dirty="0">
                          <a:effectLst/>
                        </a:rPr>
                        <a:t> </a:t>
                      </a:r>
                      <a:r>
                        <a:rPr lang="es-ES" sz="1000" dirty="0" err="1">
                          <a:effectLst/>
                        </a:rPr>
                        <a:t>tartea</a:t>
                      </a:r>
                      <a:r>
                        <a:rPr lang="es-ES" sz="1000" dirty="0">
                          <a:effectLst/>
                        </a:rPr>
                        <a:t>.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253" marR="56253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0603" y="225855"/>
            <a:ext cx="4338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altLang="es-E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SAN FERMIN IKASTOLA. NATUR ZIENTZIAK. DBH2. 19-20 IKASTURTEA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altLang="es-E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TALDE LANA BALORATZEKO TXANTILLOIA</a:t>
            </a:r>
            <a:endParaRPr kumimoji="0" lang="eu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54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EVALUACIÓN FINAL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670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988" y="140043"/>
            <a:ext cx="8596668" cy="1320800"/>
          </a:xfrm>
        </p:spPr>
        <p:txBody>
          <a:bodyPr/>
          <a:lstStyle/>
          <a:p>
            <a:r>
              <a:rPr lang="es-ES" dirty="0"/>
              <a:t>Evaluación final del proceso de aprendizaje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60843"/>
            <a:ext cx="8596668" cy="5397157"/>
          </a:xfrm>
        </p:spPr>
        <p:txBody>
          <a:bodyPr>
            <a:normAutofit/>
          </a:bodyPr>
          <a:lstStyle/>
          <a:p>
            <a:r>
              <a:rPr lang="es-ES" dirty="0"/>
              <a:t>Recoger información para:</a:t>
            </a:r>
          </a:p>
          <a:p>
            <a:pPr lvl="1"/>
            <a:r>
              <a:rPr lang="es-ES" dirty="0"/>
              <a:t>Calificar a los /las alumnos/as:</a:t>
            </a:r>
          </a:p>
          <a:p>
            <a:pPr lvl="2"/>
            <a:r>
              <a:rPr lang="es-ES" dirty="0"/>
              <a:t>Responder a las exigencias del sistema</a:t>
            </a:r>
          </a:p>
          <a:p>
            <a:pPr lvl="2"/>
            <a:r>
              <a:rPr lang="es-ES" dirty="0"/>
              <a:t>Función formativo-reguladora.</a:t>
            </a:r>
          </a:p>
          <a:p>
            <a:pPr lvl="1"/>
            <a:r>
              <a:rPr lang="es-ES" dirty="0"/>
              <a:t>Valorar  el proceso diseñado e implementado.</a:t>
            </a:r>
          </a:p>
          <a:p>
            <a:r>
              <a:rPr lang="es-ES" dirty="0"/>
              <a:t>Importancia de los criterios de evaluación</a:t>
            </a:r>
          </a:p>
          <a:p>
            <a:pPr lvl="1"/>
            <a:r>
              <a:rPr lang="es-ES" b="1" dirty="0"/>
              <a:t>Criterios de realización: </a:t>
            </a:r>
            <a:r>
              <a:rPr lang="es-ES" dirty="0"/>
              <a:t>se refieren a los aspectos u operaciones que se espera que el alumno aplique al realizar una determinada tarea. Hay que </a:t>
            </a:r>
            <a:r>
              <a:rPr lang="es-ES" b="1" dirty="0"/>
              <a:t>explicitarlos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Criterios de resultados: pertinencia, </a:t>
            </a:r>
            <a:r>
              <a:rPr lang="es-ES" dirty="0" err="1"/>
              <a:t>completividad</a:t>
            </a:r>
            <a:r>
              <a:rPr lang="es-ES" dirty="0"/>
              <a:t>, exactitud, originalidad, volumen de conocimientos</a:t>
            </a:r>
          </a:p>
          <a:p>
            <a:r>
              <a:rPr lang="es-ES" dirty="0"/>
              <a:t>INSTRUMENTOS:</a:t>
            </a:r>
          </a:p>
          <a:p>
            <a:pPr lvl="1"/>
            <a:r>
              <a:rPr lang="es-ES" dirty="0"/>
              <a:t>Actividades de aplicación</a:t>
            </a:r>
          </a:p>
          <a:p>
            <a:pPr lvl="1"/>
            <a:r>
              <a:rPr lang="es-ES" dirty="0"/>
              <a:t>Exposiciones orales</a:t>
            </a:r>
          </a:p>
          <a:p>
            <a:pPr lvl="1"/>
            <a:r>
              <a:rPr lang="es-ES" dirty="0"/>
              <a:t>Pruebas escritas o exámenes. Preguntas reproductivas y productivas.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6068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0188"/>
              </p:ext>
            </p:extLst>
          </p:nvPr>
        </p:nvGraphicFramePr>
        <p:xfrm>
          <a:off x="518983" y="259492"/>
          <a:ext cx="7784757" cy="61185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46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5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70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 dirty="0">
                          <a:effectLst/>
                        </a:rPr>
                        <a:t>AUTOEBALUAKETARAKO ORRIA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>
                          <a:effectLst/>
                        </a:rPr>
                        <a:t>TAREA: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>
                          <a:effectLst/>
                        </a:rPr>
                        <a:t>Natur Zientziak  arloan egindakoa eta izandako  jarrera baloratu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100" dirty="0">
                          <a:effectLst/>
                        </a:rPr>
                        <a:t>Ikaslearen izena: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500" dirty="0">
                          <a:effectLst/>
                        </a:rPr>
                        <a:t>data:</a:t>
                      </a:r>
                      <a:endParaRPr lang="es-ES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68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>
                          <a:effectLst/>
                        </a:rPr>
                        <a:t>Ikasturtea baloratzeko esaldiak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 dirty="0">
                          <a:effectLst/>
                        </a:rPr>
                        <a:t>0tik 5era puntuatuz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68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>
                          <a:effectLst/>
                        </a:rPr>
                        <a:t>Irakaslearen azalpenak errespetatuko ditut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500">
                          <a:effectLst/>
                        </a:rPr>
                        <a:t> </a:t>
                      </a:r>
                      <a:endParaRPr lang="es-ES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84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>
                          <a:effectLst/>
                        </a:rPr>
                        <a:t>Irakaslearen azalpenetan adi egon naiz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500">
                          <a:effectLst/>
                        </a:rPr>
                        <a:t> </a:t>
                      </a:r>
                      <a:endParaRPr lang="es-ES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23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>
                          <a:effectLst/>
                        </a:rPr>
                        <a:t>Klasean lanak proposatu  dizkidatenean  ongi erantzun dut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500">
                          <a:effectLst/>
                        </a:rPr>
                        <a:t> </a:t>
                      </a:r>
                      <a:endParaRPr lang="es-ES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53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>
                          <a:effectLst/>
                        </a:rPr>
                        <a:t>Taldeko lanetan izan ditudan erantzukizunei ondo erantzun diet eta beharrezkoa den  jarrera, bereziki inplikazioa eta interesa, izan ditut</a:t>
                      </a:r>
                      <a:endParaRPr lang="es-E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500">
                          <a:effectLst/>
                        </a:rPr>
                        <a:t> </a:t>
                      </a:r>
                      <a:endParaRPr lang="es-ES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68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>
                          <a:effectLst/>
                        </a:rPr>
                        <a:t>Irakasleak etxeko lanak eskatu dizkidanean egin ditut eta hurrengo klaserako prestatu ditut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500">
                          <a:effectLst/>
                        </a:rPr>
                        <a:t> </a:t>
                      </a:r>
                      <a:endParaRPr lang="es-ES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35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>
                          <a:effectLst/>
                        </a:rPr>
                        <a:t>Natur zientzietako froga idatziak prestatzeko aurretik planifikatu naiz eta estudiatzen garaiz hasi  izan naiz.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500">
                          <a:effectLst/>
                        </a:rPr>
                        <a:t> </a:t>
                      </a:r>
                      <a:endParaRPr lang="es-ES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84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500">
                          <a:effectLst/>
                        </a:rPr>
                        <a:t> </a:t>
                      </a:r>
                      <a:endParaRPr lang="es-ES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268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 dirty="0">
                          <a:effectLst/>
                        </a:rPr>
                        <a:t>Zer  nolako esfortzua eskatu zaizu Natur Zientzia arloan?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517" marR="2951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9071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 dirty="0">
                          <a:effectLst/>
                        </a:rPr>
                        <a:t>Natur zientzietako ekaineko emaitza  ezagututa ikasturtean zehar egindako esfortzua baloratu ezazu.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</a:txBody>
                  <a:tcPr marL="29517" marR="2951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85064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 dirty="0">
                          <a:effectLst/>
                        </a:rPr>
                        <a:t>Esango zenituzke zein gai  landu ditugun Natur zientzietako  klaseetan?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</a:endParaRPr>
                    </a:p>
                  </a:txBody>
                  <a:tcPr marL="29517" marR="2951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38372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 dirty="0">
                          <a:effectLst/>
                        </a:rPr>
                        <a:t>Natur Zientzia arloan ikasitakoari zein aplikapen ikusten dizkiozu?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u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</a:txBody>
                  <a:tcPr marL="29517" marR="29517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40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Evaluación inicial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396314"/>
            <a:ext cx="9146288" cy="5350475"/>
          </a:xfrm>
        </p:spPr>
        <p:txBody>
          <a:bodyPr>
            <a:normAutofit lnSpcReduction="10000"/>
          </a:bodyPr>
          <a:lstStyle/>
          <a:p>
            <a:r>
              <a:rPr lang="es-ES" sz="3000" dirty="0"/>
              <a:t>QUÉ EVALUAR?</a:t>
            </a:r>
          </a:p>
          <a:p>
            <a:pPr lvl="1"/>
            <a:r>
              <a:rPr lang="es-ES" sz="1800" dirty="0"/>
              <a:t>CONCEPCIONES ALTERNATIVAS/ CONOCIMIENTOS PREVIOS</a:t>
            </a:r>
          </a:p>
          <a:p>
            <a:pPr lvl="1"/>
            <a:r>
              <a:rPr lang="es-ES" sz="1800" dirty="0"/>
              <a:t>Prerrequisitos de aprendizaje</a:t>
            </a:r>
          </a:p>
          <a:p>
            <a:pPr lvl="1"/>
            <a:r>
              <a:rPr lang="es-ES" sz="1800" dirty="0"/>
              <a:t>Experiencias personales</a:t>
            </a:r>
          </a:p>
          <a:p>
            <a:pPr lvl="1"/>
            <a:r>
              <a:rPr lang="es-ES" sz="1800" dirty="0"/>
              <a:t>Estrategias espontáneas de razonamiento</a:t>
            </a:r>
          </a:p>
          <a:p>
            <a:pPr lvl="1"/>
            <a:r>
              <a:rPr lang="es-ES" sz="1800" dirty="0"/>
              <a:t>Vocabulario, terminología</a:t>
            </a:r>
          </a:p>
          <a:p>
            <a:pPr lvl="1"/>
            <a:r>
              <a:rPr lang="es-ES" sz="1800" dirty="0"/>
              <a:t>Hábitos y actitudes</a:t>
            </a:r>
          </a:p>
          <a:p>
            <a:r>
              <a:rPr lang="es-ES" sz="3000" dirty="0"/>
              <a:t>Son las actividades incorporadas a la fase se iniciación y exploración.</a:t>
            </a:r>
          </a:p>
          <a:p>
            <a:pPr lvl="1"/>
            <a:r>
              <a:rPr lang="es-ES" sz="1800" dirty="0"/>
              <a:t>Preguntas abiertas que las podemos transformar en redes sistémicas</a:t>
            </a:r>
          </a:p>
          <a:p>
            <a:pPr lvl="1"/>
            <a:r>
              <a:rPr lang="es-ES" sz="1800" dirty="0"/>
              <a:t>Preguntas cerradas</a:t>
            </a:r>
          </a:p>
          <a:p>
            <a:pPr lvl="1"/>
            <a:r>
              <a:rPr lang="es-ES" sz="1800" dirty="0"/>
              <a:t>Cuestionarios KPSI </a:t>
            </a:r>
            <a:r>
              <a:rPr lang="en-US" sz="1800" dirty="0"/>
              <a:t>( Knowledge and Prior Study Inventory) </a:t>
            </a:r>
            <a:endParaRPr lang="es-ES" sz="1800" dirty="0"/>
          </a:p>
          <a:p>
            <a:pPr lvl="1"/>
            <a:r>
              <a:rPr lang="es-ES" sz="1800" dirty="0"/>
              <a:t>MC previo a la instrucción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4045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366" y="219499"/>
            <a:ext cx="7516677" cy="64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26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47" y="420129"/>
            <a:ext cx="8057998" cy="633901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222" y="4713421"/>
            <a:ext cx="5955956" cy="20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13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895" y="0"/>
            <a:ext cx="12046373" cy="36915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642" y="3412029"/>
            <a:ext cx="9548836" cy="344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41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6" y="2097945"/>
            <a:ext cx="9962401" cy="6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02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CALIFICACIONES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18735"/>
            <a:ext cx="10320180" cy="4422627"/>
          </a:xfrm>
        </p:spPr>
        <p:txBody>
          <a:bodyPr/>
          <a:lstStyle/>
          <a:p>
            <a:r>
              <a:rPr lang="es-ES" sz="2400" dirty="0"/>
              <a:t>Ponderación entre diferentes aspectos realizados por el/la alumno/a:</a:t>
            </a:r>
          </a:p>
          <a:p>
            <a:pPr lvl="1"/>
            <a:r>
              <a:rPr lang="es-ES" sz="2000" dirty="0"/>
              <a:t>Inicial</a:t>
            </a:r>
          </a:p>
          <a:p>
            <a:pPr lvl="1"/>
            <a:r>
              <a:rPr lang="es-ES" sz="2000" dirty="0"/>
              <a:t>Participación en el trabajo de grupo y su resultado</a:t>
            </a:r>
          </a:p>
          <a:p>
            <a:pPr lvl="1"/>
            <a:r>
              <a:rPr lang="es-ES" sz="2000" dirty="0"/>
              <a:t>Calidad o puntualidad con la que se presentan los trabajos</a:t>
            </a:r>
          </a:p>
          <a:p>
            <a:pPr lvl="1"/>
            <a:r>
              <a:rPr lang="es-ES" sz="2000" dirty="0"/>
              <a:t>Esfuerzo e interés manifestado.</a:t>
            </a:r>
          </a:p>
          <a:p>
            <a:pPr lvl="1"/>
            <a:r>
              <a:rPr lang="es-ES" sz="2000" dirty="0"/>
              <a:t>Trabajos individuales</a:t>
            </a:r>
          </a:p>
          <a:p>
            <a:pPr lvl="1"/>
            <a:r>
              <a:rPr lang="es-ES" sz="2000" dirty="0"/>
              <a:t>exámenes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581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HAZIAK BIZIDUNAK AL DIRA?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2063552" y="1124744"/>
            <a:ext cx="4040188" cy="639762"/>
          </a:xfrm>
        </p:spPr>
        <p:txBody>
          <a:bodyPr/>
          <a:lstStyle/>
          <a:p>
            <a:r>
              <a:rPr lang="es-ES" dirty="0"/>
              <a:t>BAI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677333" y="1764506"/>
            <a:ext cx="4040188" cy="4680520"/>
          </a:xfrm>
        </p:spPr>
        <p:txBody>
          <a:bodyPr>
            <a:noAutofit/>
          </a:bodyPr>
          <a:lstStyle/>
          <a:p>
            <a:r>
              <a:rPr lang="es-ES" sz="1200" dirty="0" err="1"/>
              <a:t>Baldintza</a:t>
            </a:r>
            <a:r>
              <a:rPr lang="es-ES" sz="1200" dirty="0"/>
              <a:t> </a:t>
            </a:r>
            <a:r>
              <a:rPr lang="es-ES" sz="1200" dirty="0" err="1"/>
              <a:t>egokietan</a:t>
            </a:r>
            <a:r>
              <a:rPr lang="es-ES" sz="1200" dirty="0"/>
              <a:t> (</a:t>
            </a:r>
            <a:r>
              <a:rPr lang="es-ES" sz="1200" dirty="0" err="1"/>
              <a:t>lurra</a:t>
            </a:r>
            <a:r>
              <a:rPr lang="es-ES" sz="1200" dirty="0"/>
              <a:t>, </a:t>
            </a:r>
            <a:r>
              <a:rPr lang="es-ES" sz="1200" dirty="0" err="1"/>
              <a:t>argia</a:t>
            </a:r>
            <a:r>
              <a:rPr lang="es-ES" sz="1200" dirty="0"/>
              <a:t>, </a:t>
            </a:r>
            <a:r>
              <a:rPr lang="es-ES" sz="1200" dirty="0" err="1"/>
              <a:t>ura</a:t>
            </a:r>
            <a:r>
              <a:rPr lang="es-ES" sz="1200" dirty="0"/>
              <a:t>) </a:t>
            </a:r>
            <a:r>
              <a:rPr lang="es-ES" sz="1200" dirty="0" err="1"/>
              <a:t>jarriaz</a:t>
            </a:r>
            <a:r>
              <a:rPr lang="es-ES" sz="1200" dirty="0"/>
              <a:t> </a:t>
            </a:r>
            <a:r>
              <a:rPr lang="es-ES" sz="1200" dirty="0" err="1"/>
              <a:t>hazten</a:t>
            </a:r>
            <a:r>
              <a:rPr lang="es-ES" sz="1200" dirty="0"/>
              <a:t> </a:t>
            </a:r>
            <a:r>
              <a:rPr lang="es-ES" sz="1200" dirty="0" err="1"/>
              <a:t>dira</a:t>
            </a:r>
            <a:r>
              <a:rPr lang="es-ES" sz="1200" dirty="0"/>
              <a:t>.</a:t>
            </a:r>
          </a:p>
          <a:p>
            <a:r>
              <a:rPr lang="es-ES" sz="1200" dirty="0" err="1"/>
              <a:t>Ingururuarekin</a:t>
            </a:r>
            <a:r>
              <a:rPr lang="es-ES" sz="1200" dirty="0"/>
              <a:t> </a:t>
            </a:r>
            <a:r>
              <a:rPr lang="es-ES" sz="1200" dirty="0" err="1"/>
              <a:t>erlazionatzeko</a:t>
            </a:r>
            <a:r>
              <a:rPr lang="es-ES" sz="1200" dirty="0"/>
              <a:t> </a:t>
            </a:r>
            <a:r>
              <a:rPr lang="es-ES" sz="1200" dirty="0" err="1"/>
              <a:t>ahalmena</a:t>
            </a:r>
            <a:r>
              <a:rPr lang="es-ES" sz="1200" dirty="0"/>
              <a:t> </a:t>
            </a:r>
            <a:r>
              <a:rPr lang="es-ES" sz="1200" dirty="0" err="1"/>
              <a:t>duelako</a:t>
            </a:r>
            <a:r>
              <a:rPr lang="es-ES" sz="1200" dirty="0"/>
              <a:t>.</a:t>
            </a:r>
          </a:p>
          <a:p>
            <a:r>
              <a:rPr lang="es-ES" sz="1200" dirty="0" err="1"/>
              <a:t>Arnasten</a:t>
            </a:r>
            <a:r>
              <a:rPr lang="es-ES" sz="1200" dirty="0"/>
              <a:t> </a:t>
            </a:r>
            <a:r>
              <a:rPr lang="es-ES" sz="1200" dirty="0" err="1"/>
              <a:t>duelako</a:t>
            </a:r>
            <a:r>
              <a:rPr lang="es-ES" sz="1200" dirty="0"/>
              <a:t>.</a:t>
            </a:r>
          </a:p>
          <a:p>
            <a:r>
              <a:rPr lang="es-ES" sz="1200" dirty="0" err="1"/>
              <a:t>Bizitza</a:t>
            </a:r>
            <a:r>
              <a:rPr lang="es-ES" sz="1200" dirty="0"/>
              <a:t> </a:t>
            </a:r>
            <a:r>
              <a:rPr lang="es-ES" sz="1200" dirty="0" err="1"/>
              <a:t>latentea</a:t>
            </a:r>
            <a:r>
              <a:rPr lang="es-ES" sz="1200" dirty="0"/>
              <a:t> </a:t>
            </a:r>
            <a:r>
              <a:rPr lang="es-ES" sz="1200" dirty="0" err="1"/>
              <a:t>delako</a:t>
            </a:r>
            <a:r>
              <a:rPr lang="es-ES" sz="1200" dirty="0"/>
              <a:t>.</a:t>
            </a:r>
          </a:p>
          <a:p>
            <a:r>
              <a:rPr lang="es-ES" sz="1200" dirty="0" err="1"/>
              <a:t>Moz</a:t>
            </a:r>
            <a:r>
              <a:rPr lang="es-ES" sz="1200" dirty="0"/>
              <a:t> </a:t>
            </a:r>
            <a:r>
              <a:rPr lang="es-ES" sz="1200" dirty="0" err="1"/>
              <a:t>osatua</a:t>
            </a:r>
            <a:r>
              <a:rPr lang="es-ES" sz="1200" dirty="0"/>
              <a:t> </a:t>
            </a:r>
            <a:r>
              <a:rPr lang="es-ES" sz="1200" dirty="0" err="1"/>
              <a:t>dagoelako</a:t>
            </a:r>
            <a:r>
              <a:rPr lang="es-ES" sz="1200" dirty="0"/>
              <a:t>.</a:t>
            </a:r>
          </a:p>
          <a:p>
            <a:r>
              <a:rPr lang="es-ES" sz="1200" dirty="0" err="1"/>
              <a:t>Ernaldutako</a:t>
            </a:r>
            <a:r>
              <a:rPr lang="es-ES" sz="1200" dirty="0"/>
              <a:t> </a:t>
            </a:r>
            <a:r>
              <a:rPr lang="es-ES" sz="1200" dirty="0" err="1"/>
              <a:t>izakia</a:t>
            </a:r>
            <a:r>
              <a:rPr lang="es-ES" sz="1200" dirty="0"/>
              <a:t> </a:t>
            </a:r>
            <a:r>
              <a:rPr lang="es-ES" sz="1200" dirty="0" err="1"/>
              <a:t>delako</a:t>
            </a:r>
            <a:r>
              <a:rPr lang="es-ES" sz="1200" dirty="0"/>
              <a:t>.</a:t>
            </a:r>
          </a:p>
          <a:p>
            <a:r>
              <a:rPr lang="es-ES" sz="1200" dirty="0" err="1"/>
              <a:t>Zelulaz</a:t>
            </a:r>
            <a:r>
              <a:rPr lang="es-ES" sz="1200" dirty="0"/>
              <a:t> </a:t>
            </a:r>
            <a:r>
              <a:rPr lang="es-ES" sz="1200" dirty="0" err="1"/>
              <a:t>osatua</a:t>
            </a:r>
            <a:r>
              <a:rPr lang="es-ES" sz="1200" dirty="0"/>
              <a:t> </a:t>
            </a:r>
            <a:r>
              <a:rPr lang="es-ES" sz="1200" dirty="0" err="1"/>
              <a:t>dagoelako</a:t>
            </a:r>
            <a:r>
              <a:rPr lang="es-ES" sz="1200" dirty="0"/>
              <a:t>.</a:t>
            </a:r>
          </a:p>
          <a:p>
            <a:r>
              <a:rPr lang="es-ES" sz="1200" dirty="0" err="1"/>
              <a:t>Enbrioia</a:t>
            </a:r>
            <a:r>
              <a:rPr lang="es-ES" sz="1200" dirty="0"/>
              <a:t> </a:t>
            </a:r>
            <a:r>
              <a:rPr lang="es-ES" sz="1200" dirty="0" err="1"/>
              <a:t>duelako</a:t>
            </a:r>
            <a:r>
              <a:rPr lang="es-ES" sz="1200" dirty="0"/>
              <a:t>. Eta </a:t>
            </a:r>
            <a:r>
              <a:rPr lang="es-ES" sz="1200" dirty="0" err="1"/>
              <a:t>antenua</a:t>
            </a:r>
            <a:r>
              <a:rPr lang="es-ES" sz="1200" dirty="0"/>
              <a:t> </a:t>
            </a:r>
            <a:r>
              <a:rPr lang="es-ES" sz="1200" dirty="0" err="1"/>
              <a:t>egiten</a:t>
            </a:r>
            <a:r>
              <a:rPr lang="es-ES" sz="1200" dirty="0"/>
              <a:t> du.</a:t>
            </a:r>
          </a:p>
          <a:p>
            <a:r>
              <a:rPr lang="es-ES" sz="1200" dirty="0" err="1"/>
              <a:t>Bizi</a:t>
            </a:r>
            <a:r>
              <a:rPr lang="es-ES" sz="1200" dirty="0"/>
              <a:t> </a:t>
            </a:r>
            <a:r>
              <a:rPr lang="es-ES" sz="1200" dirty="0" err="1"/>
              <a:t>funtzioak</a:t>
            </a:r>
            <a:r>
              <a:rPr lang="es-ES" sz="1200" dirty="0"/>
              <a:t> </a:t>
            </a:r>
            <a:r>
              <a:rPr lang="es-ES" sz="1200" dirty="0" err="1"/>
              <a:t>egiteko</a:t>
            </a:r>
            <a:r>
              <a:rPr lang="es-ES" sz="1200" dirty="0"/>
              <a:t> </a:t>
            </a:r>
            <a:r>
              <a:rPr lang="es-ES" sz="1200" dirty="0" err="1"/>
              <a:t>gai</a:t>
            </a:r>
            <a:r>
              <a:rPr lang="es-ES" sz="1200" dirty="0"/>
              <a:t> </a:t>
            </a:r>
            <a:r>
              <a:rPr lang="es-ES" sz="1200" dirty="0" err="1"/>
              <a:t>delako</a:t>
            </a:r>
            <a:r>
              <a:rPr lang="es-ES" sz="1200" dirty="0"/>
              <a:t>.</a:t>
            </a:r>
          </a:p>
          <a:p>
            <a:r>
              <a:rPr lang="es-ES" sz="1200" dirty="0" err="1"/>
              <a:t>Hazi</a:t>
            </a:r>
            <a:r>
              <a:rPr lang="es-ES" sz="1200" dirty="0"/>
              <a:t> </a:t>
            </a:r>
            <a:r>
              <a:rPr lang="es-ES" sz="1200" dirty="0" err="1"/>
              <a:t>egiten</a:t>
            </a:r>
            <a:r>
              <a:rPr lang="es-ES" sz="1200" dirty="0"/>
              <a:t> </a:t>
            </a:r>
            <a:r>
              <a:rPr lang="es-ES" sz="1200" dirty="0" err="1"/>
              <a:t>delako</a:t>
            </a:r>
            <a:r>
              <a:rPr lang="es-ES" sz="1200" dirty="0"/>
              <a:t>.</a:t>
            </a:r>
          </a:p>
          <a:p>
            <a:r>
              <a:rPr lang="es-ES" sz="1200" dirty="0" err="1"/>
              <a:t>Oxigenorik</a:t>
            </a:r>
            <a:r>
              <a:rPr lang="es-ES" sz="1200" dirty="0"/>
              <a:t> </a:t>
            </a:r>
            <a:r>
              <a:rPr lang="es-ES" sz="1200" dirty="0" err="1"/>
              <a:t>gabe</a:t>
            </a:r>
            <a:r>
              <a:rPr lang="es-ES" sz="1200" dirty="0"/>
              <a:t> </a:t>
            </a:r>
            <a:r>
              <a:rPr lang="es-ES" sz="1200" dirty="0" err="1"/>
              <a:t>utzi</a:t>
            </a:r>
            <a:r>
              <a:rPr lang="es-ES" sz="1200" dirty="0"/>
              <a:t> eta </a:t>
            </a:r>
            <a:r>
              <a:rPr lang="es-ES" sz="1200" dirty="0" err="1"/>
              <a:t>hil</a:t>
            </a:r>
            <a:r>
              <a:rPr lang="es-ES" sz="1200" dirty="0"/>
              <a:t> </a:t>
            </a:r>
            <a:r>
              <a:rPr lang="es-ES" sz="1200" dirty="0" err="1"/>
              <a:t>egiten</a:t>
            </a:r>
            <a:r>
              <a:rPr lang="es-ES" sz="1200" dirty="0"/>
              <a:t> </a:t>
            </a:r>
            <a:r>
              <a:rPr lang="es-ES" sz="1200" dirty="0" err="1"/>
              <a:t>delako</a:t>
            </a:r>
            <a:r>
              <a:rPr lang="es-ES" sz="1200" dirty="0"/>
              <a:t>.</a:t>
            </a:r>
          </a:p>
          <a:p>
            <a:r>
              <a:rPr lang="es-ES" sz="1200" dirty="0" err="1"/>
              <a:t>Ingurunetik</a:t>
            </a:r>
            <a:r>
              <a:rPr lang="es-ES" sz="1200" dirty="0"/>
              <a:t> </a:t>
            </a:r>
            <a:r>
              <a:rPr lang="es-ES" sz="1200" dirty="0" err="1"/>
              <a:t>energia</a:t>
            </a:r>
            <a:r>
              <a:rPr lang="es-ES" sz="1200" dirty="0"/>
              <a:t> eta materia </a:t>
            </a:r>
            <a:r>
              <a:rPr lang="es-ES" sz="1200" dirty="0" err="1"/>
              <a:t>hartzen</a:t>
            </a:r>
            <a:r>
              <a:rPr lang="es-ES" sz="1200" dirty="0"/>
              <a:t> </a:t>
            </a:r>
            <a:r>
              <a:rPr lang="es-ES" sz="1200" dirty="0" err="1"/>
              <a:t>dutelako</a:t>
            </a:r>
            <a:r>
              <a:rPr lang="es-ES" sz="1200" dirty="0"/>
              <a:t>.</a:t>
            </a:r>
          </a:p>
          <a:p>
            <a:r>
              <a:rPr lang="es-ES" sz="1200" dirty="0" err="1"/>
              <a:t>Landare</a:t>
            </a:r>
            <a:r>
              <a:rPr lang="es-ES" sz="1200" dirty="0"/>
              <a:t> </a:t>
            </a:r>
            <a:r>
              <a:rPr lang="es-ES" sz="1200" dirty="0" err="1"/>
              <a:t>batek</a:t>
            </a:r>
            <a:r>
              <a:rPr lang="es-ES" sz="1200" dirty="0"/>
              <a:t> </a:t>
            </a:r>
            <a:r>
              <a:rPr lang="es-ES" sz="1200" dirty="0" err="1"/>
              <a:t>ekoizten</a:t>
            </a:r>
            <a:r>
              <a:rPr lang="es-ES" sz="1200" dirty="0"/>
              <a:t> </a:t>
            </a:r>
            <a:r>
              <a:rPr lang="es-ES" sz="1200" dirty="0" err="1"/>
              <a:t>duelako</a:t>
            </a:r>
            <a:r>
              <a:rPr lang="es-ES" sz="1200" dirty="0"/>
              <a:t>.</a:t>
            </a:r>
          </a:p>
          <a:p>
            <a:r>
              <a:rPr lang="es-ES" sz="1200" dirty="0" err="1"/>
              <a:t>Arraultzak</a:t>
            </a:r>
            <a:r>
              <a:rPr lang="es-ES" sz="1200" dirty="0"/>
              <a:t> </a:t>
            </a:r>
            <a:r>
              <a:rPr lang="es-ES" sz="1200" dirty="0" err="1"/>
              <a:t>bizia</a:t>
            </a:r>
            <a:r>
              <a:rPr lang="es-ES" sz="1200" dirty="0"/>
              <a:t> </a:t>
            </a:r>
            <a:r>
              <a:rPr lang="es-ES" sz="1200" dirty="0" err="1"/>
              <a:t>badute</a:t>
            </a:r>
            <a:r>
              <a:rPr lang="es-ES" sz="1200" dirty="0"/>
              <a:t> </a:t>
            </a:r>
            <a:r>
              <a:rPr lang="es-ES" sz="1200" dirty="0" err="1"/>
              <a:t>haziak</a:t>
            </a:r>
            <a:r>
              <a:rPr lang="es-ES" sz="1200" dirty="0"/>
              <a:t> ere.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EZ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S" sz="1200" dirty="0"/>
              <a:t>Ez </a:t>
            </a:r>
            <a:r>
              <a:rPr lang="es-ES" sz="1200" dirty="0" err="1"/>
              <a:t>direlako</a:t>
            </a:r>
            <a:r>
              <a:rPr lang="es-ES" sz="1200" dirty="0"/>
              <a:t> </a:t>
            </a:r>
            <a:r>
              <a:rPr lang="es-ES" sz="1200" dirty="0" err="1"/>
              <a:t>gai</a:t>
            </a:r>
            <a:r>
              <a:rPr lang="es-ES" sz="1200" dirty="0"/>
              <a:t> </a:t>
            </a:r>
            <a:r>
              <a:rPr lang="es-ES" sz="1200" dirty="0" err="1"/>
              <a:t>bizi</a:t>
            </a:r>
            <a:r>
              <a:rPr lang="es-ES" sz="1200" dirty="0"/>
              <a:t> </a:t>
            </a:r>
            <a:r>
              <a:rPr lang="es-ES" sz="1200" dirty="0" err="1"/>
              <a:t>funtzioak</a:t>
            </a:r>
            <a:r>
              <a:rPr lang="es-ES" sz="1200" dirty="0"/>
              <a:t> </a:t>
            </a:r>
            <a:r>
              <a:rPr lang="es-ES" sz="1200" dirty="0" err="1"/>
              <a:t>egiteko</a:t>
            </a:r>
            <a:r>
              <a:rPr lang="es-ES" sz="1200" dirty="0"/>
              <a:t>.</a:t>
            </a:r>
          </a:p>
          <a:p>
            <a:pPr lvl="1"/>
            <a:r>
              <a:rPr lang="es-ES" sz="1200" dirty="0"/>
              <a:t>Ez </a:t>
            </a:r>
            <a:r>
              <a:rPr lang="es-ES" sz="1200" dirty="0" err="1"/>
              <a:t>dira</a:t>
            </a:r>
            <a:r>
              <a:rPr lang="es-ES" sz="1200" dirty="0"/>
              <a:t> </a:t>
            </a:r>
            <a:r>
              <a:rPr lang="es-ES" sz="1200" dirty="0" err="1"/>
              <a:t>gai</a:t>
            </a:r>
            <a:r>
              <a:rPr lang="es-ES" sz="1200" dirty="0"/>
              <a:t> </a:t>
            </a:r>
            <a:r>
              <a:rPr lang="es-ES" sz="1200" dirty="0" err="1"/>
              <a:t>elikatzeko</a:t>
            </a:r>
            <a:endParaRPr lang="es-ES" sz="1200" dirty="0"/>
          </a:p>
          <a:p>
            <a:pPr lvl="1"/>
            <a:r>
              <a:rPr lang="es-ES" sz="1200" dirty="0"/>
              <a:t>Ez </a:t>
            </a:r>
            <a:r>
              <a:rPr lang="es-ES" sz="1200" dirty="0" err="1"/>
              <a:t>dira</a:t>
            </a:r>
            <a:r>
              <a:rPr lang="es-ES" sz="1200" dirty="0"/>
              <a:t> </a:t>
            </a:r>
            <a:r>
              <a:rPr lang="es-ES" sz="1200" dirty="0" err="1"/>
              <a:t>gai</a:t>
            </a:r>
            <a:r>
              <a:rPr lang="es-ES" sz="1200" dirty="0"/>
              <a:t> </a:t>
            </a:r>
            <a:r>
              <a:rPr lang="es-ES" sz="1200" dirty="0" err="1"/>
              <a:t>ugaltzeko</a:t>
            </a:r>
            <a:endParaRPr lang="es-ES" sz="1200" dirty="0"/>
          </a:p>
          <a:p>
            <a:pPr lvl="1"/>
            <a:r>
              <a:rPr lang="es-ES" sz="1200" dirty="0"/>
              <a:t>Ez </a:t>
            </a:r>
            <a:r>
              <a:rPr lang="es-ES" sz="1200" dirty="0" err="1"/>
              <a:t>dira</a:t>
            </a:r>
            <a:r>
              <a:rPr lang="es-ES" sz="1200" dirty="0"/>
              <a:t> </a:t>
            </a:r>
            <a:r>
              <a:rPr lang="es-ES" sz="1200" dirty="0" err="1"/>
              <a:t>gai</a:t>
            </a:r>
            <a:r>
              <a:rPr lang="es-ES" sz="1200" dirty="0"/>
              <a:t> </a:t>
            </a:r>
            <a:r>
              <a:rPr lang="es-ES" sz="1200" dirty="0" err="1"/>
              <a:t>erlazionatzeko</a:t>
            </a:r>
            <a:r>
              <a:rPr lang="es-ES" sz="1200" dirty="0"/>
              <a:t>.</a:t>
            </a:r>
          </a:p>
          <a:p>
            <a:r>
              <a:rPr lang="es-ES" sz="1200" dirty="0" err="1"/>
              <a:t>Landarea</a:t>
            </a:r>
            <a:r>
              <a:rPr lang="es-ES" sz="1200" dirty="0"/>
              <a:t> </a:t>
            </a:r>
            <a:r>
              <a:rPr lang="es-ES" sz="1200" dirty="0" err="1"/>
              <a:t>bizia</a:t>
            </a:r>
            <a:r>
              <a:rPr lang="es-ES" sz="1200" dirty="0"/>
              <a:t> da </a:t>
            </a:r>
            <a:r>
              <a:rPr lang="es-ES" sz="1200" dirty="0" err="1"/>
              <a:t>baina</a:t>
            </a:r>
            <a:r>
              <a:rPr lang="es-ES" sz="1200" dirty="0"/>
              <a:t> </a:t>
            </a:r>
            <a:r>
              <a:rPr lang="es-ES" sz="1200" dirty="0" err="1"/>
              <a:t>hazia</a:t>
            </a:r>
            <a:r>
              <a:rPr lang="es-ES" sz="1200" dirty="0"/>
              <a:t> </a:t>
            </a:r>
            <a:r>
              <a:rPr lang="es-ES" sz="1200" dirty="0" err="1"/>
              <a:t>ez</a:t>
            </a:r>
            <a:r>
              <a:rPr lang="es-E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44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795" y="0"/>
            <a:ext cx="8596668" cy="1320800"/>
          </a:xfrm>
        </p:spPr>
        <p:txBody>
          <a:bodyPr/>
          <a:lstStyle/>
          <a:p>
            <a:r>
              <a:rPr lang="es-ES" dirty="0"/>
              <a:t>Red </a:t>
            </a:r>
            <a:r>
              <a:rPr lang="es-ES" dirty="0" err="1"/>
              <a:t>sistemica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2" y="992920"/>
            <a:ext cx="5591144" cy="44273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495">
            <a:off x="5694836" y="1675461"/>
            <a:ext cx="5794458" cy="229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87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6013938" cy="57208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557" y="879933"/>
            <a:ext cx="6340474" cy="55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7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35698" y="975606"/>
            <a:ext cx="9264440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u-ES" altLang="es-ES" sz="1200" b="1" dirty="0"/>
              <a:t>A1. MINERALAK ZER DIREN ESATEN HASI BEHAR DUGU</a:t>
            </a:r>
            <a:endParaRPr lang="eu-ES" altLang="es-ES" sz="1200" b="1" u="sng" dirty="0"/>
          </a:p>
          <a:p>
            <a:pPr>
              <a:lnSpc>
                <a:spcPct val="80000"/>
              </a:lnSpc>
            </a:pPr>
            <a:endParaRPr lang="eu-ES" altLang="es-ES" sz="1200" dirty="0"/>
          </a:p>
          <a:p>
            <a:pPr>
              <a:lnSpc>
                <a:spcPct val="80000"/>
              </a:lnSpc>
            </a:pPr>
            <a:r>
              <a:rPr lang="eu-ES" altLang="es-ES" sz="1200" dirty="0"/>
              <a:t>Ondoren agertzen  zaizkizu mineralei egokitzen zaizkien zenbait ezaugarri. Irakurri itzazu eta desegokiak direnak bereiz itzazu.</a:t>
            </a:r>
            <a:endParaRPr lang="eu-ES" altLang="es-ES" sz="1200" u="sng" dirty="0"/>
          </a:p>
          <a:p>
            <a:pPr>
              <a:lnSpc>
                <a:spcPct val="80000"/>
              </a:lnSpc>
            </a:pPr>
            <a:r>
              <a:rPr lang="eu-ES" altLang="es-ES" sz="1200" u="sng" dirty="0"/>
              <a:t>MINERALAK</a:t>
            </a:r>
            <a:endParaRPr lang="es-ES" altLang="es-ES" sz="1200" dirty="0"/>
          </a:p>
          <a:p>
            <a:pPr>
              <a:lnSpc>
                <a:spcPct val="80000"/>
              </a:lnSpc>
            </a:pPr>
            <a:br>
              <a:rPr lang="es-ES" altLang="es-ES" sz="1200" dirty="0"/>
            </a:br>
            <a:r>
              <a:rPr lang="eu-ES" altLang="es-ES" sz="1200" dirty="0"/>
              <a:t>                                                                                         1) asko                                                    </a:t>
            </a:r>
            <a:endParaRPr lang="es-ES" altLang="es-ES" sz="1200" dirty="0"/>
          </a:p>
          <a:p>
            <a:pPr>
              <a:lnSpc>
                <a:spcPct val="80000"/>
              </a:lnSpc>
            </a:pPr>
            <a:r>
              <a:rPr lang="eu-ES" altLang="es-ES" sz="1200" dirty="0"/>
              <a:t>                                               a) konposatu kimikoz</a:t>
            </a:r>
            <a:endParaRPr lang="eu-ES" altLang="es-ES" sz="1200" u="sng" dirty="0"/>
          </a:p>
          <a:p>
            <a:pPr>
              <a:lnSpc>
                <a:spcPct val="80000"/>
              </a:lnSpc>
            </a:pPr>
            <a:r>
              <a:rPr lang="eu-ES" altLang="es-ES" sz="1200" u="sng" dirty="0"/>
              <a:t>1º OSATUAK DAUDE</a:t>
            </a:r>
            <a:r>
              <a:rPr lang="eu-ES" altLang="es-ES" sz="1200" dirty="0"/>
              <a:t>                                                             2)  bakarra</a:t>
            </a:r>
          </a:p>
          <a:p>
            <a:pPr>
              <a:lnSpc>
                <a:spcPct val="80000"/>
              </a:lnSpc>
            </a:pPr>
            <a:r>
              <a:rPr lang="eu-ES" altLang="es-ES" sz="1200" dirty="0"/>
              <a:t>                                          </a:t>
            </a:r>
          </a:p>
          <a:p>
            <a:pPr>
              <a:lnSpc>
                <a:spcPct val="80000"/>
              </a:lnSpc>
            </a:pPr>
            <a:r>
              <a:rPr lang="eu-ES" altLang="es-ES" sz="1200" dirty="0"/>
              <a:t>                                                                                           1) asko</a:t>
            </a:r>
          </a:p>
          <a:p>
            <a:pPr>
              <a:lnSpc>
                <a:spcPct val="80000"/>
              </a:lnSpc>
            </a:pPr>
            <a:r>
              <a:rPr lang="eu-ES" altLang="es-ES" sz="1200" dirty="0"/>
              <a:t>                                          </a:t>
            </a:r>
          </a:p>
          <a:p>
            <a:pPr>
              <a:lnSpc>
                <a:spcPct val="80000"/>
              </a:lnSpc>
            </a:pPr>
            <a:r>
              <a:rPr lang="eu-ES" altLang="es-ES" sz="1200" dirty="0"/>
              <a:t>                                                  b) elementu kimikoz    </a:t>
            </a:r>
          </a:p>
          <a:p>
            <a:pPr>
              <a:lnSpc>
                <a:spcPct val="80000"/>
              </a:lnSpc>
            </a:pPr>
            <a:r>
              <a:rPr lang="eu-ES" altLang="es-ES" sz="1200" dirty="0"/>
              <a:t>                                                                                             2) bakarra</a:t>
            </a:r>
          </a:p>
          <a:p>
            <a:pPr>
              <a:lnSpc>
                <a:spcPct val="80000"/>
              </a:lnSpc>
            </a:pPr>
            <a:r>
              <a:rPr lang="eu-ES" altLang="es-ES" sz="1200" dirty="0"/>
              <a:t>                                                   c) metalez</a:t>
            </a:r>
          </a:p>
          <a:p>
            <a:pPr>
              <a:lnSpc>
                <a:spcPct val="80000"/>
              </a:lnSpc>
            </a:pPr>
            <a:r>
              <a:rPr lang="eu-ES" altLang="es-ES" sz="1200" dirty="0"/>
              <a:t>                                                   d)  </a:t>
            </a:r>
            <a:r>
              <a:rPr lang="eu-ES" altLang="es-ES" sz="1200" dirty="0" err="1"/>
              <a:t>materiale</a:t>
            </a:r>
            <a:r>
              <a:rPr lang="eu-ES" altLang="es-ES" sz="1200" dirty="0"/>
              <a:t> bereziz</a:t>
            </a:r>
            <a:endParaRPr lang="es-ES" altLang="es-ES" sz="1200" dirty="0"/>
          </a:p>
          <a:p>
            <a:pPr>
              <a:lnSpc>
                <a:spcPct val="80000"/>
              </a:lnSpc>
            </a:pPr>
            <a:br>
              <a:rPr lang="es-ES" altLang="es-ES" sz="1200" dirty="0"/>
            </a:br>
            <a:r>
              <a:rPr lang="eu-ES" altLang="es-ES" sz="1200" dirty="0"/>
              <a:t>                     a) nahasturik dauden partikulak</a:t>
            </a:r>
            <a:endParaRPr lang="es-ES" altLang="es-ES" sz="1200" dirty="0"/>
          </a:p>
          <a:p>
            <a:pPr>
              <a:lnSpc>
                <a:spcPct val="80000"/>
              </a:lnSpc>
            </a:pPr>
            <a:r>
              <a:rPr lang="eu-ES" altLang="es-ES" sz="1200" dirty="0"/>
              <a:t>                     b) harri batzuk</a:t>
            </a:r>
          </a:p>
          <a:p>
            <a:pPr>
              <a:lnSpc>
                <a:spcPct val="80000"/>
              </a:lnSpc>
            </a:pPr>
            <a:r>
              <a:rPr lang="eu-ES" altLang="es-ES" sz="1200" dirty="0"/>
              <a:t>                     c) gogorrak</a:t>
            </a:r>
            <a:endParaRPr lang="eu-ES" altLang="es-ES" sz="1200" u="sng" dirty="0"/>
          </a:p>
          <a:p>
            <a:pPr>
              <a:lnSpc>
                <a:spcPct val="80000"/>
              </a:lnSpc>
            </a:pPr>
            <a:r>
              <a:rPr lang="eu-ES" altLang="es-ES" sz="1200" u="sng" dirty="0"/>
              <a:t>2º DIRA</a:t>
            </a:r>
            <a:r>
              <a:rPr lang="eu-ES" altLang="es-ES" sz="1200" dirty="0"/>
              <a:t>          d) baliabide naturalak</a:t>
            </a:r>
          </a:p>
          <a:p>
            <a:pPr>
              <a:lnSpc>
                <a:spcPct val="80000"/>
              </a:lnSpc>
            </a:pPr>
            <a:r>
              <a:rPr lang="eu-ES" altLang="es-ES" sz="1200" dirty="0"/>
              <a:t>                     e) lurraren konposaketaren parte bat</a:t>
            </a:r>
          </a:p>
          <a:p>
            <a:pPr>
              <a:lnSpc>
                <a:spcPct val="80000"/>
              </a:lnSpc>
            </a:pPr>
            <a:r>
              <a:rPr lang="eu-ES" altLang="es-ES" sz="1200" dirty="0"/>
              <a:t>                     f) naturalak</a:t>
            </a:r>
          </a:p>
          <a:p>
            <a:pPr>
              <a:lnSpc>
                <a:spcPct val="80000"/>
              </a:lnSpc>
            </a:pPr>
            <a:r>
              <a:rPr lang="eu-ES" altLang="es-ES" sz="1200" dirty="0"/>
              <a:t>                     </a:t>
            </a:r>
          </a:p>
          <a:p>
            <a:pPr>
              <a:lnSpc>
                <a:spcPct val="80000"/>
              </a:lnSpc>
            </a:pPr>
            <a:r>
              <a:rPr lang="eu-ES" altLang="es-ES" sz="1200" dirty="0"/>
              <a:t>                     a)  solido egoeran</a:t>
            </a:r>
            <a:endParaRPr lang="eu-ES" altLang="es-ES" sz="1200" u="sng" dirty="0"/>
          </a:p>
          <a:p>
            <a:pPr>
              <a:lnSpc>
                <a:spcPct val="80000"/>
              </a:lnSpc>
            </a:pPr>
            <a:r>
              <a:rPr lang="eu-ES" altLang="es-ES" sz="1200" u="sng" dirty="0"/>
              <a:t>3ºDAUDE</a:t>
            </a:r>
            <a:endParaRPr lang="eu-ES" altLang="es-ES" sz="1200" dirty="0"/>
          </a:p>
          <a:p>
            <a:pPr>
              <a:lnSpc>
                <a:spcPct val="80000"/>
              </a:lnSpc>
            </a:pPr>
            <a:r>
              <a:rPr lang="eu-ES" altLang="es-ES" sz="1200" dirty="0"/>
              <a:t>                     b)  arroketan </a:t>
            </a:r>
            <a:r>
              <a:rPr lang="eu-ES" altLang="es-ES" sz="1200" dirty="0" err="1"/>
              <a:t>inkustraturik</a:t>
            </a:r>
            <a:endParaRPr lang="es-ES" altLang="es-ES" sz="1200" dirty="0"/>
          </a:p>
          <a:p>
            <a:pPr>
              <a:lnSpc>
                <a:spcPct val="80000"/>
              </a:lnSpc>
            </a:pPr>
            <a:br>
              <a:rPr lang="es-ES" altLang="es-ES" sz="1200" dirty="0"/>
            </a:br>
            <a:r>
              <a:rPr lang="eu-ES" altLang="es-ES" sz="1200" dirty="0"/>
              <a:t>                                    a)  </a:t>
            </a:r>
            <a:r>
              <a:rPr lang="eu-ES" altLang="es-ES" sz="1200" dirty="0" err="1"/>
              <a:t>lurbarnean</a:t>
            </a:r>
            <a:r>
              <a:rPr lang="eu-ES" altLang="es-ES" sz="1200" dirty="0"/>
              <a:t> sarturik</a:t>
            </a:r>
            <a:endParaRPr lang="es-ES" altLang="es-ES" sz="1200" dirty="0"/>
          </a:p>
          <a:p>
            <a:pPr>
              <a:lnSpc>
                <a:spcPct val="80000"/>
              </a:lnSpc>
            </a:pPr>
            <a:r>
              <a:rPr lang="eu-ES" altLang="es-ES" sz="1200" u="sng" dirty="0"/>
              <a:t>4ºNON DAUDE</a:t>
            </a:r>
            <a:endParaRPr lang="eu-ES" altLang="es-ES" sz="1200" dirty="0"/>
          </a:p>
          <a:p>
            <a:pPr>
              <a:lnSpc>
                <a:spcPct val="80000"/>
              </a:lnSpc>
            </a:pPr>
            <a:r>
              <a:rPr lang="eu-ES" altLang="es-ES" sz="1200" dirty="0"/>
              <a:t>                                     b)  edozein tokitan</a:t>
            </a:r>
          </a:p>
          <a:p>
            <a:pPr>
              <a:lnSpc>
                <a:spcPct val="80000"/>
              </a:lnSpc>
            </a:pPr>
            <a:endParaRPr lang="eu-ES" altLang="es-ES" sz="1200" u="sng" dirty="0"/>
          </a:p>
          <a:p>
            <a:pPr>
              <a:lnSpc>
                <a:spcPct val="80000"/>
              </a:lnSpc>
            </a:pPr>
            <a:r>
              <a:rPr lang="eu-ES" altLang="es-ES" sz="1200" u="sng" dirty="0"/>
              <a:t>5º DITUZTE</a:t>
            </a:r>
            <a:r>
              <a:rPr lang="eu-ES" altLang="es-ES" sz="1200" dirty="0"/>
              <a:t>  propietate batzuk: KOLOREA, GOGORTASUNA, DENTSITATEA, DISOLBAGARRITASUNA, ELEKTRIKA EROALEAK</a:t>
            </a:r>
          </a:p>
          <a:p>
            <a:pPr>
              <a:lnSpc>
                <a:spcPct val="80000"/>
              </a:lnSpc>
            </a:pPr>
            <a:endParaRPr lang="eu-ES" altLang="es-ES" sz="1200" dirty="0"/>
          </a:p>
          <a:p>
            <a:pPr>
              <a:lnSpc>
                <a:spcPct val="80000"/>
              </a:lnSpc>
            </a:pPr>
            <a:r>
              <a:rPr lang="eu-ES" altLang="es-ES" sz="1200" dirty="0"/>
              <a:t>                         a)  inguruarekiko harremanetan egon ondoren</a:t>
            </a:r>
            <a:endParaRPr lang="eu-ES" altLang="es-ES" sz="1200" u="sng" dirty="0"/>
          </a:p>
          <a:p>
            <a:pPr>
              <a:lnSpc>
                <a:spcPct val="80000"/>
              </a:lnSpc>
            </a:pPr>
            <a:r>
              <a:rPr lang="eu-ES" altLang="es-ES" sz="1200" u="sng" dirty="0"/>
              <a:t>6ºSORTUA</a:t>
            </a:r>
            <a:endParaRPr lang="eu-ES" altLang="es-ES" sz="1200" dirty="0"/>
          </a:p>
          <a:p>
            <a:pPr>
              <a:lnSpc>
                <a:spcPct val="80000"/>
              </a:lnSpc>
            </a:pPr>
            <a:r>
              <a:rPr lang="eu-ES" altLang="es-ES" sz="1200" dirty="0"/>
              <a:t>                         b)  kimikoki</a:t>
            </a:r>
          </a:p>
          <a:p>
            <a:pPr>
              <a:lnSpc>
                <a:spcPct val="80000"/>
              </a:lnSpc>
            </a:pPr>
            <a:endParaRPr lang="es-ES" altLang="es-ES" sz="1200" dirty="0"/>
          </a:p>
          <a:p>
            <a:pPr>
              <a:lnSpc>
                <a:spcPct val="80000"/>
              </a:lnSpc>
            </a:pPr>
            <a:r>
              <a:rPr lang="es-ES" altLang="es-ES" sz="1200" dirty="0"/>
              <a:t>7. DUTE </a:t>
            </a:r>
            <a:r>
              <a:rPr lang="es-ES" altLang="es-ES" sz="1200" dirty="0" err="1"/>
              <a:t>itxura</a:t>
            </a:r>
            <a:r>
              <a:rPr lang="es-ES" altLang="es-ES" sz="1200" dirty="0"/>
              <a:t> </a:t>
            </a:r>
            <a:r>
              <a:rPr lang="es-ES" altLang="es-ES" sz="1200" dirty="0" err="1"/>
              <a:t>kristalinoa</a:t>
            </a:r>
            <a:endParaRPr lang="es-ES" altLang="es-ES" sz="12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87844" y="241738"/>
            <a:ext cx="8596668" cy="3660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/>
              <a:t>Red sistemica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596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13349" y="292818"/>
            <a:ext cx="8596668" cy="1320800"/>
          </a:xfrm>
        </p:spPr>
        <p:txBody>
          <a:bodyPr/>
          <a:lstStyle/>
          <a:p>
            <a:r>
              <a:rPr lang="es-ES" dirty="0"/>
              <a:t>Cuestionario KPSI de conceptos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-17780000" y="-6908800"/>
            <a:ext cx="16713200" cy="149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-1066800" y="5223164"/>
            <a:ext cx="15220950" cy="60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8118">
            <a:off x="1099265" y="929833"/>
            <a:ext cx="6607715" cy="64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3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13349" y="292818"/>
            <a:ext cx="8596668" cy="1320800"/>
          </a:xfrm>
        </p:spPr>
        <p:txBody>
          <a:bodyPr/>
          <a:lstStyle/>
          <a:p>
            <a:r>
              <a:rPr lang="es-ES" dirty="0"/>
              <a:t>Cuestionario KPSI de conceptos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-17780000" y="-6908800"/>
            <a:ext cx="16713200" cy="149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-1066800" y="5223164"/>
            <a:ext cx="15220950" cy="60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509459" y="810064"/>
            <a:ext cx="8189698" cy="1607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Cuestionario tipo KPSI para detectar conocimientos previos sobre la percepción sensorial del movimiento: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Nombre:___________________________________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lista:______Grupo:______Fecha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:____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150447"/>
              </p:ext>
            </p:extLst>
          </p:nvPr>
        </p:nvGraphicFramePr>
        <p:xfrm>
          <a:off x="253605" y="2417171"/>
          <a:ext cx="8445552" cy="3926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5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5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892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PREGUNTAS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LO QUE SE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LO QUE AHORA SE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0" marR="47520" marT="47520" marB="475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74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¿Cómo sabes que la pelota se está moviendo cuando juegas fútbol?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br>
                        <a:rPr lang="es-ES" sz="900">
                          <a:effectLst/>
                        </a:rPr>
                      </a:b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0" marR="47520" marT="47520" marB="475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43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¿Cómo puedes darte cuenta de que un microrganismo se está moviendo?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0" marR="47520" marT="47520" marB="475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43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¿Cómo puedes darte cuenta de que la Tierra se está moviendo?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0" marR="47520" marT="47520" marB="475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43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¿Cómo se mueve la luz desde el Sol hasta la Tierra?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0" marR="47520" marT="47520" marB="475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743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¿Cómo es el movimiento de las cuerdas de una guitarra?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0" marR="47520" marT="47520" marB="475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374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¿Cuándo decimos que algo está en reposo?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br>
                        <a:rPr lang="es-ES" sz="900">
                          <a:effectLst/>
                        </a:rPr>
                      </a:b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0" marR="47520" marT="47520" marB="475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595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¿Utilizas algunas partes de tu cuerpo para darte cuenta del movimiento de los objetos? ¿Cuál o cuáles?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0" marR="47520" marT="47520" marB="475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743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¿Existen algunos movimientos que no puedas percibir a simple vista? ¿Cuáles?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0" marR="47520" marT="47520" marB="475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595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¿Qué necesitarías para poder percibir algunos movimientos como los de la respuesta anterior?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0" marR="47520" marT="47520" marB="475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892">
                <a:tc>
                  <a:txBody>
                    <a:bodyPr/>
                    <a:lstStyle/>
                    <a:p>
                      <a:pPr marL="63500" marR="63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¿Qué es el movimiento?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0" marR="47520" marT="47520" marB="475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0" marR="47520" marT="47520" marB="4752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850439" y="6469304"/>
            <a:ext cx="815957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____________AUTOEVALUACIÓN   ____________COEVALUACIÓN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624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286</TotalTime>
  <Words>1733</Words>
  <Application>Microsoft Office PowerPoint</Application>
  <PresentationFormat>Panorámica</PresentationFormat>
  <Paragraphs>410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Calibri</vt:lpstr>
      <vt:lpstr>Times New Roman</vt:lpstr>
      <vt:lpstr>Trebuchet MS</vt:lpstr>
      <vt:lpstr>Verdana</vt:lpstr>
      <vt:lpstr>Wingdings 3</vt:lpstr>
      <vt:lpstr>Faceta</vt:lpstr>
      <vt:lpstr>ACTIVIDADES DE EVALUACIÓN</vt:lpstr>
      <vt:lpstr>QUÉ ENTENDEMOS POR ACTIVIDADES DE EVALUACIÓN</vt:lpstr>
      <vt:lpstr>Evaluación inicial</vt:lpstr>
      <vt:lpstr>HAZIAK BIZIDUNAK AL DIRA?</vt:lpstr>
      <vt:lpstr>Red sistemica</vt:lpstr>
      <vt:lpstr>Presentación de PowerPoint</vt:lpstr>
      <vt:lpstr>Presentación de PowerPoint</vt:lpstr>
      <vt:lpstr>Cuestionario KPSI de conceptos</vt:lpstr>
      <vt:lpstr>Cuestionario KPSI de conceptos</vt:lpstr>
      <vt:lpstr>Evaluación inicial con MMCC</vt:lpstr>
      <vt:lpstr>Presentación de PowerPoint</vt:lpstr>
      <vt:lpstr>IE-ren ADIERAZLEAK IKASLEENGAN ANTZEMATEN</vt:lpstr>
      <vt:lpstr>VALORACIÓN MMCC</vt:lpstr>
      <vt:lpstr>Presentación de PowerPoint</vt:lpstr>
      <vt:lpstr>Los resultados de la evaluación inicial pueden:</vt:lpstr>
      <vt:lpstr>EVALUACIÓN A LO LARGO DEL PROCESO de APRENDIZAJE Y ENSEÑANZA</vt:lpstr>
      <vt:lpstr>Evaluación a lo largo del proceso de enseñanza</vt:lpstr>
      <vt:lpstr>MMCC Y UVES</vt:lpstr>
      <vt:lpstr>Precontrato individual/grupo</vt:lpstr>
      <vt:lpstr>Precontrato individual/grupo</vt:lpstr>
      <vt:lpstr>Cuestionario KPSI de actitudes</vt:lpstr>
      <vt:lpstr>AUTOEVALUACIÓN DEL CUADERNO DE CLASE/  DIARIO DE CLASE</vt:lpstr>
      <vt:lpstr>autoevaluación</vt:lpstr>
      <vt:lpstr>COEVALUACIÓN MAPAS</vt:lpstr>
      <vt:lpstr>coevaluación</vt:lpstr>
      <vt:lpstr>Presentación de PowerPoint</vt:lpstr>
      <vt:lpstr>EVALUACIÓN FINAL</vt:lpstr>
      <vt:lpstr>Evaluación final del proceso de aprendizaje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CALIFICACIONES</vt:lpstr>
    </vt:vector>
  </TitlesOfParts>
  <Company>Universidad Pública de Navarra-Nafarroako Unibertsitate Publikoa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DE EVALUACIÓN</dc:title>
  <dc:creator>arantzazu.guruceaga</dc:creator>
  <cp:lastModifiedBy>Maider Pérez de Villarreal</cp:lastModifiedBy>
  <cp:revision>29</cp:revision>
  <dcterms:created xsi:type="dcterms:W3CDTF">2016-11-07T16:15:49Z</dcterms:created>
  <dcterms:modified xsi:type="dcterms:W3CDTF">2020-10-27T11:19:49Z</dcterms:modified>
</cp:coreProperties>
</file>