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9" r:id="rId3"/>
    <p:sldId id="260" r:id="rId4"/>
    <p:sldId id="261" r:id="rId5"/>
    <p:sldId id="258" r:id="rId6"/>
    <p:sldId id="278" r:id="rId7"/>
    <p:sldId id="263" r:id="rId8"/>
    <p:sldId id="281" r:id="rId9"/>
    <p:sldId id="279" r:id="rId10"/>
    <p:sldId id="280" r:id="rId11"/>
    <p:sldId id="262" r:id="rId12"/>
    <p:sldId id="288" r:id="rId13"/>
    <p:sldId id="285" r:id="rId14"/>
    <p:sldId id="282" r:id="rId15"/>
    <p:sldId id="284" r:id="rId16"/>
    <p:sldId id="283" r:id="rId17"/>
    <p:sldId id="287" r:id="rId18"/>
    <p:sldId id="289" r:id="rId19"/>
    <p:sldId id="286" r:id="rId20"/>
    <p:sldId id="274" r:id="rId21"/>
    <p:sldId id="276" r:id="rId22"/>
    <p:sldId id="275" r:id="rId23"/>
    <p:sldId id="264" r:id="rId24"/>
    <p:sldId id="267" r:id="rId25"/>
    <p:sldId id="269" r:id="rId26"/>
    <p:sldId id="270" r:id="rId27"/>
    <p:sldId id="271" r:id="rId28"/>
    <p:sldId id="272" r:id="rId29"/>
    <p:sldId id="273" r:id="rId30"/>
    <p:sldId id="257" r:id="rId3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77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48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734DC-B9DF-480D-BED5-915152E06844}" type="datetimeFigureOut">
              <a:rPr lang="es-ES" smtClean="0"/>
              <a:pPr/>
              <a:t>23/12/2016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3E15E-E1F9-461A-9BDC-48088B30A8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54366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E15E-E1F9-461A-9BDC-48088B30A884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71516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23/12/2016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2422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23/12/2016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2618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23/12/2016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31372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C01F5-FB46-47C8-BD87-C09C6BE0C85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xmlns="" val="34124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23/12/2016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3381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23/12/2016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240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23/12/2016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8452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23/12/2016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9304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23/12/2016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3756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23/12/2016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11054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23/12/2016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5585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pPr/>
              <a:t>23/12/2016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0994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3D442-B46E-4390-BA04-939FD51617C9}" type="datetimeFigureOut">
              <a:rPr lang="es-ES" smtClean="0"/>
              <a:pPr/>
              <a:t>23/12/2016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6CB6A-DF2D-4ACE-A8B1-A763A2672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7058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_RfwX7ZiIc" TargetMode="External"/><Relationship Id="rId2" Type="http://schemas.openxmlformats.org/officeDocument/2006/relationships/hyperlink" Target="https://www.youtube.com/watch?v=reeWIckqbUw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uab.cat/web/videos/reproduccio-1193208676085.html?param1=20institucional&amp;param2=30honoriscausa&amp;param5=2&amp;url_video=118603648837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SERES VIVOS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xmlns="" val="60356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¿Para qué queremos que aprendan?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0843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altLang="es-ES" dirty="0" smtClean="0"/>
              <a:t/>
            </a:r>
            <a:br>
              <a:rPr lang="es-ES" altLang="es-ES" dirty="0" smtClean="0"/>
            </a:br>
            <a:r>
              <a:rPr lang="es-ES" altLang="es-ES" dirty="0" smtClean="0"/>
              <a:t>OBSTÁCULOS QUE SUPONEN EL CONOCIMIENTO PREVIO</a:t>
            </a:r>
            <a:br>
              <a:rPr lang="es-ES" altLang="es-ES" dirty="0" smtClean="0"/>
            </a:br>
            <a:r>
              <a:rPr lang="es-ES" altLang="es-ES" dirty="0" smtClean="0"/>
              <a:t>DEL ALUMNADO DE 1º de la ESO</a:t>
            </a:r>
          </a:p>
        </p:txBody>
      </p:sp>
      <p:sp>
        <p:nvSpPr>
          <p:cNvPr id="17411" name="2 Subtítulo"/>
          <p:cNvSpPr>
            <a:spLocks noGrp="1"/>
          </p:cNvSpPr>
          <p:nvPr>
            <p:ph type="subTitle" idx="1"/>
          </p:nvPr>
        </p:nvSpPr>
        <p:spPr>
          <a:xfrm>
            <a:off x="2895600" y="4191000"/>
            <a:ext cx="6400800" cy="1752600"/>
          </a:xfrm>
        </p:spPr>
        <p:txBody>
          <a:bodyPr/>
          <a:lstStyle/>
          <a:p>
            <a:r>
              <a:rPr lang="es-ES" altLang="es-ES" dirty="0" smtClean="0"/>
              <a:t>Conocimiento necesario para identificar posibles cambios en nuestras intervenciones de aula</a:t>
            </a:r>
          </a:p>
        </p:txBody>
      </p:sp>
    </p:spTree>
    <p:extLst>
      <p:ext uri="{BB962C8B-B14F-4D97-AF65-F5344CB8AC3E}">
        <p14:creationId xmlns:p14="http://schemas.microsoft.com/office/powerpoint/2010/main" xmlns="" val="2303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Obstáculo 1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 vivo relacionado con:</a:t>
            </a:r>
          </a:p>
          <a:p>
            <a:pPr lvl="1"/>
            <a:r>
              <a:rPr lang="es-ES" dirty="0" err="1" smtClean="0"/>
              <a:t>Pentsamiento</a:t>
            </a:r>
            <a:endParaRPr lang="es-ES" dirty="0" smtClean="0"/>
          </a:p>
          <a:p>
            <a:pPr lvl="1"/>
            <a:r>
              <a:rPr lang="es-ES" dirty="0" smtClean="0"/>
              <a:t>Emoción</a:t>
            </a:r>
          </a:p>
          <a:p>
            <a:pPr lvl="1"/>
            <a:r>
              <a:rPr lang="es-ES" dirty="0" smtClean="0"/>
              <a:t>Algo mágico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388993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Obstáculo 2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vida únicamente en relación al organismo individual (nace, crece, se reproduce y muere)</a:t>
            </a:r>
          </a:p>
          <a:p>
            <a:r>
              <a:rPr lang="es-ES" dirty="0" smtClean="0"/>
              <a:t>Prevalencia </a:t>
            </a:r>
            <a:r>
              <a:rPr lang="es-ES" dirty="0" smtClean="0"/>
              <a:t>del modelo animal</a:t>
            </a:r>
          </a:p>
          <a:p>
            <a:r>
              <a:rPr lang="es-ES" dirty="0" smtClean="0"/>
              <a:t>Modelo animal reducido a grandes vertebrados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086416" y="3965418"/>
            <a:ext cx="5033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Tenemos que incorporar todos los reinos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516590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Obstáculo 3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Dimensiones y escalas</a:t>
            </a:r>
          </a:p>
          <a:p>
            <a:r>
              <a:rPr lang="es-ES" dirty="0" smtClean="0"/>
              <a:t>Uso de microscopio</a:t>
            </a:r>
          </a:p>
          <a:p>
            <a:r>
              <a:rPr lang="es-ES" dirty="0" smtClean="0"/>
              <a:t>Interpretación de lo que vemos a través del microscopio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88063" y="4427145"/>
            <a:ext cx="97234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Importancia de incorporar al mapa el concepto “DIMENSIÓN” u otro similar, y unidades como Micra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Aumentar lo microscópico un millón de veces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Qué orgánulos son los que más nos puedan interesar? Por ejemplo: MEMBRANA, RIBOSOMAS,  CILIOS, FLAJELOS, MITOCONDRIAS, CLOROPLASTOS.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820595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Obstáculo </a:t>
            </a:r>
            <a:r>
              <a:rPr lang="es-ES" dirty="0"/>
              <a:t>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Cuestionamiento de “todo lo vivo está formado de células”:</a:t>
            </a:r>
          </a:p>
          <a:p>
            <a:pPr lvl="1"/>
            <a:r>
              <a:rPr lang="es-ES" dirty="0" smtClean="0"/>
              <a:t>Huesos</a:t>
            </a:r>
          </a:p>
          <a:p>
            <a:pPr lvl="1"/>
            <a:r>
              <a:rPr lang="es-ES" dirty="0" smtClean="0"/>
              <a:t>Plantas: semillas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570367" y="4327556"/>
            <a:ext cx="9216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Hay que usar el microscopio y facilitar el debate sobre lo que vemos y su interpretación.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11542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Obstáculo 5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Relación entre estructura y función.</a:t>
            </a:r>
          </a:p>
          <a:p>
            <a:pPr lvl="1"/>
            <a:r>
              <a:rPr lang="es-ES" dirty="0" smtClean="0"/>
              <a:t>A nivel celular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86827" y="2876369"/>
            <a:ext cx="4544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Tenemos que “ver” a las células funcionando. Un buen ejemplo trabajar con PROTISTAS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986827" y="3701823"/>
            <a:ext cx="6853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Modelizar células concretas y justificar su función: ¿Cómo serán las células que forman el hueso? ¿Y las neuronas? ¿El tronco y la hoja de una planta?</a:t>
            </a:r>
          </a:p>
          <a:p>
            <a:r>
              <a:rPr lang="es-ES" dirty="0" smtClean="0"/>
              <a:t>Trabajar la forma celular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86827" y="4804276"/>
            <a:ext cx="685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Modelizar funciones con protistas: ¿cómo se “alimenta” un </a:t>
            </a:r>
            <a:r>
              <a:rPr lang="es-ES" dirty="0" err="1" smtClean="0"/>
              <a:t>colpidio</a:t>
            </a:r>
            <a:r>
              <a:rPr lang="es-ES" dirty="0" smtClean="0"/>
              <a:t> o una vorticela?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1140736" y="5767057"/>
            <a:ext cx="6473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Qué son las levaduras: respiran? Se reproducen?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661733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Obstáculo </a:t>
            </a:r>
            <a:r>
              <a:rPr lang="es-ES" dirty="0" smtClean="0"/>
              <a:t>6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Relación entre estructura y función.</a:t>
            </a:r>
          </a:p>
          <a:p>
            <a:pPr lvl="1"/>
            <a:r>
              <a:rPr lang="es-ES" dirty="0" smtClean="0"/>
              <a:t>A nivel de organismo pluricelular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38200" y="3241141"/>
            <a:ext cx="7644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Morfología de animales y su función: medusas,  </a:t>
            </a:r>
            <a:r>
              <a:rPr lang="es-ES" dirty="0" err="1" smtClean="0"/>
              <a:t>planarias</a:t>
            </a:r>
            <a:r>
              <a:rPr lang="es-ES" dirty="0" smtClean="0"/>
              <a:t>, lombrices, caracoles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838200" y="3816628"/>
            <a:ext cx="7699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Morfología de hongos y función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918172" y="4320897"/>
            <a:ext cx="7699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Morfología de plantas y función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127990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Obstáculo 7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83335"/>
          </a:xfrm>
        </p:spPr>
        <p:txBody>
          <a:bodyPr/>
          <a:lstStyle/>
          <a:p>
            <a:r>
              <a:rPr lang="es-ES" dirty="0" smtClean="0"/>
              <a:t>La clasificación de los seres vivos visto como un orden establecido que no tiene posibilidad de cuestionamiento.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005840" y="3977640"/>
            <a:ext cx="6720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Dar la posibilidad de “jugar” </a:t>
            </a:r>
            <a:r>
              <a:rPr lang="es-ES" dirty="0" smtClean="0"/>
              <a:t>con</a:t>
            </a:r>
            <a:r>
              <a:rPr lang="es-ES" dirty="0" smtClean="0"/>
              <a:t>:</a:t>
            </a:r>
          </a:p>
          <a:p>
            <a:r>
              <a:rPr lang="es-ES" dirty="0" smtClean="0"/>
              <a:t>	</a:t>
            </a:r>
            <a:r>
              <a:rPr lang="es-ES" dirty="0" smtClean="0"/>
              <a:t> clasificaciones diferentes</a:t>
            </a:r>
          </a:p>
          <a:p>
            <a:r>
              <a:rPr lang="es-ES" dirty="0" smtClean="0"/>
              <a:t> </a:t>
            </a:r>
            <a:r>
              <a:rPr lang="es-ES" dirty="0" smtClean="0"/>
              <a:t>                  nomenclaturas</a:t>
            </a:r>
          </a:p>
          <a:p>
            <a:r>
              <a:rPr lang="es-ES" dirty="0" smtClean="0"/>
              <a:t> </a:t>
            </a:r>
            <a:r>
              <a:rPr lang="es-ES" dirty="0" smtClean="0"/>
              <a:t>                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Conocimiento previo</a:t>
            </a:r>
            <a:endParaRPr lang="es-E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4326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228600"/>
            <a:ext cx="8229600" cy="1143000"/>
          </a:xfrm>
        </p:spPr>
        <p:txBody>
          <a:bodyPr/>
          <a:lstStyle/>
          <a:p>
            <a:pPr eaLnBrk="1" hangingPunct="1"/>
            <a:r>
              <a:rPr lang="es-ES" altLang="es-ES" sz="4000"/>
              <a:t>SERES VIVOS </a:t>
            </a:r>
            <a:br>
              <a:rPr lang="es-ES" altLang="es-ES" sz="4000"/>
            </a:br>
            <a:r>
              <a:rPr lang="es-ES" altLang="es-ES" sz="2800"/>
              <a:t>(Mayr. modificado por P. Jimenez*)</a:t>
            </a:r>
            <a:r>
              <a:rPr lang="es-ES" altLang="es-ES" sz="1400"/>
              <a:t>modificado por A. Guruceaga</a:t>
            </a:r>
          </a:p>
        </p:txBody>
      </p:sp>
      <p:graphicFrame>
        <p:nvGraphicFramePr>
          <p:cNvPr id="7204" name="Group 36"/>
          <p:cNvGraphicFramePr>
            <a:graphicFrameLocks noGrp="1"/>
          </p:cNvGraphicFramePr>
          <p:nvPr>
            <p:ph/>
          </p:nvPr>
        </p:nvGraphicFramePr>
        <p:xfrm>
          <a:off x="1981200" y="1447801"/>
          <a:ext cx="8229600" cy="4516441"/>
        </p:xfrm>
        <a:graphic>
          <a:graphicData uri="http://schemas.openxmlformats.org/drawingml/2006/table">
            <a:tbl>
              <a:tblPr/>
              <a:tblGrid>
                <a:gridCol w="1676400"/>
                <a:gridCol w="6553200"/>
              </a:tblGrid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COMPOSICIÓN QUÍMICA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mismos componentes que la materia inanimada, pero organizados en moléculas específicas: proteínas, ácidos </a:t>
                      </a:r>
                      <a:r>
                        <a:rPr kumimoji="0" lang="es-E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nucléicos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hormonas, etc.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ORGANIZACIÓN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altLang="es-ES" sz="1400" dirty="0" smtClean="0"/>
                        <a:t>Funciones y estructuras. 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Sistemas complejos, ordenados, con capacidad de regulación; la célula, unidad de organización.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SISTEMAS ABIERTOS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Intercambian energía y materiales del medio.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CICLO VITAL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organismos pasan por secuencias precisas de etapas, por ejemplo: cigoto, embrión o larva y adulto.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REGULACIÓN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Mecanismos reguladores y de control que mantienen el sistema en equilibrio dinámico.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PROGRAMA GENÉTICO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 macromoléculas se sintetizan de acuerdo con las instrucciones del programa genético transmitido hereditariamente.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EVOLUCIÓN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organismos cambian como resultado de la acción de la selección natural sobre incontables generaciones.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NUEVA VISIÓN: SIMBIOGÉNESIS. LYNN MARGULIS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5" name="Text Box 37"/>
          <p:cNvSpPr txBox="1">
            <a:spLocks noChangeArrowheads="1"/>
          </p:cNvSpPr>
          <p:nvPr/>
        </p:nvSpPr>
        <p:spPr bwMode="auto">
          <a:xfrm>
            <a:off x="2057400" y="6400801"/>
            <a:ext cx="381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/>
              <a:t>* Enseñar ciencias. Grao, 2003</a:t>
            </a:r>
          </a:p>
        </p:txBody>
      </p:sp>
    </p:spTree>
    <p:extLst>
      <p:ext uri="{BB962C8B-B14F-4D97-AF65-F5344CB8AC3E}">
        <p14:creationId xmlns:p14="http://schemas.microsoft.com/office/powerpoint/2010/main" xmlns="" val="2073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Qué es un ser vivo?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4826" y="1990059"/>
            <a:ext cx="4648200" cy="850215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Aquello que nace, crece, se reproduce y muere</a:t>
            </a:r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838200" y="3932331"/>
            <a:ext cx="4648200" cy="141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Aquello que está constituido de células y realiza las tres funciones</a:t>
            </a:r>
            <a:endParaRPr lang="es-ES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5921189" y="1825624"/>
            <a:ext cx="4648200" cy="126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Modelo hombre</a:t>
            </a:r>
          </a:p>
          <a:p>
            <a:r>
              <a:rPr lang="es-ES" dirty="0" smtClean="0"/>
              <a:t>Modelo animal</a:t>
            </a:r>
            <a:endParaRPr lang="es-E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5759735" y="3489953"/>
            <a:ext cx="4648200" cy="24231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El significado que se da a esta frase tiene relación con lo animal (animales superiores)</a:t>
            </a:r>
          </a:p>
          <a:p>
            <a:r>
              <a:rPr lang="es-ES" dirty="0" smtClean="0"/>
              <a:t>No se relaciona la organización celular con las funciones en el organismo pluricelular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471948" y="6027003"/>
            <a:ext cx="50144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altLang="es-ES" sz="2400" dirty="0"/>
              <a:t>Persistencia de la Generación espontánea de la vida</a:t>
            </a:r>
            <a:r>
              <a:rPr lang="es-ES" altLang="es-ES" dirty="0"/>
              <a:t>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857591" y="6310265"/>
            <a:ext cx="4997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Modelo mágico de la vida</a:t>
            </a:r>
            <a:endParaRPr lang="es-ES" sz="28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774826" y="1515546"/>
            <a:ext cx="4648200" cy="126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Aquello que piensa</a:t>
            </a:r>
            <a:endParaRPr lang="es-E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655074" y="2782745"/>
            <a:ext cx="4648200" cy="739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Aquello que se mueve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19587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Origen de la vida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dirty="0"/>
              <a:t>Se ignora el origen procariota y el tiempo que transcurre para lograr las primeras células.</a:t>
            </a:r>
          </a:p>
          <a:p>
            <a:r>
              <a:rPr lang="es-ES" altLang="es-ES" dirty="0"/>
              <a:t>El microcosmos tiene poca relevancia y escaso significado.</a:t>
            </a:r>
          </a:p>
          <a:p>
            <a:r>
              <a:rPr lang="es-ES" altLang="es-ES" dirty="0"/>
              <a:t>La vida se origina en el tiempo cerca de los organismos pluricelulares.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055777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Las semillas están vivas?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5290996" cy="4351338"/>
          </a:xfrm>
        </p:spPr>
        <p:txBody>
          <a:bodyPr/>
          <a:lstStyle/>
          <a:p>
            <a:r>
              <a:rPr lang="es-ES" dirty="0" smtClean="0"/>
              <a:t>Respuestas alumnos/as de 1º de bachillerato:</a:t>
            </a:r>
          </a:p>
          <a:p>
            <a:pPr lvl="1"/>
            <a:r>
              <a:rPr lang="es-ES" dirty="0" smtClean="0"/>
              <a:t>Si. Porque son la parte reproductora de la planta.</a:t>
            </a:r>
          </a:p>
          <a:p>
            <a:pPr lvl="1"/>
            <a:r>
              <a:rPr lang="es-ES" dirty="0" smtClean="0"/>
              <a:t>Si. Porque está formada por células. Cumplen algunas funciones.</a:t>
            </a:r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062804" y="1825625"/>
            <a:ext cx="529099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No mencionan:</a:t>
            </a:r>
          </a:p>
          <a:p>
            <a:pPr lvl="1"/>
            <a:r>
              <a:rPr lang="es-ES" dirty="0" smtClean="0"/>
              <a:t>En la semilla hay un embrión </a:t>
            </a:r>
          </a:p>
          <a:p>
            <a:pPr lvl="1"/>
            <a:r>
              <a:rPr lang="es-ES" dirty="0" smtClean="0"/>
              <a:t>En la semilla están los cotiledones</a:t>
            </a:r>
          </a:p>
          <a:p>
            <a:pPr lvl="1"/>
            <a:r>
              <a:rPr lang="es-ES" dirty="0" smtClean="0"/>
              <a:t>Todos ellos formados de células</a:t>
            </a:r>
          </a:p>
          <a:p>
            <a:pPr lvl="1"/>
            <a:r>
              <a:rPr lang="es-ES" dirty="0" smtClean="0"/>
              <a:t>Estas células realizan las tres funciones</a:t>
            </a:r>
          </a:p>
        </p:txBody>
      </p:sp>
    </p:spTree>
    <p:extLst>
      <p:ext uri="{BB962C8B-B14F-4D97-AF65-F5344CB8AC3E}">
        <p14:creationId xmlns:p14="http://schemas.microsoft.com/office/powerpoint/2010/main" xmlns="" val="1746050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Marcador de contenido 2"/>
          <p:cNvSpPr>
            <a:spLocks noGrp="1"/>
          </p:cNvSpPr>
          <p:nvPr>
            <p:ph idx="1"/>
          </p:nvPr>
        </p:nvSpPr>
        <p:spPr>
          <a:xfrm>
            <a:off x="858569" y="594510"/>
            <a:ext cx="9715879" cy="5263081"/>
          </a:xfrm>
        </p:spPr>
        <p:txBody>
          <a:bodyPr>
            <a:normAutofit lnSpcReduction="10000"/>
          </a:bodyPr>
          <a:lstStyle/>
          <a:p>
            <a:endParaRPr lang="es-ES" altLang="es-ES" dirty="0"/>
          </a:p>
          <a:p>
            <a:r>
              <a:rPr lang="es-ES" altLang="es-ES" dirty="0" smtClean="0"/>
              <a:t>CONFUSIÓN entre diferentes niveles de organización de la vida. Adapta lo macroscópico a lo microscópico.</a:t>
            </a:r>
          </a:p>
          <a:p>
            <a:r>
              <a:rPr lang="es-ES" altLang="es-ES" dirty="0" smtClean="0"/>
              <a:t>CONFUSIÓN en relación a la organización celular del organismo pluricelular</a:t>
            </a:r>
          </a:p>
          <a:p>
            <a:r>
              <a:rPr lang="es-ES" altLang="es-ES" dirty="0" smtClean="0"/>
              <a:t>No </a:t>
            </a:r>
            <a:r>
              <a:rPr lang="es-ES" altLang="es-ES" dirty="0"/>
              <a:t>diferencia ni relaciona adecuadamente diferentes partes de un organismo.</a:t>
            </a:r>
          </a:p>
          <a:p>
            <a:r>
              <a:rPr lang="es-ES" altLang="es-ES" dirty="0" smtClean="0"/>
              <a:t>No </a:t>
            </a:r>
            <a:r>
              <a:rPr lang="es-ES" altLang="es-ES" dirty="0"/>
              <a:t>relacionar célula con organismo, ni el organismo con la </a:t>
            </a:r>
            <a:r>
              <a:rPr lang="es-ES" altLang="es-ES" dirty="0" smtClean="0"/>
              <a:t>célula.</a:t>
            </a:r>
          </a:p>
          <a:p>
            <a:r>
              <a:rPr lang="es-ES" altLang="es-ES" dirty="0" smtClean="0"/>
              <a:t>Problema </a:t>
            </a:r>
            <a:r>
              <a:rPr lang="es-ES" altLang="es-ES" dirty="0"/>
              <a:t>al considerar que las plantas o algunos invertebrados estén formados por </a:t>
            </a:r>
            <a:r>
              <a:rPr lang="es-ES" altLang="es-ES" dirty="0" smtClean="0"/>
              <a:t>células. Y no </a:t>
            </a:r>
            <a:r>
              <a:rPr lang="es-ES" altLang="es-ES" dirty="0"/>
              <a:t>todos los órganos están formados por células</a:t>
            </a:r>
            <a:r>
              <a:rPr lang="es-ES" altLang="es-ES" sz="2000" dirty="0"/>
              <a:t>. </a:t>
            </a:r>
            <a:endParaRPr lang="es-ES" altLang="es-ES" dirty="0" smtClean="0"/>
          </a:p>
          <a:p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xmlns="" val="2358419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838200" y="1825625"/>
            <a:ext cx="10315669" cy="4351338"/>
          </a:xfrm>
        </p:spPr>
        <p:txBody>
          <a:bodyPr>
            <a:normAutofit fontScale="92500" lnSpcReduction="20000"/>
          </a:bodyPr>
          <a:lstStyle/>
          <a:p>
            <a:r>
              <a:rPr lang="es-ES" altLang="es-ES" dirty="0"/>
              <a:t>Modelo </a:t>
            </a:r>
            <a:r>
              <a:rPr lang="es-ES" altLang="es-ES" dirty="0" smtClean="0"/>
              <a:t>estático y plano </a:t>
            </a:r>
            <a:r>
              <a:rPr lang="es-ES" altLang="es-ES" dirty="0"/>
              <a:t>de célula. modelo de “huevo frito</a:t>
            </a:r>
            <a:r>
              <a:rPr lang="es-ES" altLang="es-ES" dirty="0" smtClean="0"/>
              <a:t>”.</a:t>
            </a:r>
            <a:endParaRPr lang="es-ES" altLang="es-ES" dirty="0"/>
          </a:p>
          <a:p>
            <a:r>
              <a:rPr lang="es-ES" altLang="es-ES" dirty="0" smtClean="0"/>
              <a:t>No dar significado funcional a la célula.</a:t>
            </a:r>
          </a:p>
          <a:p>
            <a:r>
              <a:rPr lang="es-ES" altLang="es-ES" dirty="0"/>
              <a:t>La respiración es un proceso pulmonar (las células no respiran), limitado al reino animal.</a:t>
            </a:r>
          </a:p>
          <a:p>
            <a:r>
              <a:rPr lang="es-ES" altLang="es-ES" dirty="0" smtClean="0"/>
              <a:t>No relacionar función celular con la función del organismo pluricelular.</a:t>
            </a:r>
          </a:p>
          <a:p>
            <a:r>
              <a:rPr lang="es-ES" altLang="es-ES" dirty="0" smtClean="0"/>
              <a:t>No dar significado a los distintos tipos de células en un organismo pluricelular. No relacionar forma y función.</a:t>
            </a:r>
            <a:endParaRPr lang="es-ES" altLang="es-ES" dirty="0"/>
          </a:p>
          <a:p>
            <a:r>
              <a:rPr lang="es-ES" altLang="es-ES" dirty="0" smtClean="0"/>
              <a:t>Lo </a:t>
            </a:r>
            <a:r>
              <a:rPr lang="es-ES" altLang="es-ES" dirty="0"/>
              <a:t>importante de las células es que cada una tiene su “vida” propia, independiente de las demás células.</a:t>
            </a:r>
          </a:p>
          <a:p>
            <a:r>
              <a:rPr lang="es-ES" altLang="es-ES" dirty="0" smtClean="0"/>
              <a:t>Problemas relacionados con la dimensión microscópica de la célula, uso del microscopio y la interpretación de las imágenes que éste nos  ofrece. </a:t>
            </a:r>
            <a:r>
              <a:rPr lang="es-ES" altLang="es-ES" dirty="0"/>
              <a:t>Dificultades para identificar células a través del microscopio.</a:t>
            </a:r>
          </a:p>
          <a:p>
            <a:endParaRPr lang="es-ES" altLang="es-ES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z="5300" dirty="0"/>
              <a:t>TEORÍA CELULAR</a:t>
            </a:r>
          </a:p>
        </p:txBody>
      </p:sp>
    </p:spTree>
    <p:extLst>
      <p:ext uri="{BB962C8B-B14F-4D97-AF65-F5344CB8AC3E}">
        <p14:creationId xmlns:p14="http://schemas.microsoft.com/office/powerpoint/2010/main" xmlns="" val="22792130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/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es-ES" smtClean="0"/>
              <a:t>ORGANIZACIÓN Y FUNCIONAMIENTO CELULAR</a:t>
            </a:r>
          </a:p>
        </p:txBody>
      </p:sp>
      <p:sp>
        <p:nvSpPr>
          <p:cNvPr id="24579" name="2 Marcador de contenido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/>
            <a:r>
              <a:rPr lang="es-ES" altLang="es-ES" smtClean="0"/>
              <a:t>Dimensiones molecular y celular sin diferenciar. </a:t>
            </a:r>
          </a:p>
          <a:p>
            <a:pPr lvl="1" eaLnBrk="1" hangingPunct="1"/>
            <a:r>
              <a:rPr lang="es-ES" altLang="es-ES" smtClean="0"/>
              <a:t>Por ej. Vesículas que atraviesan la membrana plasmática.</a:t>
            </a:r>
          </a:p>
          <a:p>
            <a:pPr marL="273050" indent="-273050"/>
            <a:r>
              <a:rPr lang="es-ES" altLang="es-ES" smtClean="0"/>
              <a:t>Dimensiones celular-organismo sin diferenciar.</a:t>
            </a:r>
          </a:p>
          <a:p>
            <a:pPr lvl="1" eaLnBrk="1" hangingPunct="1"/>
            <a:r>
              <a:rPr lang="es-ES" altLang="es-ES" smtClean="0"/>
              <a:t>Por ej. Invaginación de un paramecio=boca</a:t>
            </a:r>
          </a:p>
          <a:p>
            <a:pPr lvl="1" eaLnBrk="1" hangingPunct="1"/>
            <a:r>
              <a:rPr lang="es-ES" altLang="es-ES" smtClean="0"/>
              <a:t>Vacuola pulsatil=estómago</a:t>
            </a:r>
          </a:p>
        </p:txBody>
      </p:sp>
    </p:spTree>
    <p:extLst>
      <p:ext uri="{BB962C8B-B14F-4D97-AF65-F5344CB8AC3E}">
        <p14:creationId xmlns:p14="http://schemas.microsoft.com/office/powerpoint/2010/main" xmlns="" val="25902356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DIVERSIDAD</a:t>
            </a:r>
          </a:p>
        </p:txBody>
      </p:sp>
      <p:sp>
        <p:nvSpPr>
          <p:cNvPr id="2560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dirty="0" smtClean="0"/>
              <a:t>CINCO REINOS</a:t>
            </a:r>
          </a:p>
          <a:p>
            <a:r>
              <a:rPr lang="es-ES" altLang="es-ES" dirty="0" smtClean="0"/>
              <a:t>Desconocimiento sobre MONERA (y su importancia evolutiva), PROTOCTISTAS y HONGOS.</a:t>
            </a:r>
          </a:p>
          <a:p>
            <a:r>
              <a:rPr lang="es-ES" altLang="es-ES" dirty="0" smtClean="0"/>
              <a:t>Conocimiento sobre plantas y animales descontextualizado. Desconocimiento de especies concretas.</a:t>
            </a:r>
          </a:p>
          <a:p>
            <a:r>
              <a:rPr lang="es-ES" altLang="es-ES" dirty="0" smtClean="0"/>
              <a:t>Entender la clasificación como algo cerrado y preestablecido.</a:t>
            </a:r>
          </a:p>
          <a:p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xmlns="" val="3896460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altLang="es-ES" dirty="0" smtClean="0"/>
              <a:t>Propuestas para tratar en el aula</a:t>
            </a:r>
            <a:br>
              <a:rPr lang="es-ES" altLang="es-ES" dirty="0" smtClean="0"/>
            </a:br>
            <a:r>
              <a:rPr lang="es-ES" altLang="es-ES" dirty="0" smtClean="0"/>
              <a:t>Origen de la vida:</a:t>
            </a:r>
            <a:br>
              <a:rPr lang="es-ES" altLang="es-ES" dirty="0" smtClean="0"/>
            </a:br>
            <a:endParaRPr lang="es-ES" altLang="es-ES" dirty="0" smtClean="0"/>
          </a:p>
        </p:txBody>
      </p:sp>
      <p:sp>
        <p:nvSpPr>
          <p:cNvPr id="26627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9917317" cy="4351338"/>
          </a:xfrm>
        </p:spPr>
        <p:txBody>
          <a:bodyPr/>
          <a:lstStyle/>
          <a:p>
            <a:r>
              <a:rPr lang="es-ES" altLang="es-ES" dirty="0" smtClean="0"/>
              <a:t>Dimensión del tiempo geológico.</a:t>
            </a:r>
          </a:p>
          <a:p>
            <a:r>
              <a:rPr lang="es-ES" altLang="es-ES" dirty="0" smtClean="0"/>
              <a:t>Construcción histórica de las teorías sobre el origen de la vida.</a:t>
            </a:r>
          </a:p>
          <a:p>
            <a:r>
              <a:rPr lang="es-ES" altLang="es-ES" dirty="0" smtClean="0"/>
              <a:t>Modelización y simulaciones de los procesos.</a:t>
            </a:r>
          </a:p>
        </p:txBody>
      </p:sp>
    </p:spTree>
    <p:extLst>
      <p:ext uri="{BB962C8B-B14F-4D97-AF65-F5344CB8AC3E}">
        <p14:creationId xmlns:p14="http://schemas.microsoft.com/office/powerpoint/2010/main" xmlns="" val="3470419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altLang="es-ES" dirty="0" smtClean="0"/>
              <a:t>PROPUESTAS:</a:t>
            </a:r>
            <a:br>
              <a:rPr lang="es-ES" altLang="es-ES" dirty="0" smtClean="0"/>
            </a:br>
            <a:r>
              <a:rPr lang="es-ES" altLang="es-ES" dirty="0" smtClean="0"/>
              <a:t>MODELO DE SER VIVO</a:t>
            </a:r>
            <a:br>
              <a:rPr lang="es-ES" altLang="es-ES" dirty="0" smtClean="0"/>
            </a:br>
            <a:r>
              <a:rPr lang="es-ES" altLang="es-ES" dirty="0" smtClean="0"/>
              <a:t>BIODIVERSIDAD</a:t>
            </a:r>
          </a:p>
        </p:txBody>
      </p:sp>
      <p:sp>
        <p:nvSpPr>
          <p:cNvPr id="27651" name="Marcador de contenido 2"/>
          <p:cNvSpPr>
            <a:spLocks noGrp="1"/>
          </p:cNvSpPr>
          <p:nvPr>
            <p:ph idx="1"/>
          </p:nvPr>
        </p:nvSpPr>
        <p:spPr>
          <a:xfrm>
            <a:off x="1981200" y="2209801"/>
            <a:ext cx="8229600" cy="3916363"/>
          </a:xfrm>
        </p:spPr>
        <p:txBody>
          <a:bodyPr/>
          <a:lstStyle/>
          <a:p>
            <a:r>
              <a:rPr lang="es-ES" altLang="es-ES" dirty="0" smtClean="0"/>
              <a:t>Trabajar para conseguir un único modelo de SV que incluya todos los modelos básicos conocidos.</a:t>
            </a:r>
          </a:p>
          <a:p>
            <a:r>
              <a:rPr lang="es-ES" altLang="es-ES" dirty="0" smtClean="0"/>
              <a:t>Conocer, manejar, estudiar, diferentes modelos de SSVV. Diferentes niveles.</a:t>
            </a:r>
          </a:p>
          <a:p>
            <a:r>
              <a:rPr lang="es-ES" altLang="es-ES" dirty="0" smtClean="0"/>
              <a:t>Conocer la complejidad estructural y funcional de algunos organismos.</a:t>
            </a:r>
          </a:p>
          <a:p>
            <a:r>
              <a:rPr lang="es-ES" altLang="es-ES" dirty="0" smtClean="0"/>
              <a:t>Construir modelos de </a:t>
            </a:r>
            <a:r>
              <a:rPr lang="es-ES" altLang="es-ES" dirty="0" err="1" smtClean="0"/>
              <a:t>ssvv</a:t>
            </a:r>
            <a:r>
              <a:rPr lang="es-ES" altLang="es-ES" dirty="0"/>
              <a:t> </a:t>
            </a:r>
            <a:r>
              <a:rPr lang="es-ES" altLang="es-ES" dirty="0" smtClean="0"/>
              <a:t>en diferentes niveles.</a:t>
            </a:r>
          </a:p>
          <a:p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xmlns="" val="13305035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mtClean="0"/>
              <a:t>PROPUESTAS: CÉLULA</a:t>
            </a:r>
          </a:p>
        </p:txBody>
      </p:sp>
      <p:sp>
        <p:nvSpPr>
          <p:cNvPr id="28675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smtClean="0"/>
              <a:t>Perspectiva histórica de la teoría celular.</a:t>
            </a:r>
          </a:p>
          <a:p>
            <a:r>
              <a:rPr lang="es-ES" altLang="es-ES" smtClean="0"/>
              <a:t>Facilitar la visualización/modelización de la célula:</a:t>
            </a:r>
          </a:p>
          <a:p>
            <a:pPr lvl="1"/>
            <a:r>
              <a:rPr lang="es-ES" altLang="es-ES" smtClean="0"/>
              <a:t>Dimensiones microscópicas</a:t>
            </a:r>
          </a:p>
          <a:p>
            <a:pPr lvl="1"/>
            <a:r>
              <a:rPr lang="es-ES" altLang="es-ES" smtClean="0"/>
              <a:t>Forma y función celular</a:t>
            </a:r>
          </a:p>
          <a:p>
            <a:pPr lvl="1"/>
            <a:r>
              <a:rPr lang="es-ES" altLang="es-ES" smtClean="0"/>
              <a:t>Procesos celulares y función celular</a:t>
            </a:r>
          </a:p>
          <a:p>
            <a:r>
              <a:rPr lang="es-ES" altLang="es-ES" smtClean="0"/>
              <a:t>Construir modelo celular</a:t>
            </a:r>
          </a:p>
          <a:p>
            <a:r>
              <a:rPr lang="es-ES" altLang="es-ES" smtClean="0"/>
              <a:t>Estudiar organismos unicelulares vivos</a:t>
            </a:r>
          </a:p>
          <a:p>
            <a:r>
              <a:rPr lang="es-ES" altLang="es-ES" smtClean="0"/>
              <a:t>Relacionar célula con organismo</a:t>
            </a:r>
          </a:p>
        </p:txBody>
      </p:sp>
    </p:spTree>
    <p:extLst>
      <p:ext uri="{BB962C8B-B14F-4D97-AF65-F5344CB8AC3E}">
        <p14:creationId xmlns:p14="http://schemas.microsoft.com/office/powerpoint/2010/main" xmlns="" val="428927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mtClean="0"/>
              <a:t>Cómo entendemos los SSVV/vida</a:t>
            </a:r>
          </a:p>
        </p:txBody>
      </p: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altLang="es-ES" sz="2000"/>
          </a:p>
          <a:p>
            <a:r>
              <a:rPr lang="es-ES" altLang="es-ES" sz="2000"/>
              <a:t>El modelo anterior se percibe en diferentes niveles de percepción:</a:t>
            </a:r>
          </a:p>
          <a:p>
            <a:pPr lvl="1"/>
            <a:r>
              <a:rPr lang="es-ES" altLang="es-ES" sz="2000"/>
              <a:t>Modelo celular</a:t>
            </a:r>
          </a:p>
          <a:p>
            <a:pPr lvl="1"/>
            <a:r>
              <a:rPr lang="es-ES" altLang="es-ES" sz="2000"/>
              <a:t>Modelo organismo</a:t>
            </a:r>
          </a:p>
          <a:p>
            <a:pPr lvl="1"/>
            <a:r>
              <a:rPr lang="es-ES" altLang="es-ES" sz="2000"/>
              <a:t>Modelo población-comunidad</a:t>
            </a:r>
          </a:p>
          <a:p>
            <a:r>
              <a:rPr lang="es-ES" altLang="es-ES" sz="2000"/>
              <a:t>Niveles de percepción diferentes pero que los explicamos unos en relación a los otros</a:t>
            </a:r>
          </a:p>
        </p:txBody>
      </p:sp>
    </p:spTree>
    <p:extLst>
      <p:ext uri="{BB962C8B-B14F-4D97-AF65-F5344CB8AC3E}">
        <p14:creationId xmlns:p14="http://schemas.microsoft.com/office/powerpoint/2010/main" xmlns="" val="1039132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altLang="es-ES" sz="4000"/>
              <a:t>Tópicos a tratar desde la perspectiva de los conocimientos previos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28801"/>
            <a:ext cx="8229600" cy="4525963"/>
          </a:xfrm>
        </p:spPr>
        <p:txBody>
          <a:bodyPr/>
          <a:lstStyle/>
          <a:p>
            <a:pPr eaLnBrk="1" hangingPunct="1"/>
            <a:r>
              <a:rPr lang="es-ES" altLang="es-ES" dirty="0" smtClean="0"/>
              <a:t>Seres vivos</a:t>
            </a:r>
          </a:p>
          <a:p>
            <a:pPr lvl="1" eaLnBrk="1" hangingPunct="1"/>
            <a:r>
              <a:rPr lang="es-ES" altLang="es-ES" dirty="0" smtClean="0"/>
              <a:t>Definición. </a:t>
            </a:r>
          </a:p>
          <a:p>
            <a:r>
              <a:rPr lang="es-ES" altLang="es-ES" dirty="0" smtClean="0"/>
              <a:t>Niveles de organización. Dimensiones.</a:t>
            </a:r>
          </a:p>
          <a:p>
            <a:r>
              <a:rPr lang="es-ES" altLang="es-ES" dirty="0" smtClean="0"/>
              <a:t>Estructura celular.</a:t>
            </a:r>
          </a:p>
          <a:p>
            <a:r>
              <a:rPr lang="es-ES" altLang="es-ES" dirty="0" smtClean="0"/>
              <a:t>Estructura y función. Funciones. </a:t>
            </a:r>
          </a:p>
          <a:p>
            <a:r>
              <a:rPr lang="es-ES" altLang="es-ES" dirty="0" smtClean="0"/>
              <a:t>Diversidad, clasificación e identificación.</a:t>
            </a:r>
          </a:p>
          <a:p>
            <a:r>
              <a:rPr lang="es-ES" altLang="es-ES" dirty="0" smtClean="0"/>
              <a:t>Fenómenos hereditarios</a:t>
            </a:r>
          </a:p>
          <a:p>
            <a:r>
              <a:rPr lang="es-ES" altLang="es-ES" dirty="0" smtClean="0"/>
              <a:t>Ecosistema</a:t>
            </a:r>
          </a:p>
        </p:txBody>
      </p:sp>
    </p:spTree>
    <p:extLst>
      <p:ext uri="{BB962C8B-B14F-4D97-AF65-F5344CB8AC3E}">
        <p14:creationId xmlns:p14="http://schemas.microsoft.com/office/powerpoint/2010/main" xmlns="" val="401074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mtClean="0"/>
              <a:t>SSVV/vida </a:t>
            </a:r>
            <a:br>
              <a:rPr lang="es-ES" altLang="es-ES" smtClean="0"/>
            </a:br>
            <a:r>
              <a:rPr lang="es-ES" altLang="es-ES" smtClean="0"/>
              <a:t>construcción histórica</a:t>
            </a: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>
          <a:xfrm>
            <a:off x="1981200" y="1828801"/>
            <a:ext cx="8229600" cy="4297363"/>
          </a:xfrm>
        </p:spPr>
        <p:txBody>
          <a:bodyPr/>
          <a:lstStyle/>
          <a:p>
            <a:r>
              <a:rPr lang="es-ES" altLang="es-ES" sz="2000"/>
              <a:t>Creación y generación espontánea/ </a:t>
            </a:r>
            <a:r>
              <a:rPr lang="es-ES" altLang="es-ES" sz="2000" b="1"/>
              <a:t>1862 Pasteur/1953 Miller síntesis abiótica de aminoácidos.</a:t>
            </a:r>
          </a:p>
          <a:p>
            <a:r>
              <a:rPr lang="es-ES" altLang="es-ES" sz="2000"/>
              <a:t>Ser vivo: nace, crece, muere. </a:t>
            </a:r>
            <a:r>
              <a:rPr lang="es-ES" altLang="es-ES" sz="2000" b="1"/>
              <a:t>Ser vivo como sistema material con determinados atributos.</a:t>
            </a:r>
          </a:p>
          <a:p>
            <a:r>
              <a:rPr lang="es-ES" altLang="es-ES" sz="2000"/>
              <a:t>Fijismo y </a:t>
            </a:r>
            <a:r>
              <a:rPr lang="es-ES" altLang="es-ES" sz="2000" b="1"/>
              <a:t>evolucionismo. Simbiogénesis</a:t>
            </a:r>
            <a:r>
              <a:rPr lang="es-ES" altLang="es-ES" sz="2000"/>
              <a:t>.</a:t>
            </a:r>
          </a:p>
          <a:p>
            <a:r>
              <a:rPr lang="es-ES" altLang="es-ES" sz="2000"/>
              <a:t>Trasmisión de caracteres continua o </a:t>
            </a:r>
            <a:r>
              <a:rPr lang="es-ES" altLang="es-ES" sz="2000" b="1"/>
              <a:t>discontinua</a:t>
            </a:r>
            <a:r>
              <a:rPr lang="es-ES" altLang="es-ES" sz="2000"/>
              <a:t>.</a:t>
            </a:r>
          </a:p>
          <a:p>
            <a:r>
              <a:rPr lang="es-ES" altLang="es-ES" sz="2000"/>
              <a:t>Desarrollo. </a:t>
            </a:r>
            <a:r>
              <a:rPr lang="es-ES" altLang="es-ES" sz="2000" b="1"/>
              <a:t>Epigénesis o preformismo</a:t>
            </a:r>
            <a:r>
              <a:rPr lang="es-ES" altLang="es-ES" sz="2000"/>
              <a:t>.</a:t>
            </a:r>
          </a:p>
          <a:p>
            <a:r>
              <a:rPr lang="es-ES" altLang="es-ES" sz="2000"/>
              <a:t>Estructura celular. Hoocke, </a:t>
            </a:r>
            <a:r>
              <a:rPr lang="es-ES" altLang="es-ES" sz="2000" b="1"/>
              <a:t>teoría celular. Comunicación entre células.</a:t>
            </a:r>
          </a:p>
          <a:p>
            <a:endParaRPr lang="es-ES" altLang="es-ES" sz="1800" b="1"/>
          </a:p>
        </p:txBody>
      </p:sp>
    </p:spTree>
    <p:extLst>
      <p:ext uri="{BB962C8B-B14F-4D97-AF65-F5344CB8AC3E}">
        <p14:creationId xmlns:p14="http://schemas.microsoft.com/office/powerpoint/2010/main" xmlns="" val="265358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altLang="es-ES" dirty="0" smtClean="0"/>
              <a:t>¿Qué es la vida</a:t>
            </a:r>
            <a:r>
              <a:rPr lang="es-ES" altLang="es-ES" dirty="0"/>
              <a:t>? Lynn </a:t>
            </a:r>
            <a:r>
              <a:rPr lang="es-ES" altLang="es-ES" dirty="0" err="1"/>
              <a:t>Margulis</a:t>
            </a:r>
            <a:r>
              <a:rPr lang="es-ES" altLang="es-ES" dirty="0"/>
              <a:t/>
            </a:r>
            <a:br>
              <a:rPr lang="es-ES" altLang="es-ES" dirty="0"/>
            </a:br>
            <a:r>
              <a:rPr lang="es-ES" altLang="es-ES" dirty="0" smtClean="0"/>
              <a:t/>
            </a:r>
            <a:br>
              <a:rPr lang="es-ES" altLang="es-ES" dirty="0" smtClean="0"/>
            </a:br>
            <a:r>
              <a:rPr lang="es-ES" altLang="es-ES" sz="2400" dirty="0"/>
              <a:t/>
            </a:r>
            <a:br>
              <a:rPr lang="es-ES" altLang="es-ES" sz="2400" dirty="0"/>
            </a:br>
            <a:endParaRPr lang="es-ES" altLang="es-ES" sz="2400" dirty="0"/>
          </a:p>
        </p:txBody>
      </p:sp>
      <p:sp>
        <p:nvSpPr>
          <p:cNvPr id="13315" name="Subtítulo 3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32597"/>
          </a:xfrm>
        </p:spPr>
        <p:txBody>
          <a:bodyPr>
            <a:normAutofit/>
          </a:bodyPr>
          <a:lstStyle/>
          <a:p>
            <a:r>
              <a:rPr lang="es-ES" altLang="es-ES" dirty="0">
                <a:hlinkClick r:id="rId2"/>
              </a:rPr>
              <a:t>https://</a:t>
            </a:r>
            <a:r>
              <a:rPr lang="es-ES" altLang="es-ES" dirty="0" smtClean="0">
                <a:hlinkClick r:id="rId2"/>
              </a:rPr>
              <a:t>www.youtube.com/watch?v=reeWIckqbUw</a:t>
            </a:r>
            <a:endParaRPr lang="es-ES" altLang="es-ES" dirty="0" smtClean="0"/>
          </a:p>
          <a:p>
            <a:r>
              <a:rPr lang="es-ES" altLang="es-ES" dirty="0" smtClean="0">
                <a:hlinkClick r:id="rId3"/>
              </a:rPr>
              <a:t>https</a:t>
            </a:r>
            <a:r>
              <a:rPr lang="es-ES" altLang="es-ES" dirty="0">
                <a:hlinkClick r:id="rId3"/>
              </a:rPr>
              <a:t>://</a:t>
            </a:r>
            <a:r>
              <a:rPr lang="es-ES" altLang="es-ES" dirty="0" smtClean="0">
                <a:hlinkClick r:id="rId3"/>
              </a:rPr>
              <a:t>www.youtube.com/watch?v=o_RfwX7ZiIc</a:t>
            </a:r>
            <a:endParaRPr lang="es-ES" altLang="es-ES" dirty="0" smtClean="0"/>
          </a:p>
          <a:p>
            <a:r>
              <a:rPr lang="es-ES" altLang="es-ES" dirty="0">
                <a:hlinkClick r:id="rId4"/>
              </a:rPr>
              <a:t>http://</a:t>
            </a:r>
            <a:r>
              <a:rPr lang="es-ES" altLang="es-ES" dirty="0" smtClean="0">
                <a:hlinkClick r:id="rId4"/>
              </a:rPr>
              <a:t>www.uab.cat/web/videos/reproduccio-1193208676085.html?param1=20institucional&amp;param2=30honoriscausa&amp;param5=2&amp;url_video=1186036488373</a:t>
            </a:r>
            <a:endParaRPr lang="es-ES" altLang="es-ES" dirty="0" smtClean="0"/>
          </a:p>
          <a:p>
            <a:endParaRPr lang="es-ES" altLang="es-ES" dirty="0" smtClean="0"/>
          </a:p>
          <a:p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xmlns="" val="8625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6"/>
          <p:cNvSpPr>
            <a:spLocks noChangeArrowheads="1"/>
          </p:cNvSpPr>
          <p:nvPr/>
        </p:nvSpPr>
        <p:spPr bwMode="auto">
          <a:xfrm>
            <a:off x="9551989" y="5084763"/>
            <a:ext cx="865187" cy="360362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099" name="Rectangle 135"/>
          <p:cNvSpPr>
            <a:spLocks noChangeArrowheads="1"/>
          </p:cNvSpPr>
          <p:nvPr/>
        </p:nvSpPr>
        <p:spPr bwMode="auto">
          <a:xfrm>
            <a:off x="8616950" y="4941889"/>
            <a:ext cx="863600" cy="503237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0" name="Rectangle 133"/>
          <p:cNvSpPr>
            <a:spLocks noChangeArrowheads="1"/>
          </p:cNvSpPr>
          <p:nvPr/>
        </p:nvSpPr>
        <p:spPr bwMode="auto">
          <a:xfrm>
            <a:off x="7535863" y="5013325"/>
            <a:ext cx="792162" cy="431800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1" name="Rectangle 132"/>
          <p:cNvSpPr>
            <a:spLocks noChangeArrowheads="1"/>
          </p:cNvSpPr>
          <p:nvPr/>
        </p:nvSpPr>
        <p:spPr bwMode="auto">
          <a:xfrm>
            <a:off x="6096000" y="5013325"/>
            <a:ext cx="1079500" cy="287338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2" name="Rectangle 131"/>
          <p:cNvSpPr>
            <a:spLocks noChangeArrowheads="1"/>
          </p:cNvSpPr>
          <p:nvPr/>
        </p:nvSpPr>
        <p:spPr bwMode="auto">
          <a:xfrm>
            <a:off x="4872038" y="5013325"/>
            <a:ext cx="863600" cy="287338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3" name="Rectangle 111"/>
          <p:cNvSpPr>
            <a:spLocks noChangeArrowheads="1"/>
          </p:cNvSpPr>
          <p:nvPr/>
        </p:nvSpPr>
        <p:spPr bwMode="auto">
          <a:xfrm>
            <a:off x="8759826" y="1052514"/>
            <a:ext cx="1368425" cy="288925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4" name="Rectangle 110"/>
          <p:cNvSpPr>
            <a:spLocks noChangeArrowheads="1"/>
          </p:cNvSpPr>
          <p:nvPr/>
        </p:nvSpPr>
        <p:spPr bwMode="auto">
          <a:xfrm>
            <a:off x="6527801" y="1052514"/>
            <a:ext cx="1152525" cy="288925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5" name="Rectangle 109"/>
          <p:cNvSpPr>
            <a:spLocks noChangeArrowheads="1"/>
          </p:cNvSpPr>
          <p:nvPr/>
        </p:nvSpPr>
        <p:spPr bwMode="auto">
          <a:xfrm>
            <a:off x="5016500" y="1052514"/>
            <a:ext cx="863600" cy="288925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6" name="Rectangle 18"/>
          <p:cNvSpPr>
            <a:spLocks noChangeArrowheads="1"/>
          </p:cNvSpPr>
          <p:nvPr/>
        </p:nvSpPr>
        <p:spPr bwMode="auto">
          <a:xfrm>
            <a:off x="2946401" y="4725989"/>
            <a:ext cx="923925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7" name="Rectangle 17"/>
          <p:cNvSpPr>
            <a:spLocks noChangeArrowheads="1"/>
          </p:cNvSpPr>
          <p:nvPr/>
        </p:nvSpPr>
        <p:spPr bwMode="auto">
          <a:xfrm>
            <a:off x="2876550" y="3278188"/>
            <a:ext cx="13843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8" name="Rectangle 16"/>
          <p:cNvSpPr>
            <a:spLocks noChangeArrowheads="1"/>
          </p:cNvSpPr>
          <p:nvPr/>
        </p:nvSpPr>
        <p:spPr bwMode="auto">
          <a:xfrm>
            <a:off x="2947988" y="1917701"/>
            <a:ext cx="98901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9" name="Text Box 5"/>
          <p:cNvSpPr txBox="1">
            <a:spLocks noChangeArrowheads="1"/>
          </p:cNvSpPr>
          <p:nvPr/>
        </p:nvSpPr>
        <p:spPr bwMode="auto">
          <a:xfrm>
            <a:off x="3071813" y="2060575"/>
            <a:ext cx="774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Materia</a:t>
            </a:r>
          </a:p>
        </p:txBody>
      </p:sp>
      <p:sp>
        <p:nvSpPr>
          <p:cNvPr id="4110" name="Text Box 6"/>
          <p:cNvSpPr txBox="1">
            <a:spLocks noChangeArrowheads="1"/>
          </p:cNvSpPr>
          <p:nvPr/>
        </p:nvSpPr>
        <p:spPr bwMode="auto">
          <a:xfrm>
            <a:off x="3000375" y="3276600"/>
            <a:ext cx="1238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Interacciones</a:t>
            </a:r>
          </a:p>
        </p:txBody>
      </p:sp>
      <p:sp>
        <p:nvSpPr>
          <p:cNvPr id="4111" name="Text Box 7"/>
          <p:cNvSpPr txBox="1">
            <a:spLocks noChangeArrowheads="1"/>
          </p:cNvSpPr>
          <p:nvPr/>
        </p:nvSpPr>
        <p:spPr bwMode="auto">
          <a:xfrm>
            <a:off x="3143250" y="4797425"/>
            <a:ext cx="795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Energia</a:t>
            </a:r>
          </a:p>
        </p:txBody>
      </p:sp>
      <p:sp>
        <p:nvSpPr>
          <p:cNvPr id="4112" name="Text Box 8"/>
          <p:cNvSpPr txBox="1">
            <a:spLocks noChangeArrowheads="1"/>
          </p:cNvSpPr>
          <p:nvPr/>
        </p:nvSpPr>
        <p:spPr bwMode="auto">
          <a:xfrm>
            <a:off x="2640013" y="739776"/>
            <a:ext cx="882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Macro/micro</a:t>
            </a:r>
          </a:p>
        </p:txBody>
      </p:sp>
      <p:sp>
        <p:nvSpPr>
          <p:cNvPr id="4113" name="Text Box 9"/>
          <p:cNvSpPr txBox="1">
            <a:spLocks noChangeArrowheads="1"/>
          </p:cNvSpPr>
          <p:nvPr/>
        </p:nvSpPr>
        <p:spPr bwMode="auto">
          <a:xfrm>
            <a:off x="1703389" y="1389064"/>
            <a:ext cx="9286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Cambios/</a:t>
            </a:r>
          </a:p>
          <a:p>
            <a:pPr eaLnBrk="1" hangingPunct="1"/>
            <a:r>
              <a:rPr lang="eu-ES" altLang="es-ES" sz="1000"/>
              <a:t>conservación</a:t>
            </a:r>
          </a:p>
        </p:txBody>
      </p:sp>
      <p:sp>
        <p:nvSpPr>
          <p:cNvPr id="4114" name="Text Box 10"/>
          <p:cNvSpPr txBox="1">
            <a:spLocks noChangeArrowheads="1"/>
          </p:cNvSpPr>
          <p:nvPr/>
        </p:nvSpPr>
        <p:spPr bwMode="auto">
          <a:xfrm>
            <a:off x="3648075" y="1531939"/>
            <a:ext cx="8778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propiedades</a:t>
            </a:r>
          </a:p>
        </p:txBody>
      </p:sp>
      <p:sp>
        <p:nvSpPr>
          <p:cNvPr id="4115" name="Text Box 11"/>
          <p:cNvSpPr txBox="1">
            <a:spLocks noChangeArrowheads="1"/>
          </p:cNvSpPr>
          <p:nvPr/>
        </p:nvSpPr>
        <p:spPr bwMode="auto">
          <a:xfrm>
            <a:off x="1703388" y="3005139"/>
            <a:ext cx="6334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Espacio</a:t>
            </a:r>
          </a:p>
          <a:p>
            <a:pPr eaLnBrk="1" hangingPunct="1"/>
            <a:endParaRPr lang="eu-ES" altLang="es-ES" sz="1000"/>
          </a:p>
          <a:p>
            <a:pPr eaLnBrk="1" hangingPunct="1"/>
            <a:endParaRPr lang="eu-ES" altLang="es-ES" sz="1000"/>
          </a:p>
          <a:p>
            <a:pPr eaLnBrk="1" hangingPunct="1"/>
            <a:r>
              <a:rPr lang="eu-ES" altLang="es-ES" sz="1000"/>
              <a:t>Tiempo</a:t>
            </a:r>
          </a:p>
        </p:txBody>
      </p:sp>
      <p:sp>
        <p:nvSpPr>
          <p:cNvPr id="4116" name="Text Box 12"/>
          <p:cNvSpPr txBox="1">
            <a:spLocks noChangeArrowheads="1"/>
          </p:cNvSpPr>
          <p:nvPr/>
        </p:nvSpPr>
        <p:spPr bwMode="auto">
          <a:xfrm>
            <a:off x="1703388" y="4989514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transferencia</a:t>
            </a:r>
          </a:p>
        </p:txBody>
      </p:sp>
      <p:sp>
        <p:nvSpPr>
          <p:cNvPr id="4117" name="Text Box 13"/>
          <p:cNvSpPr txBox="1">
            <a:spLocks noChangeArrowheads="1"/>
          </p:cNvSpPr>
          <p:nvPr/>
        </p:nvSpPr>
        <p:spPr bwMode="auto">
          <a:xfrm>
            <a:off x="2063751" y="5421314"/>
            <a:ext cx="1020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transformación</a:t>
            </a:r>
          </a:p>
        </p:txBody>
      </p:sp>
      <p:sp>
        <p:nvSpPr>
          <p:cNvPr id="4118" name="Text Box 14"/>
          <p:cNvSpPr txBox="1">
            <a:spLocks noChangeArrowheads="1"/>
          </p:cNvSpPr>
          <p:nvPr/>
        </p:nvSpPr>
        <p:spPr bwMode="auto">
          <a:xfrm>
            <a:off x="2351089" y="5853114"/>
            <a:ext cx="928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conservación</a:t>
            </a:r>
          </a:p>
        </p:txBody>
      </p:sp>
      <p:sp>
        <p:nvSpPr>
          <p:cNvPr id="4119" name="Text Box 15"/>
          <p:cNvSpPr txBox="1">
            <a:spLocks noChangeArrowheads="1"/>
          </p:cNvSpPr>
          <p:nvPr/>
        </p:nvSpPr>
        <p:spPr bwMode="auto">
          <a:xfrm>
            <a:off x="2782889" y="6284914"/>
            <a:ext cx="8778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degradación</a:t>
            </a:r>
          </a:p>
        </p:txBody>
      </p:sp>
      <p:sp>
        <p:nvSpPr>
          <p:cNvPr id="4120" name="Oval 19"/>
          <p:cNvSpPr>
            <a:spLocks noChangeArrowheads="1"/>
          </p:cNvSpPr>
          <p:nvPr/>
        </p:nvSpPr>
        <p:spPr bwMode="auto">
          <a:xfrm>
            <a:off x="1524000" y="0"/>
            <a:ext cx="3132138" cy="666908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21" name="Text Box 20"/>
          <p:cNvSpPr txBox="1">
            <a:spLocks noChangeArrowheads="1"/>
          </p:cNvSpPr>
          <p:nvPr/>
        </p:nvSpPr>
        <p:spPr bwMode="auto">
          <a:xfrm>
            <a:off x="5087938" y="1052513"/>
            <a:ext cx="736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celulas</a:t>
            </a:r>
          </a:p>
        </p:txBody>
      </p:sp>
      <p:sp>
        <p:nvSpPr>
          <p:cNvPr id="4122" name="Text Box 21"/>
          <p:cNvSpPr txBox="1">
            <a:spLocks noChangeArrowheads="1"/>
          </p:cNvSpPr>
          <p:nvPr/>
        </p:nvSpPr>
        <p:spPr bwMode="auto">
          <a:xfrm>
            <a:off x="6527800" y="1052513"/>
            <a:ext cx="1100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organismos</a:t>
            </a:r>
          </a:p>
        </p:txBody>
      </p:sp>
      <p:sp>
        <p:nvSpPr>
          <p:cNvPr id="4123" name="Text Box 22"/>
          <p:cNvSpPr txBox="1">
            <a:spLocks noChangeArrowheads="1"/>
          </p:cNvSpPr>
          <p:nvPr/>
        </p:nvSpPr>
        <p:spPr bwMode="auto">
          <a:xfrm>
            <a:off x="8759825" y="1052513"/>
            <a:ext cx="11699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ecosistemas</a:t>
            </a:r>
          </a:p>
        </p:txBody>
      </p:sp>
      <p:sp>
        <p:nvSpPr>
          <p:cNvPr id="4124" name="Text Box 23"/>
          <p:cNvSpPr txBox="1">
            <a:spLocks noChangeArrowheads="1"/>
          </p:cNvSpPr>
          <p:nvPr/>
        </p:nvSpPr>
        <p:spPr bwMode="auto">
          <a:xfrm>
            <a:off x="4727576" y="188914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25" name="Text Box 25"/>
          <p:cNvSpPr txBox="1">
            <a:spLocks noChangeArrowheads="1"/>
          </p:cNvSpPr>
          <p:nvPr/>
        </p:nvSpPr>
        <p:spPr bwMode="auto">
          <a:xfrm>
            <a:off x="8616951" y="163514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26" name="Text Box 26"/>
          <p:cNvSpPr txBox="1">
            <a:spLocks noChangeArrowheads="1"/>
          </p:cNvSpPr>
          <p:nvPr/>
        </p:nvSpPr>
        <p:spPr bwMode="auto">
          <a:xfrm>
            <a:off x="6240463" y="141289"/>
            <a:ext cx="977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Biodiversidad/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27" name="Text Box 27"/>
          <p:cNvSpPr txBox="1">
            <a:spLocks noChangeArrowheads="1"/>
          </p:cNvSpPr>
          <p:nvPr/>
        </p:nvSpPr>
        <p:spPr bwMode="auto">
          <a:xfrm>
            <a:off x="5081588" y="1435101"/>
            <a:ext cx="723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funciones</a:t>
            </a:r>
          </a:p>
        </p:txBody>
      </p:sp>
      <p:sp>
        <p:nvSpPr>
          <p:cNvPr id="4128" name="Text Box 29"/>
          <p:cNvSpPr txBox="1">
            <a:spLocks noChangeArrowheads="1"/>
          </p:cNvSpPr>
          <p:nvPr/>
        </p:nvSpPr>
        <p:spPr bwMode="auto">
          <a:xfrm>
            <a:off x="6816725" y="1412876"/>
            <a:ext cx="723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funciones</a:t>
            </a:r>
          </a:p>
        </p:txBody>
      </p:sp>
      <p:sp>
        <p:nvSpPr>
          <p:cNvPr id="4129" name="Text Box 30"/>
          <p:cNvSpPr txBox="1">
            <a:spLocks noChangeArrowheads="1"/>
          </p:cNvSpPr>
          <p:nvPr/>
        </p:nvSpPr>
        <p:spPr bwMode="auto">
          <a:xfrm>
            <a:off x="8832851" y="1484314"/>
            <a:ext cx="1311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 (dinámica)</a:t>
            </a:r>
          </a:p>
        </p:txBody>
      </p:sp>
      <p:sp>
        <p:nvSpPr>
          <p:cNvPr id="4130" name="Text Box 31"/>
          <p:cNvSpPr txBox="1">
            <a:spLocks noChangeArrowheads="1"/>
          </p:cNvSpPr>
          <p:nvPr/>
        </p:nvSpPr>
        <p:spPr bwMode="auto">
          <a:xfrm>
            <a:off x="4819651" y="1968501"/>
            <a:ext cx="6270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relación</a:t>
            </a:r>
          </a:p>
        </p:txBody>
      </p:sp>
      <p:sp>
        <p:nvSpPr>
          <p:cNvPr id="4131" name="Text Box 32"/>
          <p:cNvSpPr txBox="1">
            <a:spLocks noChangeArrowheads="1"/>
          </p:cNvSpPr>
          <p:nvPr/>
        </p:nvSpPr>
        <p:spPr bwMode="auto">
          <a:xfrm>
            <a:off x="5513388" y="1968501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reproducción</a:t>
            </a:r>
          </a:p>
        </p:txBody>
      </p:sp>
      <p:sp>
        <p:nvSpPr>
          <p:cNvPr id="4132" name="Text Box 33"/>
          <p:cNvSpPr txBox="1">
            <a:spLocks noChangeArrowheads="1"/>
          </p:cNvSpPr>
          <p:nvPr/>
        </p:nvSpPr>
        <p:spPr bwMode="auto">
          <a:xfrm>
            <a:off x="5087939" y="2420939"/>
            <a:ext cx="6619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nutrición</a:t>
            </a:r>
          </a:p>
        </p:txBody>
      </p:sp>
      <p:sp>
        <p:nvSpPr>
          <p:cNvPr id="4133" name="Text Box 34"/>
          <p:cNvSpPr txBox="1">
            <a:spLocks noChangeArrowheads="1"/>
          </p:cNvSpPr>
          <p:nvPr/>
        </p:nvSpPr>
        <p:spPr bwMode="auto">
          <a:xfrm>
            <a:off x="7680325" y="2565401"/>
            <a:ext cx="660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genética</a:t>
            </a:r>
          </a:p>
        </p:txBody>
      </p:sp>
      <p:sp>
        <p:nvSpPr>
          <p:cNvPr id="4134" name="Text Box 35"/>
          <p:cNvSpPr txBox="1">
            <a:spLocks noChangeArrowheads="1"/>
          </p:cNvSpPr>
          <p:nvPr/>
        </p:nvSpPr>
        <p:spPr bwMode="auto">
          <a:xfrm>
            <a:off x="7896225" y="2924176"/>
            <a:ext cx="7175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evolución</a:t>
            </a:r>
          </a:p>
        </p:txBody>
      </p:sp>
      <p:sp>
        <p:nvSpPr>
          <p:cNvPr id="4135" name="Text Box 36"/>
          <p:cNvSpPr txBox="1">
            <a:spLocks noChangeArrowheads="1"/>
          </p:cNvSpPr>
          <p:nvPr/>
        </p:nvSpPr>
        <p:spPr bwMode="auto">
          <a:xfrm>
            <a:off x="8543926" y="2276476"/>
            <a:ext cx="923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Ciclo materia</a:t>
            </a:r>
          </a:p>
        </p:txBody>
      </p:sp>
      <p:sp>
        <p:nvSpPr>
          <p:cNvPr id="4136" name="Text Box 37"/>
          <p:cNvSpPr txBox="1">
            <a:spLocks noChangeArrowheads="1"/>
          </p:cNvSpPr>
          <p:nvPr/>
        </p:nvSpPr>
        <p:spPr bwMode="auto">
          <a:xfrm>
            <a:off x="9555163" y="2255839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Flujo energia</a:t>
            </a:r>
          </a:p>
        </p:txBody>
      </p:sp>
      <p:sp>
        <p:nvSpPr>
          <p:cNvPr id="4137" name="Text Box 40"/>
          <p:cNvSpPr txBox="1">
            <a:spLocks noChangeArrowheads="1"/>
          </p:cNvSpPr>
          <p:nvPr/>
        </p:nvSpPr>
        <p:spPr bwMode="auto">
          <a:xfrm>
            <a:off x="7267575" y="1895476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reproducción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6527801" y="1916114"/>
            <a:ext cx="6270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relación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6816725" y="2349501"/>
            <a:ext cx="6619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nutrición</a:t>
            </a:r>
          </a:p>
        </p:txBody>
      </p:sp>
      <p:sp>
        <p:nvSpPr>
          <p:cNvPr id="4140" name="Text Box 46"/>
          <p:cNvSpPr txBox="1">
            <a:spLocks noChangeArrowheads="1"/>
          </p:cNvSpPr>
          <p:nvPr/>
        </p:nvSpPr>
        <p:spPr bwMode="auto">
          <a:xfrm>
            <a:off x="4851401" y="5011738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Atomos</a:t>
            </a:r>
          </a:p>
        </p:txBody>
      </p:sp>
      <p:sp>
        <p:nvSpPr>
          <p:cNvPr id="4141" name="Text Box 47"/>
          <p:cNvSpPr txBox="1">
            <a:spLocks noChangeArrowheads="1"/>
          </p:cNvSpPr>
          <p:nvPr/>
        </p:nvSpPr>
        <p:spPr bwMode="auto">
          <a:xfrm>
            <a:off x="6096001" y="5013325"/>
            <a:ext cx="1052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Sustancias</a:t>
            </a:r>
          </a:p>
        </p:txBody>
      </p:sp>
      <p:sp>
        <p:nvSpPr>
          <p:cNvPr id="4142" name="Text Box 48"/>
          <p:cNvSpPr txBox="1">
            <a:spLocks noChangeArrowheads="1"/>
          </p:cNvSpPr>
          <p:nvPr/>
        </p:nvSpPr>
        <p:spPr bwMode="auto">
          <a:xfrm>
            <a:off x="7464426" y="4941888"/>
            <a:ext cx="9717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Sistemas </a:t>
            </a:r>
          </a:p>
          <a:p>
            <a:pPr eaLnBrk="1" hangingPunct="1"/>
            <a:r>
              <a:rPr lang="eu-ES" altLang="es-ES" sz="1400"/>
              <a:t>físicos</a:t>
            </a:r>
          </a:p>
        </p:txBody>
      </p:sp>
      <p:sp>
        <p:nvSpPr>
          <p:cNvPr id="4143" name="Text Box 49"/>
          <p:cNvSpPr txBox="1">
            <a:spLocks noChangeArrowheads="1"/>
          </p:cNvSpPr>
          <p:nvPr/>
        </p:nvSpPr>
        <p:spPr bwMode="auto">
          <a:xfrm>
            <a:off x="8616951" y="4941888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Planeta</a:t>
            </a:r>
          </a:p>
          <a:p>
            <a:pPr eaLnBrk="1" hangingPunct="1"/>
            <a:r>
              <a:rPr lang="eu-ES" altLang="es-ES" sz="1400"/>
              <a:t> Tierra</a:t>
            </a:r>
          </a:p>
        </p:txBody>
      </p:sp>
      <p:sp>
        <p:nvSpPr>
          <p:cNvPr id="4144" name="Text Box 50"/>
          <p:cNvSpPr txBox="1">
            <a:spLocks noChangeArrowheads="1"/>
          </p:cNvSpPr>
          <p:nvPr/>
        </p:nvSpPr>
        <p:spPr bwMode="auto">
          <a:xfrm>
            <a:off x="9551989" y="5084763"/>
            <a:ext cx="884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Universo</a:t>
            </a:r>
          </a:p>
        </p:txBody>
      </p:sp>
      <p:sp>
        <p:nvSpPr>
          <p:cNvPr id="4145" name="Text Box 51"/>
          <p:cNvSpPr txBox="1">
            <a:spLocks noChangeArrowheads="1"/>
          </p:cNvSpPr>
          <p:nvPr/>
        </p:nvSpPr>
        <p:spPr bwMode="auto">
          <a:xfrm>
            <a:off x="4800601" y="4102101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46" name="Text Box 52"/>
          <p:cNvSpPr txBox="1">
            <a:spLocks noChangeArrowheads="1"/>
          </p:cNvSpPr>
          <p:nvPr/>
        </p:nvSpPr>
        <p:spPr bwMode="auto">
          <a:xfrm>
            <a:off x="7319964" y="574676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47" name="Text Box 53"/>
          <p:cNvSpPr txBox="1">
            <a:spLocks noChangeArrowheads="1"/>
          </p:cNvSpPr>
          <p:nvPr/>
        </p:nvSpPr>
        <p:spPr bwMode="auto">
          <a:xfrm>
            <a:off x="5235576" y="64611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48" name="Text Box 54"/>
          <p:cNvSpPr txBox="1">
            <a:spLocks noChangeArrowheads="1"/>
          </p:cNvSpPr>
          <p:nvPr/>
        </p:nvSpPr>
        <p:spPr bwMode="auto">
          <a:xfrm>
            <a:off x="9696451" y="43021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49" name="Text Box 55"/>
          <p:cNvSpPr txBox="1">
            <a:spLocks noChangeArrowheads="1"/>
          </p:cNvSpPr>
          <p:nvPr/>
        </p:nvSpPr>
        <p:spPr bwMode="auto">
          <a:xfrm>
            <a:off x="6672264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0" name="Text Box 56"/>
          <p:cNvSpPr txBox="1">
            <a:spLocks noChangeArrowheads="1"/>
          </p:cNvSpPr>
          <p:nvPr/>
        </p:nvSpPr>
        <p:spPr bwMode="auto">
          <a:xfrm>
            <a:off x="5930901" y="6931025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1" name="Text Box 57"/>
          <p:cNvSpPr txBox="1">
            <a:spLocks noChangeArrowheads="1"/>
          </p:cNvSpPr>
          <p:nvPr/>
        </p:nvSpPr>
        <p:spPr bwMode="auto">
          <a:xfrm>
            <a:off x="5235576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2" name="Text Box 58"/>
          <p:cNvSpPr txBox="1">
            <a:spLocks noChangeArrowheads="1"/>
          </p:cNvSpPr>
          <p:nvPr/>
        </p:nvSpPr>
        <p:spPr bwMode="auto">
          <a:xfrm>
            <a:off x="8688389" y="4318001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3" name="Text Box 59"/>
          <p:cNvSpPr txBox="1">
            <a:spLocks noChangeArrowheads="1"/>
          </p:cNvSpPr>
          <p:nvPr/>
        </p:nvSpPr>
        <p:spPr bwMode="auto">
          <a:xfrm>
            <a:off x="9807576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4" name="Text Box 60"/>
          <p:cNvSpPr txBox="1">
            <a:spLocks noChangeArrowheads="1"/>
          </p:cNvSpPr>
          <p:nvPr/>
        </p:nvSpPr>
        <p:spPr bwMode="auto">
          <a:xfrm>
            <a:off x="6240464" y="4102101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55" name="Text Box 61"/>
          <p:cNvSpPr txBox="1">
            <a:spLocks noChangeArrowheads="1"/>
          </p:cNvSpPr>
          <p:nvPr/>
        </p:nvSpPr>
        <p:spPr bwMode="auto">
          <a:xfrm>
            <a:off x="7535864" y="4175126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56" name="Text Box 62"/>
          <p:cNvSpPr txBox="1">
            <a:spLocks noChangeArrowheads="1"/>
          </p:cNvSpPr>
          <p:nvPr/>
        </p:nvSpPr>
        <p:spPr bwMode="auto">
          <a:xfrm>
            <a:off x="9564689" y="4246564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57" name="Text Box 63"/>
          <p:cNvSpPr txBox="1">
            <a:spLocks noChangeArrowheads="1"/>
          </p:cNvSpPr>
          <p:nvPr/>
        </p:nvSpPr>
        <p:spPr bwMode="auto">
          <a:xfrm>
            <a:off x="7967664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8" name="Text Box 64"/>
          <p:cNvSpPr txBox="1">
            <a:spLocks noChangeArrowheads="1"/>
          </p:cNvSpPr>
          <p:nvPr/>
        </p:nvSpPr>
        <p:spPr bwMode="auto">
          <a:xfrm>
            <a:off x="4800600" y="5541964"/>
            <a:ext cx="6556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59" name="Text Box 66"/>
          <p:cNvSpPr txBox="1">
            <a:spLocks noChangeArrowheads="1"/>
          </p:cNvSpPr>
          <p:nvPr/>
        </p:nvSpPr>
        <p:spPr bwMode="auto">
          <a:xfrm>
            <a:off x="6240464" y="5614989"/>
            <a:ext cx="6556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0" name="Text Box 67"/>
          <p:cNvSpPr txBox="1">
            <a:spLocks noChangeArrowheads="1"/>
          </p:cNvSpPr>
          <p:nvPr/>
        </p:nvSpPr>
        <p:spPr bwMode="auto">
          <a:xfrm>
            <a:off x="7464425" y="5614989"/>
            <a:ext cx="6556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1" name="Text Box 68"/>
          <p:cNvSpPr txBox="1">
            <a:spLocks noChangeArrowheads="1"/>
          </p:cNvSpPr>
          <p:nvPr/>
        </p:nvSpPr>
        <p:spPr bwMode="auto">
          <a:xfrm>
            <a:off x="8616950" y="5541964"/>
            <a:ext cx="6556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2" name="Text Box 69"/>
          <p:cNvSpPr txBox="1">
            <a:spLocks noChangeArrowheads="1"/>
          </p:cNvSpPr>
          <p:nvPr/>
        </p:nvSpPr>
        <p:spPr bwMode="auto">
          <a:xfrm>
            <a:off x="9625014" y="5541964"/>
            <a:ext cx="6556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3" name="Text Box 70"/>
          <p:cNvSpPr txBox="1">
            <a:spLocks noChangeArrowheads="1"/>
          </p:cNvSpPr>
          <p:nvPr/>
        </p:nvSpPr>
        <p:spPr bwMode="auto">
          <a:xfrm>
            <a:off x="4872039" y="6021389"/>
            <a:ext cx="5984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corteza</a:t>
            </a:r>
          </a:p>
        </p:txBody>
      </p:sp>
      <p:sp>
        <p:nvSpPr>
          <p:cNvPr id="4164" name="Text Box 71"/>
          <p:cNvSpPr txBox="1">
            <a:spLocks noChangeArrowheads="1"/>
          </p:cNvSpPr>
          <p:nvPr/>
        </p:nvSpPr>
        <p:spPr bwMode="auto">
          <a:xfrm>
            <a:off x="5465764" y="6046789"/>
            <a:ext cx="555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núcleo</a:t>
            </a:r>
          </a:p>
        </p:txBody>
      </p:sp>
      <p:sp>
        <p:nvSpPr>
          <p:cNvPr id="4165" name="Text Box 72"/>
          <p:cNvSpPr txBox="1">
            <a:spLocks noChangeArrowheads="1"/>
          </p:cNvSpPr>
          <p:nvPr/>
        </p:nvSpPr>
        <p:spPr bwMode="auto">
          <a:xfrm>
            <a:off x="6096001" y="6046789"/>
            <a:ext cx="542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físicos</a:t>
            </a:r>
          </a:p>
        </p:txBody>
      </p:sp>
      <p:sp>
        <p:nvSpPr>
          <p:cNvPr id="4166" name="Text Box 73"/>
          <p:cNvSpPr txBox="1">
            <a:spLocks noChangeArrowheads="1"/>
          </p:cNvSpPr>
          <p:nvPr/>
        </p:nvSpPr>
        <p:spPr bwMode="auto">
          <a:xfrm>
            <a:off x="6743701" y="6046789"/>
            <a:ext cx="690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químicos</a:t>
            </a:r>
          </a:p>
        </p:txBody>
      </p:sp>
      <p:sp>
        <p:nvSpPr>
          <p:cNvPr id="4167" name="Text Box 75"/>
          <p:cNvSpPr txBox="1">
            <a:spLocks noChangeArrowheads="1"/>
          </p:cNvSpPr>
          <p:nvPr/>
        </p:nvSpPr>
        <p:spPr bwMode="auto">
          <a:xfrm>
            <a:off x="8112126" y="6118226"/>
            <a:ext cx="6334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internos</a:t>
            </a:r>
          </a:p>
        </p:txBody>
      </p:sp>
      <p:sp>
        <p:nvSpPr>
          <p:cNvPr id="4168" name="Text Box 76"/>
          <p:cNvSpPr txBox="1">
            <a:spLocks noChangeArrowheads="1"/>
          </p:cNvSpPr>
          <p:nvPr/>
        </p:nvSpPr>
        <p:spPr bwMode="auto">
          <a:xfrm>
            <a:off x="8832850" y="6118226"/>
            <a:ext cx="668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externos</a:t>
            </a:r>
          </a:p>
        </p:txBody>
      </p:sp>
      <p:sp>
        <p:nvSpPr>
          <p:cNvPr id="4169" name="Line 77"/>
          <p:cNvSpPr>
            <a:spLocks noChangeShapeType="1"/>
          </p:cNvSpPr>
          <p:nvPr/>
        </p:nvSpPr>
        <p:spPr bwMode="auto">
          <a:xfrm>
            <a:off x="3503613" y="25654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0" name="Line 78"/>
          <p:cNvSpPr>
            <a:spLocks noChangeShapeType="1"/>
          </p:cNvSpPr>
          <p:nvPr/>
        </p:nvSpPr>
        <p:spPr bwMode="auto">
          <a:xfrm flipV="1">
            <a:off x="3503613" y="3860801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1" name="Line 79"/>
          <p:cNvSpPr>
            <a:spLocks noChangeShapeType="1"/>
          </p:cNvSpPr>
          <p:nvPr/>
        </p:nvSpPr>
        <p:spPr bwMode="auto">
          <a:xfrm flipV="1">
            <a:off x="3071813" y="5229225"/>
            <a:ext cx="131762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2" name="Line 80"/>
          <p:cNvSpPr>
            <a:spLocks noChangeShapeType="1"/>
          </p:cNvSpPr>
          <p:nvPr/>
        </p:nvSpPr>
        <p:spPr bwMode="auto">
          <a:xfrm flipV="1">
            <a:off x="3287713" y="5229226"/>
            <a:ext cx="21590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3" name="Line 81"/>
          <p:cNvSpPr>
            <a:spLocks noChangeShapeType="1"/>
          </p:cNvSpPr>
          <p:nvPr/>
        </p:nvSpPr>
        <p:spPr bwMode="auto">
          <a:xfrm flipV="1">
            <a:off x="3575051" y="5229226"/>
            <a:ext cx="131763" cy="10080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4" name="Rectangle 82"/>
          <p:cNvSpPr>
            <a:spLocks noChangeArrowheads="1"/>
          </p:cNvSpPr>
          <p:nvPr/>
        </p:nvSpPr>
        <p:spPr bwMode="auto">
          <a:xfrm>
            <a:off x="4727575" y="115888"/>
            <a:ext cx="5761038" cy="6481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75" name="Text Box 83"/>
          <p:cNvSpPr txBox="1">
            <a:spLocks noChangeArrowheads="1"/>
          </p:cNvSpPr>
          <p:nvPr/>
        </p:nvSpPr>
        <p:spPr bwMode="auto">
          <a:xfrm>
            <a:off x="3935413" y="6165851"/>
            <a:ext cx="11336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/>
              <a:t>Sistemas</a:t>
            </a:r>
          </a:p>
          <a:p>
            <a:pPr eaLnBrk="1" hangingPunct="1"/>
            <a:r>
              <a:rPr lang="eu-ES" altLang="es-ES"/>
              <a:t> no vivos</a:t>
            </a:r>
          </a:p>
        </p:txBody>
      </p:sp>
      <p:sp>
        <p:nvSpPr>
          <p:cNvPr id="4176" name="Line 84"/>
          <p:cNvSpPr>
            <a:spLocks noChangeShapeType="1"/>
          </p:cNvSpPr>
          <p:nvPr/>
        </p:nvSpPr>
        <p:spPr bwMode="auto">
          <a:xfrm>
            <a:off x="4151314" y="5589588"/>
            <a:ext cx="504825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7" name="Text Box 86"/>
          <p:cNvSpPr txBox="1">
            <a:spLocks noChangeArrowheads="1"/>
          </p:cNvSpPr>
          <p:nvPr/>
        </p:nvSpPr>
        <p:spPr bwMode="auto">
          <a:xfrm>
            <a:off x="3987800" y="280989"/>
            <a:ext cx="11336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/>
              <a:t>Sistemas</a:t>
            </a:r>
          </a:p>
          <a:p>
            <a:pPr eaLnBrk="1" hangingPunct="1"/>
            <a:r>
              <a:rPr lang="eu-ES" altLang="es-ES"/>
              <a:t>vivos</a:t>
            </a:r>
          </a:p>
        </p:txBody>
      </p:sp>
      <p:sp>
        <p:nvSpPr>
          <p:cNvPr id="4178" name="Line 88"/>
          <p:cNvSpPr>
            <a:spLocks noChangeShapeType="1"/>
          </p:cNvSpPr>
          <p:nvPr/>
        </p:nvSpPr>
        <p:spPr bwMode="auto">
          <a:xfrm flipV="1">
            <a:off x="4151314" y="765175"/>
            <a:ext cx="504825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9" name="Line 89"/>
          <p:cNvSpPr>
            <a:spLocks noChangeShapeType="1"/>
          </p:cNvSpPr>
          <p:nvPr/>
        </p:nvSpPr>
        <p:spPr bwMode="auto">
          <a:xfrm>
            <a:off x="5448300" y="1341439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0" name="Line 91"/>
          <p:cNvSpPr>
            <a:spLocks noChangeShapeType="1"/>
          </p:cNvSpPr>
          <p:nvPr/>
        </p:nvSpPr>
        <p:spPr bwMode="auto">
          <a:xfrm flipH="1">
            <a:off x="5232400" y="1628776"/>
            <a:ext cx="21590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1" name="Line 92"/>
          <p:cNvSpPr>
            <a:spLocks noChangeShapeType="1"/>
          </p:cNvSpPr>
          <p:nvPr/>
        </p:nvSpPr>
        <p:spPr bwMode="auto">
          <a:xfrm>
            <a:off x="5448300" y="1628776"/>
            <a:ext cx="287338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2" name="Line 93"/>
          <p:cNvSpPr>
            <a:spLocks noChangeShapeType="1"/>
          </p:cNvSpPr>
          <p:nvPr/>
        </p:nvSpPr>
        <p:spPr bwMode="auto">
          <a:xfrm>
            <a:off x="5448300" y="1628776"/>
            <a:ext cx="0" cy="792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3" name="Line 94"/>
          <p:cNvSpPr>
            <a:spLocks noChangeShapeType="1"/>
          </p:cNvSpPr>
          <p:nvPr/>
        </p:nvSpPr>
        <p:spPr bwMode="auto">
          <a:xfrm>
            <a:off x="7175500" y="1341439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4" name="Line 95"/>
          <p:cNvSpPr>
            <a:spLocks noChangeShapeType="1"/>
          </p:cNvSpPr>
          <p:nvPr/>
        </p:nvSpPr>
        <p:spPr bwMode="auto">
          <a:xfrm flipH="1">
            <a:off x="6959600" y="1628775"/>
            <a:ext cx="2159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5" name="Line 96"/>
          <p:cNvSpPr>
            <a:spLocks noChangeShapeType="1"/>
          </p:cNvSpPr>
          <p:nvPr/>
        </p:nvSpPr>
        <p:spPr bwMode="auto">
          <a:xfrm>
            <a:off x="7175500" y="1628775"/>
            <a:ext cx="2159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6" name="Line 97"/>
          <p:cNvSpPr>
            <a:spLocks noChangeShapeType="1"/>
          </p:cNvSpPr>
          <p:nvPr/>
        </p:nvSpPr>
        <p:spPr bwMode="auto">
          <a:xfrm>
            <a:off x="7175500" y="1628776"/>
            <a:ext cx="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7" name="Line 98"/>
          <p:cNvSpPr>
            <a:spLocks noChangeShapeType="1"/>
          </p:cNvSpPr>
          <p:nvPr/>
        </p:nvSpPr>
        <p:spPr bwMode="auto">
          <a:xfrm>
            <a:off x="7680325" y="2133601"/>
            <a:ext cx="287338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8" name="Line 99"/>
          <p:cNvSpPr>
            <a:spLocks noChangeShapeType="1"/>
          </p:cNvSpPr>
          <p:nvPr/>
        </p:nvSpPr>
        <p:spPr bwMode="auto">
          <a:xfrm>
            <a:off x="8112126" y="2781300"/>
            <a:ext cx="144463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9" name="Line 100"/>
          <p:cNvSpPr>
            <a:spLocks noChangeShapeType="1"/>
          </p:cNvSpPr>
          <p:nvPr/>
        </p:nvSpPr>
        <p:spPr bwMode="auto">
          <a:xfrm>
            <a:off x="9409113" y="1341439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0" name="Line 101"/>
          <p:cNvSpPr>
            <a:spLocks noChangeShapeType="1"/>
          </p:cNvSpPr>
          <p:nvPr/>
        </p:nvSpPr>
        <p:spPr bwMode="auto">
          <a:xfrm flipH="1">
            <a:off x="9120189" y="1773238"/>
            <a:ext cx="2889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1" name="Line 102"/>
          <p:cNvSpPr>
            <a:spLocks noChangeShapeType="1"/>
          </p:cNvSpPr>
          <p:nvPr/>
        </p:nvSpPr>
        <p:spPr bwMode="auto">
          <a:xfrm>
            <a:off x="9409114" y="1773238"/>
            <a:ext cx="287337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2" name="Line 103"/>
          <p:cNvSpPr>
            <a:spLocks noChangeShapeType="1"/>
          </p:cNvSpPr>
          <p:nvPr/>
        </p:nvSpPr>
        <p:spPr bwMode="auto">
          <a:xfrm>
            <a:off x="5159376" y="549275"/>
            <a:ext cx="144463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3" name="Line 104"/>
          <p:cNvSpPr>
            <a:spLocks noChangeShapeType="1"/>
          </p:cNvSpPr>
          <p:nvPr/>
        </p:nvSpPr>
        <p:spPr bwMode="auto">
          <a:xfrm flipV="1">
            <a:off x="5303838" y="908051"/>
            <a:ext cx="144462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4" name="Line 105"/>
          <p:cNvSpPr>
            <a:spLocks noChangeShapeType="1"/>
          </p:cNvSpPr>
          <p:nvPr/>
        </p:nvSpPr>
        <p:spPr bwMode="auto">
          <a:xfrm>
            <a:off x="6743701" y="549275"/>
            <a:ext cx="288925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5" name="Line 106"/>
          <p:cNvSpPr>
            <a:spLocks noChangeShapeType="1"/>
          </p:cNvSpPr>
          <p:nvPr/>
        </p:nvSpPr>
        <p:spPr bwMode="auto">
          <a:xfrm flipV="1">
            <a:off x="7032626" y="836613"/>
            <a:ext cx="35877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6" name="Line 107"/>
          <p:cNvSpPr>
            <a:spLocks noChangeShapeType="1"/>
          </p:cNvSpPr>
          <p:nvPr/>
        </p:nvSpPr>
        <p:spPr bwMode="auto">
          <a:xfrm>
            <a:off x="9048750" y="549275"/>
            <a:ext cx="215900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7" name="Line 108"/>
          <p:cNvSpPr>
            <a:spLocks noChangeShapeType="1"/>
          </p:cNvSpPr>
          <p:nvPr/>
        </p:nvSpPr>
        <p:spPr bwMode="auto">
          <a:xfrm flipV="1">
            <a:off x="9264651" y="692151"/>
            <a:ext cx="576263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8" name="Line 112"/>
          <p:cNvSpPr>
            <a:spLocks noChangeShapeType="1"/>
          </p:cNvSpPr>
          <p:nvPr/>
        </p:nvSpPr>
        <p:spPr bwMode="auto">
          <a:xfrm>
            <a:off x="5159375" y="4508501"/>
            <a:ext cx="0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9" name="Line 113"/>
          <p:cNvSpPr>
            <a:spLocks noChangeShapeType="1"/>
          </p:cNvSpPr>
          <p:nvPr/>
        </p:nvSpPr>
        <p:spPr bwMode="auto">
          <a:xfrm flipV="1">
            <a:off x="5159375" y="4941889"/>
            <a:ext cx="21590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0" name="Line 114"/>
          <p:cNvSpPr>
            <a:spLocks noChangeShapeType="1"/>
          </p:cNvSpPr>
          <p:nvPr/>
        </p:nvSpPr>
        <p:spPr bwMode="auto">
          <a:xfrm>
            <a:off x="6527800" y="4508501"/>
            <a:ext cx="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1" name="Line 115"/>
          <p:cNvSpPr>
            <a:spLocks noChangeShapeType="1"/>
          </p:cNvSpPr>
          <p:nvPr/>
        </p:nvSpPr>
        <p:spPr bwMode="auto">
          <a:xfrm flipV="1">
            <a:off x="6527801" y="4868863"/>
            <a:ext cx="360363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2" name="Line 116"/>
          <p:cNvSpPr>
            <a:spLocks noChangeShapeType="1"/>
          </p:cNvSpPr>
          <p:nvPr/>
        </p:nvSpPr>
        <p:spPr bwMode="auto">
          <a:xfrm>
            <a:off x="7824788" y="4508501"/>
            <a:ext cx="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3" name="Line 117"/>
          <p:cNvSpPr>
            <a:spLocks noChangeShapeType="1"/>
          </p:cNvSpPr>
          <p:nvPr/>
        </p:nvSpPr>
        <p:spPr bwMode="auto">
          <a:xfrm flipV="1">
            <a:off x="7824789" y="4868863"/>
            <a:ext cx="287337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4" name="Line 118"/>
          <p:cNvSpPr>
            <a:spLocks noChangeShapeType="1"/>
          </p:cNvSpPr>
          <p:nvPr/>
        </p:nvSpPr>
        <p:spPr bwMode="auto">
          <a:xfrm>
            <a:off x="9048750" y="4581526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5" name="Line 119"/>
          <p:cNvSpPr>
            <a:spLocks noChangeShapeType="1"/>
          </p:cNvSpPr>
          <p:nvPr/>
        </p:nvSpPr>
        <p:spPr bwMode="auto">
          <a:xfrm>
            <a:off x="9767888" y="465296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6" name="Line 120"/>
          <p:cNvSpPr>
            <a:spLocks noChangeShapeType="1"/>
          </p:cNvSpPr>
          <p:nvPr/>
        </p:nvSpPr>
        <p:spPr bwMode="auto">
          <a:xfrm flipV="1">
            <a:off x="9767888" y="4941889"/>
            <a:ext cx="21590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7" name="Line 121"/>
          <p:cNvSpPr>
            <a:spLocks noChangeShapeType="1"/>
          </p:cNvSpPr>
          <p:nvPr/>
        </p:nvSpPr>
        <p:spPr bwMode="auto">
          <a:xfrm>
            <a:off x="5016500" y="5229226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8" name="Line 122"/>
          <p:cNvSpPr>
            <a:spLocks noChangeShapeType="1"/>
          </p:cNvSpPr>
          <p:nvPr/>
        </p:nvSpPr>
        <p:spPr bwMode="auto">
          <a:xfrm>
            <a:off x="5087938" y="5805488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9" name="Line 123"/>
          <p:cNvSpPr>
            <a:spLocks noChangeShapeType="1"/>
          </p:cNvSpPr>
          <p:nvPr/>
        </p:nvSpPr>
        <p:spPr bwMode="auto">
          <a:xfrm>
            <a:off x="5087939" y="5805488"/>
            <a:ext cx="503237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0" name="Line 124"/>
          <p:cNvSpPr>
            <a:spLocks noChangeShapeType="1"/>
          </p:cNvSpPr>
          <p:nvPr/>
        </p:nvSpPr>
        <p:spPr bwMode="auto">
          <a:xfrm>
            <a:off x="6527800" y="5300663"/>
            <a:ext cx="0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1" name="Line 125"/>
          <p:cNvSpPr>
            <a:spLocks noChangeShapeType="1"/>
          </p:cNvSpPr>
          <p:nvPr/>
        </p:nvSpPr>
        <p:spPr bwMode="auto">
          <a:xfrm flipH="1">
            <a:off x="6383339" y="5805489"/>
            <a:ext cx="217487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2" name="Line 126"/>
          <p:cNvSpPr>
            <a:spLocks noChangeShapeType="1"/>
          </p:cNvSpPr>
          <p:nvPr/>
        </p:nvSpPr>
        <p:spPr bwMode="auto">
          <a:xfrm>
            <a:off x="6600825" y="5805489"/>
            <a:ext cx="287338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3" name="Line 127"/>
          <p:cNvSpPr>
            <a:spLocks noChangeShapeType="1"/>
          </p:cNvSpPr>
          <p:nvPr/>
        </p:nvSpPr>
        <p:spPr bwMode="auto">
          <a:xfrm>
            <a:off x="7751763" y="5445125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4" name="Line 128"/>
          <p:cNvSpPr>
            <a:spLocks noChangeShapeType="1"/>
          </p:cNvSpPr>
          <p:nvPr/>
        </p:nvSpPr>
        <p:spPr bwMode="auto">
          <a:xfrm>
            <a:off x="8975725" y="5445126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5" name="Line 129"/>
          <p:cNvSpPr>
            <a:spLocks noChangeShapeType="1"/>
          </p:cNvSpPr>
          <p:nvPr/>
        </p:nvSpPr>
        <p:spPr bwMode="auto">
          <a:xfrm flipH="1">
            <a:off x="8543926" y="5805488"/>
            <a:ext cx="360363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6" name="Line 130"/>
          <p:cNvSpPr>
            <a:spLocks noChangeShapeType="1"/>
          </p:cNvSpPr>
          <p:nvPr/>
        </p:nvSpPr>
        <p:spPr bwMode="auto">
          <a:xfrm>
            <a:off x="8904288" y="5805489"/>
            <a:ext cx="2159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7" name="Text Box 137"/>
          <p:cNvSpPr txBox="1">
            <a:spLocks noChangeArrowheads="1"/>
          </p:cNvSpPr>
          <p:nvPr/>
        </p:nvSpPr>
        <p:spPr bwMode="auto">
          <a:xfrm>
            <a:off x="5680076" y="3268663"/>
            <a:ext cx="2981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GRANDES MODELOS TEÓRICOS</a:t>
            </a:r>
          </a:p>
        </p:txBody>
      </p:sp>
      <p:sp>
        <p:nvSpPr>
          <p:cNvPr id="4218" name="Line 138"/>
          <p:cNvSpPr>
            <a:spLocks noChangeShapeType="1"/>
          </p:cNvSpPr>
          <p:nvPr/>
        </p:nvSpPr>
        <p:spPr bwMode="auto">
          <a:xfrm>
            <a:off x="3216275" y="1052513"/>
            <a:ext cx="71438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9" name="Line 139"/>
          <p:cNvSpPr>
            <a:spLocks noChangeShapeType="1"/>
          </p:cNvSpPr>
          <p:nvPr/>
        </p:nvSpPr>
        <p:spPr bwMode="auto">
          <a:xfrm>
            <a:off x="2351089" y="1844676"/>
            <a:ext cx="504825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0" name="Line 140"/>
          <p:cNvSpPr>
            <a:spLocks noChangeShapeType="1"/>
          </p:cNvSpPr>
          <p:nvPr/>
        </p:nvSpPr>
        <p:spPr bwMode="auto">
          <a:xfrm flipH="1">
            <a:off x="3935414" y="1773238"/>
            <a:ext cx="2889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1" name="Line 141"/>
          <p:cNvSpPr>
            <a:spLocks noChangeShapeType="1"/>
          </p:cNvSpPr>
          <p:nvPr/>
        </p:nvSpPr>
        <p:spPr bwMode="auto">
          <a:xfrm>
            <a:off x="2208214" y="3213100"/>
            <a:ext cx="57467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2" name="Line 142"/>
          <p:cNvSpPr>
            <a:spLocks noChangeShapeType="1"/>
          </p:cNvSpPr>
          <p:nvPr/>
        </p:nvSpPr>
        <p:spPr bwMode="auto">
          <a:xfrm flipV="1">
            <a:off x="2279650" y="3429000"/>
            <a:ext cx="503238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3" name="Line 143"/>
          <p:cNvSpPr>
            <a:spLocks noChangeShapeType="1"/>
          </p:cNvSpPr>
          <p:nvPr/>
        </p:nvSpPr>
        <p:spPr bwMode="auto">
          <a:xfrm flipV="1">
            <a:off x="2566989" y="5013326"/>
            <a:ext cx="2889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" name="CuadroTexto 1"/>
          <p:cNvSpPr txBox="1"/>
          <p:nvPr/>
        </p:nvSpPr>
        <p:spPr>
          <a:xfrm>
            <a:off x="172016" y="280989"/>
            <a:ext cx="1448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Julia Ibarra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93569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SSVV 1º ESO</a:t>
            </a:r>
          </a:p>
        </p:txBody>
      </p:sp>
      <p:sp>
        <p:nvSpPr>
          <p:cNvPr id="18435" name="Marcador de contenido 2"/>
          <p:cNvSpPr>
            <a:spLocks noGrp="1"/>
          </p:cNvSpPr>
          <p:nvPr>
            <p:ph idx="1"/>
          </p:nvPr>
        </p:nvSpPr>
        <p:spPr>
          <a:xfrm>
            <a:off x="1981200" y="1600201"/>
            <a:ext cx="8534400" cy="4525963"/>
          </a:xfrm>
        </p:spPr>
        <p:txBody>
          <a:bodyPr/>
          <a:lstStyle/>
          <a:p>
            <a:r>
              <a:rPr lang="es-ES" altLang="es-ES" dirty="0" smtClean="0"/>
              <a:t>CONCEPTO PRIMER NIVEL:</a:t>
            </a:r>
          </a:p>
          <a:p>
            <a:pPr lvl="1"/>
            <a:r>
              <a:rPr lang="es-ES" altLang="es-ES" dirty="0" smtClean="0"/>
              <a:t>SERES VIVOS/VIDA</a:t>
            </a:r>
          </a:p>
          <a:p>
            <a:r>
              <a:rPr lang="es-ES" altLang="es-ES" dirty="0" smtClean="0"/>
              <a:t>CUATRO INCLUSIVOS:</a:t>
            </a:r>
          </a:p>
          <a:p>
            <a:pPr lvl="1"/>
            <a:r>
              <a:rPr lang="es-ES" altLang="es-ES" dirty="0" smtClean="0"/>
              <a:t>ORIGEN</a:t>
            </a:r>
          </a:p>
          <a:p>
            <a:pPr lvl="1"/>
            <a:r>
              <a:rPr lang="es-ES" altLang="es-ES" dirty="0" smtClean="0"/>
              <a:t>DIVERSIDAD</a:t>
            </a:r>
          </a:p>
          <a:p>
            <a:pPr lvl="1"/>
            <a:r>
              <a:rPr lang="es-ES" altLang="es-ES" dirty="0" smtClean="0"/>
              <a:t>CÉLULA/ORGANIZACIÓN CELULAR</a:t>
            </a:r>
          </a:p>
          <a:p>
            <a:pPr lvl="1"/>
            <a:r>
              <a:rPr lang="es-ES" altLang="es-ES" dirty="0" smtClean="0"/>
              <a:t>FUNCIONES/ ESTRUCTURAS Y FUNCIONES</a:t>
            </a:r>
          </a:p>
        </p:txBody>
      </p:sp>
    </p:spTree>
    <p:extLst>
      <p:ext uri="{BB962C8B-B14F-4D97-AF65-F5344CB8AC3E}">
        <p14:creationId xmlns:p14="http://schemas.microsoft.com/office/powerpoint/2010/main" xmlns="" val="4073200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Qué queremos enseñar?</a:t>
            </a:r>
            <a:br>
              <a:rPr lang="es-ES" dirty="0" smtClean="0"/>
            </a:br>
            <a:r>
              <a:rPr lang="es-ES" dirty="0" smtClean="0"/>
              <a:t>Qué queremos que aprendan?</a:t>
            </a:r>
            <a:br>
              <a:rPr lang="es-ES" dirty="0" smtClean="0"/>
            </a:br>
            <a:r>
              <a:rPr lang="es-ES" dirty="0" smtClean="0"/>
              <a:t>Para qué necesitan aprender?</a:t>
            </a:r>
            <a:endParaRPr lang="es-E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30016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queremos enseñar? ¿Qué queremos que aprendan?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1100"/>
          </a:xfrm>
        </p:spPr>
        <p:txBody>
          <a:bodyPr/>
          <a:lstStyle/>
          <a:p>
            <a:r>
              <a:rPr lang="es-ES" dirty="0" smtClean="0"/>
              <a:t>Naturaleza celular de la materia viva</a:t>
            </a:r>
          </a:p>
          <a:p>
            <a:pPr lvl="1"/>
            <a:r>
              <a:rPr lang="es-ES" dirty="0" smtClean="0"/>
              <a:t>La materia viva está hecha con elementos químicos existentes en el planeta.</a:t>
            </a:r>
          </a:p>
          <a:p>
            <a:pPr lvl="1"/>
            <a:r>
              <a:rPr lang="es-ES" dirty="0" smtClean="0"/>
              <a:t>Estos elementos organizados entre si constituyen las células, que son la base de la vida. Estructura celular.</a:t>
            </a:r>
          </a:p>
          <a:p>
            <a:r>
              <a:rPr lang="es-ES" dirty="0" smtClean="0"/>
              <a:t>Materia que realiza funciones: nutrición, relación y reproducción.</a:t>
            </a:r>
          </a:p>
          <a:p>
            <a:r>
              <a:rPr lang="es-ES" dirty="0" smtClean="0"/>
              <a:t>Estas funciones requieren de estructuras celulares determinadas y de tipos de células determinadas (tejidos y órganos).</a:t>
            </a:r>
          </a:p>
          <a:p>
            <a:r>
              <a:rPr lang="es-ES" dirty="0" smtClean="0"/>
              <a:t>Los seres vivos los clasificamos en taxones en función a unas características y  con una jerarquía determinada.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7410798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1418</Words>
  <Application>Microsoft Office PowerPoint</Application>
  <PresentationFormat>Personalizado</PresentationFormat>
  <Paragraphs>255</Paragraphs>
  <Slides>30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Tema de Office</vt:lpstr>
      <vt:lpstr>SERES VIVOS</vt:lpstr>
      <vt:lpstr>SERES VIVOS  (Mayr. modificado por P. Jimenez*)modificado por A. Guruceaga</vt:lpstr>
      <vt:lpstr>Cómo entendemos los SSVV/vida</vt:lpstr>
      <vt:lpstr>SSVV/vida  construcción histórica</vt:lpstr>
      <vt:lpstr>¿Qué es la vida? Lynn Margulis   </vt:lpstr>
      <vt:lpstr>Diapositiva 6</vt:lpstr>
      <vt:lpstr>SSVV 1º ESO</vt:lpstr>
      <vt:lpstr>Qué queremos enseñar? Qué queremos que aprendan? Para qué necesitan aprender?</vt:lpstr>
      <vt:lpstr>¿Qué queremos enseñar? ¿Qué queremos que aprendan?</vt:lpstr>
      <vt:lpstr>¿Para qué queremos que aprendan? </vt:lpstr>
      <vt:lpstr> OBSTÁCULOS QUE SUPONEN EL CONOCIMIENTO PREVIO DEL ALUMNADO DE 1º de la ESO</vt:lpstr>
      <vt:lpstr>Obstáculo 1</vt:lpstr>
      <vt:lpstr>Obstáculo 2</vt:lpstr>
      <vt:lpstr>Obstáculo 3</vt:lpstr>
      <vt:lpstr>Obstáculo 4</vt:lpstr>
      <vt:lpstr>Obstáculo 5</vt:lpstr>
      <vt:lpstr>Obstáculo 6</vt:lpstr>
      <vt:lpstr>Obstáculo 7</vt:lpstr>
      <vt:lpstr>Conocimiento previo</vt:lpstr>
      <vt:lpstr>Qué es un ser vivo?</vt:lpstr>
      <vt:lpstr>Origen de la vida</vt:lpstr>
      <vt:lpstr>Las semillas están vivas?</vt:lpstr>
      <vt:lpstr>Diapositiva 23</vt:lpstr>
      <vt:lpstr>TEORÍA CELULAR</vt:lpstr>
      <vt:lpstr>ORGANIZACIÓN Y FUNCIONAMIENTO CELULAR</vt:lpstr>
      <vt:lpstr>DIVERSIDAD</vt:lpstr>
      <vt:lpstr>Propuestas para tratar en el aula Origen de la vida: </vt:lpstr>
      <vt:lpstr>PROPUESTAS: MODELO DE SER VIVO BIODIVERSIDAD</vt:lpstr>
      <vt:lpstr>PROPUESTAS: CÉLULA</vt:lpstr>
      <vt:lpstr>Tópicos a tratar desde la perspectiva de los conocimientos previos</vt:lpstr>
    </vt:vector>
  </TitlesOfParts>
  <Company>Universidad Pública de Navarra-Nafarroako Unibertsitate Publikoa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SERES VIVOS</dc:title>
  <dc:creator>arantzazu.guruceaga</dc:creator>
  <cp:lastModifiedBy>Usuario</cp:lastModifiedBy>
  <cp:revision>25</cp:revision>
  <dcterms:created xsi:type="dcterms:W3CDTF">2016-09-19T14:10:20Z</dcterms:created>
  <dcterms:modified xsi:type="dcterms:W3CDTF">2016-12-23T07:30:27Z</dcterms:modified>
</cp:coreProperties>
</file>