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59" r:id="rId5"/>
    <p:sldId id="260" r:id="rId6"/>
    <p:sldId id="261" r:id="rId7"/>
    <p:sldId id="266" r:id="rId8"/>
    <p:sldId id="262" r:id="rId9"/>
    <p:sldId id="265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7981" autoAdjust="0"/>
    <p:restoredTop sz="94660"/>
  </p:normalViewPr>
  <p:slideViewPr>
    <p:cSldViewPr snapToGrid="0">
      <p:cViewPr>
        <p:scale>
          <a:sx n="87" d="100"/>
          <a:sy n="87" d="100"/>
        </p:scale>
        <p:origin x="75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26/10/2016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421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26/10/2016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206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26/10/2016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5279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B6A55-BA87-496A-9E17-64B498830CF9}" type="datetimeFigureOut">
              <a:rPr lang="es-ES"/>
              <a:pPr>
                <a:defRPr/>
              </a:pPr>
              <a:t>26/10/2016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797CB-F6A5-4616-A554-701D949B5349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52446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26/10/2016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781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26/10/2016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9494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26/10/2016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160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26/10/2016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8544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26/10/2016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103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26/10/2016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963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26/10/2016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2240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B133-A9CB-4D62-9F62-CA5ABC9E7B16}" type="datetimeFigureOut">
              <a:rPr lang="es-ES" smtClean="0"/>
              <a:t>26/10/2016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921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FB133-A9CB-4D62-9F62-CA5ABC9E7B16}" type="datetimeFigureOut">
              <a:rPr lang="es-ES" smtClean="0"/>
              <a:t>26/10/2016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4C108-F376-4DA6-A4A4-E077E95C01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8150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APRENDIZAJE Y ENSEÑANZA DE LA BIOLOGÍA Y GEOLOGÍA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Primera parte</a:t>
            </a:r>
          </a:p>
          <a:p>
            <a:r>
              <a:rPr lang="es-ES" dirty="0" smtClean="0"/>
              <a:t>Elaboración de un Mapa Conceptual de Referencia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39327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1631951" y="685800"/>
            <a:ext cx="2447925" cy="1335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/>
              <a:t>CONOCIMIENTO</a:t>
            </a:r>
          </a:p>
          <a:p>
            <a:pPr algn="ctr">
              <a:defRPr/>
            </a:pPr>
            <a:r>
              <a:rPr lang="es-ES" dirty="0" smtClean="0"/>
              <a:t>CIENTÍFICO</a:t>
            </a:r>
          </a:p>
          <a:p>
            <a:pPr algn="ctr">
              <a:defRPr/>
            </a:pPr>
            <a:r>
              <a:rPr lang="es-ES" dirty="0" smtClean="0"/>
              <a:t>CLARIFICACIÓN CONCEPTUAL</a:t>
            </a:r>
            <a:endParaRPr lang="es-ES" dirty="0"/>
          </a:p>
        </p:txBody>
      </p:sp>
      <p:sp>
        <p:nvSpPr>
          <p:cNvPr id="4" name="Elipse 3"/>
          <p:cNvSpPr/>
          <p:nvPr/>
        </p:nvSpPr>
        <p:spPr>
          <a:xfrm>
            <a:off x="8469314" y="692151"/>
            <a:ext cx="2198687" cy="13319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 smtClean="0"/>
              <a:t>CONTEXTUALI-ZACIÓN PROBLEMAS RELEVANTES</a:t>
            </a:r>
            <a:endParaRPr lang="es-ES" dirty="0"/>
          </a:p>
        </p:txBody>
      </p:sp>
      <p:sp>
        <p:nvSpPr>
          <p:cNvPr id="5" name="Elipse 4"/>
          <p:cNvSpPr/>
          <p:nvPr/>
        </p:nvSpPr>
        <p:spPr>
          <a:xfrm>
            <a:off x="6073775" y="765175"/>
            <a:ext cx="2420938" cy="1335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/>
              <a:t>CONOCIMIENTO</a:t>
            </a:r>
          </a:p>
          <a:p>
            <a:pPr algn="ctr">
              <a:defRPr/>
            </a:pPr>
            <a:r>
              <a:rPr lang="es-ES" dirty="0"/>
              <a:t>PREVIO</a:t>
            </a:r>
          </a:p>
        </p:txBody>
      </p:sp>
      <p:sp>
        <p:nvSpPr>
          <p:cNvPr id="8" name="Elipse 7"/>
          <p:cNvSpPr/>
          <p:nvPr/>
        </p:nvSpPr>
        <p:spPr>
          <a:xfrm>
            <a:off x="3962400" y="752476"/>
            <a:ext cx="2205038" cy="1236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 smtClean="0"/>
              <a:t>ANÁLISIS DEL CURRICULUM</a:t>
            </a:r>
            <a:endParaRPr lang="es-ES" dirty="0"/>
          </a:p>
        </p:txBody>
      </p:sp>
      <p:sp>
        <p:nvSpPr>
          <p:cNvPr id="15" name="Flecha derecha 14"/>
          <p:cNvSpPr/>
          <p:nvPr/>
        </p:nvSpPr>
        <p:spPr>
          <a:xfrm rot="4078614">
            <a:off x="3101975" y="2205038"/>
            <a:ext cx="1136650" cy="6096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6" name="Flecha derecha 15"/>
          <p:cNvSpPr/>
          <p:nvPr/>
        </p:nvSpPr>
        <p:spPr>
          <a:xfrm rot="5237101">
            <a:off x="4625976" y="2163763"/>
            <a:ext cx="912812" cy="646113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7" name="Flecha derecha 16"/>
          <p:cNvSpPr/>
          <p:nvPr/>
        </p:nvSpPr>
        <p:spPr>
          <a:xfrm rot="6637385">
            <a:off x="8348663" y="2135188"/>
            <a:ext cx="977900" cy="6477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8" name="Flecha derecha 17"/>
          <p:cNvSpPr/>
          <p:nvPr/>
        </p:nvSpPr>
        <p:spPr>
          <a:xfrm rot="5718008">
            <a:off x="6627019" y="2235994"/>
            <a:ext cx="839788" cy="6477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9" name="Elipse 18"/>
          <p:cNvSpPr/>
          <p:nvPr/>
        </p:nvSpPr>
        <p:spPr>
          <a:xfrm>
            <a:off x="3792538" y="4171950"/>
            <a:ext cx="4989512" cy="19446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3600" dirty="0"/>
              <a:t>DISEÑO DE UNA PROPUESTA DIDÁCTICA</a:t>
            </a:r>
          </a:p>
        </p:txBody>
      </p:sp>
      <p:sp>
        <p:nvSpPr>
          <p:cNvPr id="3083" name="Título 1"/>
          <p:cNvSpPr>
            <a:spLocks noGrp="1"/>
          </p:cNvSpPr>
          <p:nvPr>
            <p:ph type="title"/>
          </p:nvPr>
        </p:nvSpPr>
        <p:spPr>
          <a:xfrm>
            <a:off x="1716881" y="66655"/>
            <a:ext cx="8713788" cy="776287"/>
          </a:xfrm>
        </p:spPr>
        <p:txBody>
          <a:bodyPr/>
          <a:lstStyle/>
          <a:p>
            <a:r>
              <a:rPr lang="es-ES" altLang="es-ES" sz="3600" dirty="0" smtClean="0"/>
              <a:t>CONOCIMIENTO DIDÁCTICO </a:t>
            </a:r>
            <a:r>
              <a:rPr lang="es-ES" altLang="es-ES" sz="3600" dirty="0"/>
              <a:t>DEL CONTENIDO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3678239" y="3030539"/>
            <a:ext cx="5114925" cy="708025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400" dirty="0"/>
              <a:t>CONSTRUIR UN MAPA CONCEPTUAL DE REFERENCIA</a:t>
            </a:r>
          </a:p>
        </p:txBody>
      </p:sp>
      <p:sp>
        <p:nvSpPr>
          <p:cNvPr id="13" name="Flecha derecha 12"/>
          <p:cNvSpPr/>
          <p:nvPr/>
        </p:nvSpPr>
        <p:spPr>
          <a:xfrm rot="5400000">
            <a:off x="6107113" y="3627438"/>
            <a:ext cx="358775" cy="6477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5185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Curriculum</a:t>
            </a:r>
            <a:r>
              <a:rPr lang="es-ES" dirty="0" smtClean="0"/>
              <a:t> biología-geología 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Introducción</a:t>
            </a:r>
          </a:p>
          <a:p>
            <a:r>
              <a:rPr lang="es-ES" dirty="0" smtClean="0"/>
              <a:t>Bloques de contenidos</a:t>
            </a:r>
          </a:p>
          <a:p>
            <a:r>
              <a:rPr lang="es-ES" dirty="0" smtClean="0"/>
              <a:t>Criterios de evaluación</a:t>
            </a:r>
          </a:p>
          <a:p>
            <a:r>
              <a:rPr lang="es-ES" dirty="0" smtClean="0"/>
              <a:t>Estándares de aprendizaje.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44102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CURRICULUM 1º de la ESO. INTRODUCCIÓN</a:t>
            </a:r>
            <a:endParaRPr lang="es-E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63894" y="1690688"/>
            <a:ext cx="10580802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asignatura de Biología y Geología debe contribuir durante la Educación Secundaria Obligatoria (ESO) a que el alumnado adquiera unos conocimientos y destrezas básicas que le permitan adquirir una cultura científica; </a:t>
            </a:r>
            <a:r>
              <a:rPr kumimoji="0" lang="es-ES" altLang="es-E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alumnos y alumnas deben identificarse como agentes activos, y reconocer que de sus actuaciones y conocimientos dependerá el desarrollo de su entorno. Durante esta etapa se persigue asentar los conocimientos ya adquiridos, </a:t>
            </a:r>
            <a:r>
              <a:rPr kumimoji="0" lang="es-ES" altLang="es-E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 ir construyendo curso a curso conocimientos y destrezas que permitan a los alumnos y las alumnas ser ciudadanos respetuosos consigo mismos, con los demás y con el medio, respetuosos con el material que utilizan o que está a su disposición, </a:t>
            </a:r>
            <a:r>
              <a:rPr kumimoji="0" lang="es-ES" altLang="es-E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responsables, capaces de tener criterios propios y de no perder el interés que tienen, desde el comienzo de su temprana actividad escolar, por no dejar de aprender.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Durante el primer ciclo de ESO, el eje vertebrador de la materia girará en torno a los seres vivos y su interacción con la Tierra, incidiendo especialmente en la importancia que la conservación del medio ambiente tiene para todos los seres vivos. También durante este ciclo, la materia de</a:t>
            </a:r>
            <a:r>
              <a:rPr kumimoji="0" lang="es-ES" altLang="es-E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Biología y Geología tiene como núcleo central la salud y su promoción. El principal objetivo es que los alumnos y alumnas adquieran las capacidades y competencias que les permitan cuidar su cuerpo, tanto a nivel físico como mental,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así como valorar y tener una actuación crítica ante la información y ante actitudes sociales que puedan repercutir negativamente en su desarrollo físico, social y psicológico. Se pretende también que entiendan y valoren</a:t>
            </a:r>
            <a:r>
              <a:rPr kumimoji="0" lang="es-ES" altLang="es-E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importancia de preservar el medio ambiente por las repercusiones que tiene sobre su salud; así mismo, deben aprender a ser responsables de sus decisiones diarias y las consecuencias que las mismas tienen en su salud y en el entorno que</a:t>
            </a:r>
            <a:r>
              <a:rPr kumimoji="0" lang="es-ES" altLang="es-E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rodea, y a comprender el valor que la investigación tiene en los avances médicos y en el impacto de la calidad de vida de las personas.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E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Finalmente, en el cuarto curso de la ESO, se inicia al alumnado en las grandes teorías que han permitido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desarrollo más actual de esta ciencia: la tectónica de placas, la teoría celular y la teoría de la evolución, para finalizar con el estudio de los ecosistemas, las relaciones tróficas entre los distintos</a:t>
            </a:r>
            <a:r>
              <a:rPr kumimoji="0" lang="es-ES" altLang="es-E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niveles y la interacción de los organismos entre ellos y con el medio, así como su repercusión en la dinámica y evolución de dichos ecosistemas. Al finalizar la etapa, el alumnado deberá haber adquirido los conocimientos esenciales que se incluyen en el currículo básico y las estrategias del método científico. La comprensión lectora, la expresión oral y escrita, la argumentación en público y la comunicación audiovisual se afianzarán durante esta etapa. Igualmente, el alumnado deberá desarrollar actitudes conducentes a la reflexión y el análisis sobre los grandes avances científicos de la actualidad, sus ventajas y las implicaciones éticas que en ocasiones se plantean, y conocer y utilizar las normas básicas de seguridad y uso del material de laboratorio.</a:t>
            </a:r>
          </a:p>
        </p:txBody>
      </p:sp>
    </p:spTree>
    <p:extLst>
      <p:ext uri="{BB962C8B-B14F-4D97-AF65-F5344CB8AC3E}">
        <p14:creationId xmlns:p14="http://schemas.microsoft.com/office/powerpoint/2010/main" val="869901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CURRICULUM 1º de la ESO. 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Alumnado activo: </a:t>
            </a:r>
          </a:p>
          <a:p>
            <a:pPr lvl="1">
              <a:lnSpc>
                <a:spcPct val="110000"/>
              </a:lnSpc>
            </a:pP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Adquirir unos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conocimientos y destrezas básicas </a:t>
            </a: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 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adquirir una cultura </a:t>
            </a: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científica, que será determinante para el desarrollo del entorno.</a:t>
            </a:r>
          </a:p>
          <a:p>
            <a:pPr lvl="1"/>
            <a:endParaRPr lang="es-ES" altLang="es-E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iudadanos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respetuosos consigo mismos, con los demás y con el medio, respetuosos con el material que utilizan o que está a su </a:t>
            </a: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disposición.</a:t>
            </a:r>
          </a:p>
          <a:p>
            <a:pPr lvl="1"/>
            <a:endParaRPr lang="es-ES" altLang="es-E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Capaces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tener criterios propios y de </a:t>
            </a: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perder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interés que tienen, desde el comienzo de </a:t>
            </a: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 temprana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actividad escolar, por no dejar de aprender.</a:t>
            </a:r>
            <a:endParaRPr lang="es-ES" dirty="0"/>
          </a:p>
          <a:p>
            <a:pPr lvl="1"/>
            <a:endParaRPr lang="es-ES" altLang="es-E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475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CURRICULUM 1º de la ESO. 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542108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Asentar conocimientos adquiridos.</a:t>
            </a:r>
          </a:p>
          <a:p>
            <a:pPr>
              <a:lnSpc>
                <a:spcPct val="120000"/>
              </a:lnSpc>
            </a:pP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Eje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vertebrador de la </a:t>
            </a: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materia:</a:t>
            </a:r>
          </a:p>
          <a:p>
            <a:pPr lvl="1">
              <a:lnSpc>
                <a:spcPct val="120000"/>
              </a:lnSpc>
            </a:pPr>
            <a:r>
              <a:rPr lang="es-ES" altLang="es-E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lang="es-ES" altLang="es-ES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 </a:t>
            </a:r>
            <a:r>
              <a:rPr lang="es-ES" altLang="es-E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seres vivos y su interacción con la Tierra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incidiendo especialmente en la importancia que la conservación del </a:t>
            </a:r>
            <a:r>
              <a:rPr lang="es-ES" altLang="es-E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medio ambiente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tiene para todos los seres vivos. </a:t>
            </a:r>
            <a:endParaRPr lang="es-ES" altLang="es-E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Núcleo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central la salud y su promoción. </a:t>
            </a:r>
            <a:endParaRPr lang="es-ES" altLang="es-E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lnSpc>
                <a:spcPct val="120000"/>
              </a:lnSpc>
            </a:pP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principal objetivo es que los alumnos y alumnas adquieran las capacidades y competencias que les permitan </a:t>
            </a:r>
            <a:r>
              <a:rPr lang="es-ES" altLang="es-E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cuidar su cuerpo, tanto a nivel físico como </a:t>
            </a:r>
            <a:r>
              <a:rPr lang="es-ES" altLang="es-ES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mental</a:t>
            </a: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lvl="1">
              <a:lnSpc>
                <a:spcPct val="120000"/>
              </a:lnSpc>
            </a:pP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Valorar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tener una </a:t>
            </a:r>
            <a:r>
              <a:rPr lang="es-ES" altLang="es-E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actuación crítica ante la información y ante actitudes sociales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puedan repercutir negativamente en su desarrollo físico, social y psicológico. </a:t>
            </a:r>
          </a:p>
          <a:p>
            <a:pPr>
              <a:lnSpc>
                <a:spcPct val="120000"/>
              </a:lnSpc>
            </a:pP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pretende también que entiendan y valoren la importancia de preservar el </a:t>
            </a:r>
            <a:r>
              <a:rPr lang="es-ES" altLang="es-E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medio ambiente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por las repercusiones que tiene sobre su </a:t>
            </a:r>
            <a:r>
              <a:rPr lang="es-ES" altLang="es-E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salud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  <a:endParaRPr lang="es-ES" altLang="es-E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s-ES" alt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Deben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aprender a ser </a:t>
            </a:r>
            <a:r>
              <a:rPr lang="es-ES" altLang="es-E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responsables de sus decisiones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diarias y las consecuencias que las mismas tienen en su salud y en el entorno que les rodea, y a </a:t>
            </a:r>
            <a:r>
              <a:rPr lang="es-ES" altLang="es-E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comprender el valor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la investigación tiene en los </a:t>
            </a:r>
            <a:r>
              <a:rPr lang="es-ES" altLang="es-E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avances médicos y en el impacto de la calidad de vida </a:t>
            </a:r>
            <a:r>
              <a:rPr lang="es-ES" alt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las personas. </a:t>
            </a:r>
          </a:p>
          <a:p>
            <a:pPr>
              <a:lnSpc>
                <a:spcPct val="120000"/>
              </a:lnSpc>
            </a:pPr>
            <a:endParaRPr lang="es-E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507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961202"/>
              </p:ext>
            </p:extLst>
          </p:nvPr>
        </p:nvGraphicFramePr>
        <p:xfrm>
          <a:off x="396766" y="238563"/>
          <a:ext cx="10501012" cy="3154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9932"/>
                <a:gridCol w="3499932"/>
                <a:gridCol w="3501148"/>
              </a:tblGrid>
              <a:tr h="4085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Contenidos 1º ESO</a:t>
                      </a:r>
                      <a:endParaRPr lang="es-ES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Criterios de evaluación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Estándares de aprendizaje</a:t>
                      </a:r>
                    </a:p>
                  </a:txBody>
                  <a:tcPr marL="68580" marR="68580" marT="0" marB="0"/>
                </a:tc>
              </a:tr>
              <a:tr h="371396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BLOQUE 1.–Habilidades, destrezas y estrategias . Metodología científica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BLOQUE 7.–Proyecto de investigación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dirty="0" smtClean="0">
                          <a:effectLst/>
                        </a:rPr>
                        <a:t>BLOQUE 2.–La Tierra en el Universo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BLOQUE 3.–La biodiversidad en el planeta Tierra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531" y="2467675"/>
            <a:ext cx="5565231" cy="3376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104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377867"/>
              </p:ext>
            </p:extLst>
          </p:nvPr>
        </p:nvGraphicFramePr>
        <p:xfrm>
          <a:off x="462456" y="399393"/>
          <a:ext cx="10501012" cy="6384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9932"/>
                <a:gridCol w="3499932"/>
                <a:gridCol w="3501148"/>
              </a:tblGrid>
              <a:tr h="4085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contenidos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Criterios de evaluación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Estándares de aprendizaje</a:t>
                      </a:r>
                    </a:p>
                  </a:txBody>
                  <a:tcPr marL="68580" marR="68580" marT="0" marB="0"/>
                </a:tc>
              </a:tr>
              <a:tr h="371396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BLOQUE 1.–Habilidades, destrezas y estrategias . Metodología científica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6043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 metodología científica. Características básicas.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–La experimentación en Biología y geología: obtención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 selección de información a partir de la selección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 recogida de muestras del medio natural.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 Utilizar adecuadamente el vocabulario científico en un contexto preciso y adecuado a su nivel.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 Buscar, seleccionar e interpretar la información de carácter científico y utilizar dicha información para formarse una opinión propia, expresarse con precisión y argumentar sobre problemas relacionados con el medio natural y la salud.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 Realizar un trabajo experimental con ayuda de un </a:t>
                      </a:r>
                      <a:r>
                        <a:rPr lang="es-ES" sz="12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guión</a:t>
                      </a: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de prácticas de laboratorio o de campo describiendo su ejecución e interpretando sus resultados.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1.1. Identifica y define términos frecuentes del vocabulario científico, utilizándolos de forma correcta tanto oralmente como por escrito.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2.1. Busca, selecciona e interpreta la información de carácter científico a partir de la utilización de diversas fuentes.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2.2. Organiza y transmite la información seleccionada de manera precisa utilizando diversos soportes.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 Utiliza la información de carácter científico para formarse una opinión propia sobre el tema y argumentar sobre problemas relacionados.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3.1. Conoce y respeta las normas de seguridad en el laboratorio, utilizando adecuadamente los instrumentos y el material empleado.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3.2. Desarrolla con autonomía las instrucciones de los guiones de prácticas de laboratorio utilizando </a:t>
                      </a:r>
                      <a:r>
                        <a:rPr lang="es-ES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tanto</a:t>
                      </a:r>
                      <a:r>
                        <a:rPr lang="es-ES" sz="12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instrumentos </a:t>
                      </a:r>
                      <a:r>
                        <a:rPr lang="es-E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ópticos de reconocimiento, como material básico de laboratorio, describiendo el proceso experimental seguido, anotando sus observaciones e interpretando sus resultados.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092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850035"/>
              </p:ext>
            </p:extLst>
          </p:nvPr>
        </p:nvGraphicFramePr>
        <p:xfrm>
          <a:off x="462456" y="220717"/>
          <a:ext cx="10583916" cy="67334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7564"/>
                <a:gridCol w="3527564"/>
                <a:gridCol w="3528788"/>
              </a:tblGrid>
              <a:tr h="26674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BLOQUE 7.–Proyecto de investigación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466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Proyecto de investigación en equipo.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 Planear, aplicar, e integrar las destrezas y habilidades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propias del trabajo científico.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 Elaborar hipótesis y contrastarlas a través de la experimentación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 la observación y la argumentación.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 Utilizar fuentes de información variada, discriminar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 decidir sobre ellas y los métodos empleados para su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obtención.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 Participar, valorar y respetar el trabajo individual 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 equipo.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 Exponer, y defender en público el proyecto de investigación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realizado.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1.1. Integra y aplica las destrezas propias del método científico.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2.1. Utiliza argumentos relevantes justificando las hipótesis que propone.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3.1. Utiliza diferentes fuentes de información, apoyándose en las TIC, para </a:t>
                      </a:r>
                      <a:r>
                        <a:rPr lang="es-E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</a:t>
                      </a:r>
                      <a:r>
                        <a:rPr lang="es-ES" sz="14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elaboración </a:t>
                      </a: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 presentación de sus investigaciones.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4.1. Participa, valora y respeta el trabajo individual y grupal.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5.1. Diseña pequeños trabajos de investigación sobre animales y/o </a:t>
                      </a:r>
                      <a:r>
                        <a:rPr lang="es-ES" sz="1400" b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plantas,</a:t>
                      </a:r>
                      <a:r>
                        <a:rPr lang="es-ES" sz="1400" b="1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los </a:t>
                      </a:r>
                      <a:r>
                        <a:rPr lang="es-ES" sz="14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ecosistemas de su entorno o la alimentación y nutrición humana para </a:t>
                      </a:r>
                      <a:r>
                        <a:rPr lang="es-ES" sz="1400" b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</a:t>
                      </a:r>
                      <a:r>
                        <a:rPr lang="es-ES" sz="1400" b="1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presentación </a:t>
                      </a:r>
                      <a:r>
                        <a:rPr lang="es-ES" sz="14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 defensa en el aula.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5.2. Expresa con precisión y coherencia tanto verbalmente como por </a:t>
                      </a:r>
                      <a:r>
                        <a:rPr lang="es-E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escrito</a:t>
                      </a:r>
                      <a:r>
                        <a:rPr lang="es-ES" sz="14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las </a:t>
                      </a: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conclusiones de sus investigaciones, empleando vocabulario específico </a:t>
                      </a:r>
                      <a:r>
                        <a:rPr lang="es-E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</a:t>
                      </a:r>
                      <a:r>
                        <a:rPr lang="es-ES" sz="14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conceptos </a:t>
                      </a:r>
                      <a:r>
                        <a:rPr lang="es-E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adecuados a su nivel.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1860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1398</Words>
  <Application>Microsoft Office PowerPoint</Application>
  <PresentationFormat>Panorámica</PresentationFormat>
  <Paragraphs>87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Verdana</vt:lpstr>
      <vt:lpstr>Tema de Office</vt:lpstr>
      <vt:lpstr>APRENDIZAJE Y ENSEÑANZA DE LA BIOLOGÍA Y GEOLOGÍA</vt:lpstr>
      <vt:lpstr>CONOCIMIENTO DIDÁCTICO DEL CONTENIDO</vt:lpstr>
      <vt:lpstr>Curriculum biología-geología </vt:lpstr>
      <vt:lpstr>CURRICULUM 1º de la ESO. INTRODUCCIÓN</vt:lpstr>
      <vt:lpstr>CURRICULUM 1º de la ESO. INTRODUCCIÓN</vt:lpstr>
      <vt:lpstr>CURRICULUM 1º de la ESO. INTRODUCCIÓN</vt:lpstr>
      <vt:lpstr>Presentación de PowerPoint</vt:lpstr>
      <vt:lpstr>Presentación de PowerPoint</vt:lpstr>
      <vt:lpstr>Presentación de PowerPoint</vt:lpstr>
    </vt:vector>
  </TitlesOfParts>
  <Company>Universidad Pública de Navarra-Nafarroako Unibertsitate Publikoa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APRENDIZAJE Y ENSEÑANZA DE LA BIOLOGÍA Y GEOLOGÍA</dc:title>
  <dc:creator>arantzazu.guruceaga</dc:creator>
  <cp:lastModifiedBy>arantzazu.guruceaga</cp:lastModifiedBy>
  <cp:revision>38</cp:revision>
  <dcterms:created xsi:type="dcterms:W3CDTF">2016-01-12T15:10:53Z</dcterms:created>
  <dcterms:modified xsi:type="dcterms:W3CDTF">2016-10-26T07:48:57Z</dcterms:modified>
</cp:coreProperties>
</file>