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80" r:id="rId6"/>
    <p:sldId id="279" r:id="rId7"/>
    <p:sldId id="257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1" r:id="rId24"/>
    <p:sldId id="273" r:id="rId25"/>
    <p:sldId id="27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11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6A55-BA87-496A-9E17-64B498830CF9}" type="datetimeFigureOut">
              <a:rPr lang="es-ES"/>
              <a:pPr>
                <a:defRPr/>
              </a:pPr>
              <a:t>12/01/2017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97CB-F6A5-4616-A554-701D949B53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44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Word_97-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ihmc.us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115616" y="685800"/>
            <a:ext cx="1944292" cy="133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CONOCIMIENTO</a:t>
            </a:r>
            <a:endParaRPr lang="es-ES" sz="1400" dirty="0"/>
          </a:p>
          <a:p>
            <a:pPr algn="ctr">
              <a:defRPr/>
            </a:pPr>
            <a:r>
              <a:rPr lang="es-ES" sz="1400" dirty="0" smtClean="0"/>
              <a:t>CIENTÍFICO</a:t>
            </a:r>
          </a:p>
          <a:p>
            <a:pPr algn="ctr">
              <a:defRPr/>
            </a:pPr>
            <a:r>
              <a:rPr lang="es-ES" sz="1400" dirty="0" smtClean="0"/>
              <a:t>CLARIFICACIÓN CONCEPTUAL</a:t>
            </a:r>
            <a:endParaRPr lang="es-ES" sz="1400" dirty="0"/>
          </a:p>
        </p:txBody>
      </p:sp>
      <p:sp>
        <p:nvSpPr>
          <p:cNvPr id="4" name="Elipse 3"/>
          <p:cNvSpPr/>
          <p:nvPr/>
        </p:nvSpPr>
        <p:spPr>
          <a:xfrm>
            <a:off x="6351986" y="692152"/>
            <a:ext cx="1820414" cy="1331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CONTEXTUALI-ZACIÓN PROBLEMAS RELEVANTES</a:t>
            </a:r>
            <a:endParaRPr lang="es-ES" sz="1400" dirty="0"/>
          </a:p>
        </p:txBody>
      </p:sp>
      <p:sp>
        <p:nvSpPr>
          <p:cNvPr id="5" name="Elipse 4"/>
          <p:cNvSpPr/>
          <p:nvPr/>
        </p:nvSpPr>
        <p:spPr>
          <a:xfrm>
            <a:off x="4499992" y="765175"/>
            <a:ext cx="2016224" cy="133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CONOCINTO</a:t>
            </a:r>
            <a:endParaRPr lang="es-ES" dirty="0"/>
          </a:p>
          <a:p>
            <a:pPr algn="ctr">
              <a:defRPr/>
            </a:pPr>
            <a:r>
              <a:rPr lang="es-ES" dirty="0"/>
              <a:t>PREVIO</a:t>
            </a:r>
          </a:p>
        </p:txBody>
      </p:sp>
      <p:sp>
        <p:nvSpPr>
          <p:cNvPr id="8" name="Elipse 7"/>
          <p:cNvSpPr/>
          <p:nvPr/>
        </p:nvSpPr>
        <p:spPr>
          <a:xfrm>
            <a:off x="2971800" y="752477"/>
            <a:ext cx="1653779" cy="1236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ANÁLISIS DEL CURRICULUM</a:t>
            </a:r>
            <a:endParaRPr lang="es-ES" dirty="0"/>
          </a:p>
        </p:txBody>
      </p:sp>
      <p:sp>
        <p:nvSpPr>
          <p:cNvPr id="15" name="Flecha derecha 14"/>
          <p:cNvSpPr/>
          <p:nvPr/>
        </p:nvSpPr>
        <p:spPr>
          <a:xfrm rot="4078614">
            <a:off x="2184400" y="2281238"/>
            <a:ext cx="113665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Flecha derecha 15"/>
          <p:cNvSpPr/>
          <p:nvPr/>
        </p:nvSpPr>
        <p:spPr>
          <a:xfrm rot="5237101">
            <a:off x="3355381" y="2244528"/>
            <a:ext cx="912812" cy="4845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Flecha derecha 16"/>
          <p:cNvSpPr/>
          <p:nvPr/>
        </p:nvSpPr>
        <p:spPr>
          <a:xfrm rot="6637385">
            <a:off x="6139260" y="2216151"/>
            <a:ext cx="977900" cy="4857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Flecha derecha 17"/>
          <p:cNvSpPr/>
          <p:nvPr/>
        </p:nvSpPr>
        <p:spPr>
          <a:xfrm rot="5718008">
            <a:off x="4865291" y="2316957"/>
            <a:ext cx="839788" cy="4857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2843808" y="4293096"/>
            <a:ext cx="4103860" cy="2209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dirty="0"/>
              <a:t>DISEÑO DE UNA PROPUESTA DIDÁCTICA</a:t>
            </a:r>
          </a:p>
        </p:txBody>
      </p:sp>
      <p:sp>
        <p:nvSpPr>
          <p:cNvPr id="3083" name="Título 1"/>
          <p:cNvSpPr>
            <a:spLocks noGrp="1"/>
          </p:cNvSpPr>
          <p:nvPr>
            <p:ph type="title"/>
          </p:nvPr>
        </p:nvSpPr>
        <p:spPr>
          <a:xfrm>
            <a:off x="1287661" y="66656"/>
            <a:ext cx="6884739" cy="776287"/>
          </a:xfrm>
        </p:spPr>
        <p:txBody>
          <a:bodyPr>
            <a:normAutofit/>
          </a:bodyPr>
          <a:lstStyle/>
          <a:p>
            <a:r>
              <a:rPr lang="es-ES" altLang="es-ES" sz="2800" b="1" dirty="0" smtClean="0"/>
              <a:t>CONOCIMIENTO DIDÁCTICO </a:t>
            </a:r>
            <a:r>
              <a:rPr lang="es-ES" altLang="es-ES" sz="2800" b="1" dirty="0"/>
              <a:t>DEL </a:t>
            </a:r>
            <a:r>
              <a:rPr lang="es-ES" altLang="es-ES" sz="2800" b="1" dirty="0" smtClean="0"/>
              <a:t>CONTENIDO</a:t>
            </a:r>
            <a:endParaRPr lang="es-ES" altLang="es-ES" sz="28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758680" y="3030540"/>
            <a:ext cx="4045568" cy="9745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CONSTRUIR UN MAPA CONCEPTUAL DE REFERENCIA</a:t>
            </a:r>
          </a:p>
        </p:txBody>
      </p:sp>
      <p:sp>
        <p:nvSpPr>
          <p:cNvPr id="13" name="Flecha derecha 12"/>
          <p:cNvSpPr/>
          <p:nvPr/>
        </p:nvSpPr>
        <p:spPr>
          <a:xfrm rot="5400000">
            <a:off x="4779516" y="3869556"/>
            <a:ext cx="358775" cy="4857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1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19250" y="333375"/>
            <a:ext cx="6172200" cy="6019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172200" y="457200"/>
            <a:ext cx="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 flipV="1">
            <a:off x="1763713" y="2708275"/>
            <a:ext cx="44084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457200"/>
            <a:ext cx="6362700" cy="5757863"/>
            <a:chOff x="1056" y="288"/>
            <a:chExt cx="4008" cy="3627"/>
          </a:xfrm>
        </p:grpSpPr>
        <p:sp>
          <p:nvSpPr>
            <p:cNvPr id="2151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056" y="288"/>
              <a:ext cx="4008" cy="3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309" y="1180"/>
              <a:ext cx="425" cy="2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332" y="1192"/>
              <a:ext cx="10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1332" y="1192"/>
              <a:ext cx="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800" i="1">
                  <a:solidFill>
                    <a:srgbClr val="000000"/>
                  </a:solidFill>
                  <a:latin typeface="Times New Roman" pitchFamily="18" charset="0"/>
                </a:rPr>
                <a:t>eg.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425" y="1192"/>
              <a:ext cx="19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425" y="1192"/>
              <a:ext cx="23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ovules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4438" y="976"/>
              <a:ext cx="2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4417" y="1213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21 w 41"/>
                <a:gd name="T3" fmla="*/ 92 h 92"/>
                <a:gd name="T4" fmla="*/ 41 w 41"/>
                <a:gd name="T5" fmla="*/ 0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21" y="92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H="1">
              <a:off x="4438" y="521"/>
              <a:ext cx="2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4417" y="749"/>
              <a:ext cx="41" cy="91"/>
            </a:xfrm>
            <a:custGeom>
              <a:avLst/>
              <a:gdLst>
                <a:gd name="T0" fmla="*/ 0 w 41"/>
                <a:gd name="T1" fmla="*/ 0 h 91"/>
                <a:gd name="T2" fmla="*/ 19 w 41"/>
                <a:gd name="T3" fmla="*/ 91 h 91"/>
                <a:gd name="T4" fmla="*/ 41 w 41"/>
                <a:gd name="T5" fmla="*/ 0 h 91"/>
                <a:gd name="T6" fmla="*/ 0 w 41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1"/>
                <a:gd name="T14" fmla="*/ 41 w 41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1">
                  <a:moveTo>
                    <a:pt x="0" y="0"/>
                  </a:moveTo>
                  <a:lnTo>
                    <a:pt x="19" y="91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4438" y="3390"/>
              <a:ext cx="2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4417" y="3590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21 w 41"/>
                <a:gd name="T3" fmla="*/ 92 h 92"/>
                <a:gd name="T4" fmla="*/ 41 w 41"/>
                <a:gd name="T5" fmla="*/ 0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21" y="92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4438" y="1884"/>
              <a:ext cx="2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4417" y="2084"/>
              <a:ext cx="41" cy="91"/>
            </a:xfrm>
            <a:custGeom>
              <a:avLst/>
              <a:gdLst>
                <a:gd name="T0" fmla="*/ 0 w 41"/>
                <a:gd name="T1" fmla="*/ 0 h 91"/>
                <a:gd name="T2" fmla="*/ 21 w 41"/>
                <a:gd name="T3" fmla="*/ 91 h 91"/>
                <a:gd name="T4" fmla="*/ 41 w 41"/>
                <a:gd name="T5" fmla="*/ 0 h 91"/>
                <a:gd name="T6" fmla="*/ 0 w 41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1"/>
                <a:gd name="T14" fmla="*/ 41 w 41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1">
                  <a:moveTo>
                    <a:pt x="0" y="0"/>
                  </a:moveTo>
                  <a:lnTo>
                    <a:pt x="21" y="91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2403" y="2059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2382" y="2372"/>
              <a:ext cx="40" cy="91"/>
            </a:xfrm>
            <a:custGeom>
              <a:avLst/>
              <a:gdLst>
                <a:gd name="T0" fmla="*/ 0 w 40"/>
                <a:gd name="T1" fmla="*/ 0 h 91"/>
                <a:gd name="T2" fmla="*/ 21 w 40"/>
                <a:gd name="T3" fmla="*/ 91 h 91"/>
                <a:gd name="T4" fmla="*/ 40 w 40"/>
                <a:gd name="T5" fmla="*/ 0 h 91"/>
                <a:gd name="T6" fmla="*/ 0 w 40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91"/>
                <a:gd name="T14" fmla="*/ 40 w 40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91">
                  <a:moveTo>
                    <a:pt x="0" y="0"/>
                  </a:moveTo>
                  <a:lnTo>
                    <a:pt x="21" y="91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1532" y="2580"/>
              <a:ext cx="1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1511" y="3011"/>
              <a:ext cx="41" cy="90"/>
            </a:xfrm>
            <a:custGeom>
              <a:avLst/>
              <a:gdLst>
                <a:gd name="T0" fmla="*/ 0 w 41"/>
                <a:gd name="T1" fmla="*/ 0 h 90"/>
                <a:gd name="T2" fmla="*/ 21 w 41"/>
                <a:gd name="T3" fmla="*/ 90 h 90"/>
                <a:gd name="T4" fmla="*/ 41 w 41"/>
                <a:gd name="T5" fmla="*/ 0 h 90"/>
                <a:gd name="T6" fmla="*/ 0 w 41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0"/>
                <a:gd name="T14" fmla="*/ 41 w 41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0">
                  <a:moveTo>
                    <a:pt x="0" y="0"/>
                  </a:moveTo>
                  <a:lnTo>
                    <a:pt x="21" y="90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276" y="2696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>
              <a:off x="3254" y="3011"/>
              <a:ext cx="41" cy="90"/>
            </a:xfrm>
            <a:custGeom>
              <a:avLst/>
              <a:gdLst>
                <a:gd name="T0" fmla="*/ 0 w 41"/>
                <a:gd name="T1" fmla="*/ 0 h 90"/>
                <a:gd name="T2" fmla="*/ 22 w 41"/>
                <a:gd name="T3" fmla="*/ 90 h 90"/>
                <a:gd name="T4" fmla="*/ 41 w 41"/>
                <a:gd name="T5" fmla="*/ 0 h 90"/>
                <a:gd name="T6" fmla="*/ 0 w 41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0"/>
                <a:gd name="T14" fmla="*/ 41 w 41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0">
                  <a:moveTo>
                    <a:pt x="0" y="0"/>
                  </a:moveTo>
                  <a:lnTo>
                    <a:pt x="22" y="90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 flipH="1">
              <a:off x="4436" y="2996"/>
              <a:ext cx="8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4415" y="3184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17 w 41"/>
                <a:gd name="T3" fmla="*/ 92 h 92"/>
                <a:gd name="T4" fmla="*/ 41 w 41"/>
                <a:gd name="T5" fmla="*/ 0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17" y="92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4438" y="1446"/>
              <a:ext cx="2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4417" y="1676"/>
              <a:ext cx="41" cy="91"/>
            </a:xfrm>
            <a:custGeom>
              <a:avLst/>
              <a:gdLst>
                <a:gd name="T0" fmla="*/ 0 w 41"/>
                <a:gd name="T1" fmla="*/ 0 h 91"/>
                <a:gd name="T2" fmla="*/ 21 w 41"/>
                <a:gd name="T3" fmla="*/ 91 h 91"/>
                <a:gd name="T4" fmla="*/ 41 w 41"/>
                <a:gd name="T5" fmla="*/ 0 h 91"/>
                <a:gd name="T6" fmla="*/ 0 w 41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1"/>
                <a:gd name="T14" fmla="*/ 41 w 41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1">
                  <a:moveTo>
                    <a:pt x="0" y="0"/>
                  </a:moveTo>
                  <a:lnTo>
                    <a:pt x="21" y="91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2403" y="2696"/>
              <a:ext cx="1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2382" y="3011"/>
              <a:ext cx="40" cy="90"/>
            </a:xfrm>
            <a:custGeom>
              <a:avLst/>
              <a:gdLst>
                <a:gd name="T0" fmla="*/ 0 w 40"/>
                <a:gd name="T1" fmla="*/ 0 h 90"/>
                <a:gd name="T2" fmla="*/ 21 w 40"/>
                <a:gd name="T3" fmla="*/ 90 h 90"/>
                <a:gd name="T4" fmla="*/ 40 w 40"/>
                <a:gd name="T5" fmla="*/ 0 h 90"/>
                <a:gd name="T6" fmla="*/ 0 w 40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90"/>
                <a:gd name="T14" fmla="*/ 40 w 40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90">
                  <a:moveTo>
                    <a:pt x="0" y="0"/>
                  </a:moveTo>
                  <a:lnTo>
                    <a:pt x="21" y="9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2374" y="492"/>
              <a:ext cx="151" cy="5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auto">
            <a:xfrm>
              <a:off x="2504" y="1036"/>
              <a:ext cx="45" cy="94"/>
            </a:xfrm>
            <a:custGeom>
              <a:avLst/>
              <a:gdLst>
                <a:gd name="T0" fmla="*/ 0 w 45"/>
                <a:gd name="T1" fmla="*/ 10 h 94"/>
                <a:gd name="T2" fmla="*/ 45 w 45"/>
                <a:gd name="T3" fmla="*/ 94 h 94"/>
                <a:gd name="T4" fmla="*/ 41 w 45"/>
                <a:gd name="T5" fmla="*/ 0 h 94"/>
                <a:gd name="T6" fmla="*/ 0 w 45"/>
                <a:gd name="T7" fmla="*/ 1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94"/>
                <a:gd name="T14" fmla="*/ 45 w 45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94">
                  <a:moveTo>
                    <a:pt x="0" y="10"/>
                  </a:moveTo>
                  <a:lnTo>
                    <a:pt x="45" y="94"/>
                  </a:lnTo>
                  <a:lnTo>
                    <a:pt x="4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 flipH="1">
              <a:off x="2047" y="492"/>
              <a:ext cx="210" cy="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auto">
            <a:xfrm>
              <a:off x="2024" y="1270"/>
              <a:ext cx="43" cy="93"/>
            </a:xfrm>
            <a:custGeom>
              <a:avLst/>
              <a:gdLst>
                <a:gd name="T0" fmla="*/ 2 w 43"/>
                <a:gd name="T1" fmla="*/ 0 h 93"/>
                <a:gd name="T2" fmla="*/ 0 w 43"/>
                <a:gd name="T3" fmla="*/ 93 h 93"/>
                <a:gd name="T4" fmla="*/ 43 w 43"/>
                <a:gd name="T5" fmla="*/ 9 h 93"/>
                <a:gd name="T6" fmla="*/ 2 w 43"/>
                <a:gd name="T7" fmla="*/ 0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93"/>
                <a:gd name="T14" fmla="*/ 43 w 4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93">
                  <a:moveTo>
                    <a:pt x="2" y="0"/>
                  </a:moveTo>
                  <a:lnTo>
                    <a:pt x="0" y="93"/>
                  </a:lnTo>
                  <a:lnTo>
                    <a:pt x="43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1153" y="375"/>
              <a:ext cx="356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1165" y="395"/>
              <a:ext cx="3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1165" y="397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SEEDS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2082" y="377"/>
              <a:ext cx="531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2102" y="397"/>
              <a:ext cx="5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2102" y="401"/>
              <a:ext cx="4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FLOWERS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46" name="AutoShape 42"/>
            <p:cNvSpPr>
              <a:spLocks noChangeArrowheads="1"/>
            </p:cNvSpPr>
            <p:nvPr/>
          </p:nvSpPr>
          <p:spPr bwMode="auto">
            <a:xfrm>
              <a:off x="3132" y="375"/>
              <a:ext cx="470" cy="14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3163" y="395"/>
              <a:ext cx="45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3163" y="397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NECTAR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1270" y="898"/>
              <a:ext cx="529" cy="26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1334" y="918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1334" y="920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FEMALE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1367" y="1036"/>
              <a:ext cx="37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1367" y="1038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1793" y="1361"/>
              <a:ext cx="528" cy="14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1857" y="1380"/>
              <a:ext cx="44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1857" y="1382"/>
              <a:ext cx="3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POLLEN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2490" y="1130"/>
              <a:ext cx="531" cy="26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2617" y="1149"/>
              <a:ext cx="32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2617" y="1151"/>
              <a:ext cx="2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2588" y="1266"/>
              <a:ext cx="3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2588" y="1268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62" name="AutoShape 58"/>
            <p:cNvSpPr>
              <a:spLocks noChangeArrowheads="1"/>
            </p:cNvSpPr>
            <p:nvPr/>
          </p:nvSpPr>
          <p:spPr bwMode="auto">
            <a:xfrm>
              <a:off x="2899" y="782"/>
              <a:ext cx="528" cy="15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2951" y="801"/>
              <a:ext cx="46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2951" y="803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INSECTS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565" name="Line 61"/>
            <p:cNvSpPr>
              <a:spLocks noChangeShapeType="1"/>
            </p:cNvSpPr>
            <p:nvPr/>
          </p:nvSpPr>
          <p:spPr bwMode="auto">
            <a:xfrm flipH="1">
              <a:off x="1591" y="436"/>
              <a:ext cx="4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66" name="Freeform 62"/>
            <p:cNvSpPr>
              <a:spLocks/>
            </p:cNvSpPr>
            <p:nvPr/>
          </p:nvSpPr>
          <p:spPr bwMode="auto">
            <a:xfrm>
              <a:off x="1503" y="414"/>
              <a:ext cx="89" cy="39"/>
            </a:xfrm>
            <a:custGeom>
              <a:avLst/>
              <a:gdLst>
                <a:gd name="T0" fmla="*/ 89 w 89"/>
                <a:gd name="T1" fmla="*/ 0 h 39"/>
                <a:gd name="T2" fmla="*/ 0 w 89"/>
                <a:gd name="T3" fmla="*/ 22 h 39"/>
                <a:gd name="T4" fmla="*/ 89 w 89"/>
                <a:gd name="T5" fmla="*/ 39 h 39"/>
                <a:gd name="T6" fmla="*/ 89 w 89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39"/>
                <a:gd name="T14" fmla="*/ 89 w 8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39">
                  <a:moveTo>
                    <a:pt x="89" y="0"/>
                  </a:moveTo>
                  <a:lnTo>
                    <a:pt x="0" y="22"/>
                  </a:lnTo>
                  <a:lnTo>
                    <a:pt x="89" y="3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67" name="Line 63"/>
            <p:cNvSpPr>
              <a:spLocks noChangeShapeType="1"/>
            </p:cNvSpPr>
            <p:nvPr/>
          </p:nvSpPr>
          <p:spPr bwMode="auto">
            <a:xfrm>
              <a:off x="2607" y="436"/>
              <a:ext cx="4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68" name="Freeform 64"/>
            <p:cNvSpPr>
              <a:spLocks/>
            </p:cNvSpPr>
            <p:nvPr/>
          </p:nvSpPr>
          <p:spPr bwMode="auto">
            <a:xfrm>
              <a:off x="3039" y="416"/>
              <a:ext cx="91" cy="39"/>
            </a:xfrm>
            <a:custGeom>
              <a:avLst/>
              <a:gdLst>
                <a:gd name="T0" fmla="*/ 0 w 91"/>
                <a:gd name="T1" fmla="*/ 39 h 39"/>
                <a:gd name="T2" fmla="*/ 91 w 91"/>
                <a:gd name="T3" fmla="*/ 20 h 39"/>
                <a:gd name="T4" fmla="*/ 0 w 91"/>
                <a:gd name="T5" fmla="*/ 0 h 39"/>
                <a:gd name="T6" fmla="*/ 0 w 91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39"/>
                <a:gd name="T14" fmla="*/ 91 w 9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39">
                  <a:moveTo>
                    <a:pt x="0" y="39"/>
                  </a:moveTo>
                  <a:lnTo>
                    <a:pt x="91" y="20"/>
                  </a:lnTo>
                  <a:lnTo>
                    <a:pt x="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69" name="Line 65"/>
            <p:cNvSpPr>
              <a:spLocks noChangeShapeType="1"/>
            </p:cNvSpPr>
            <p:nvPr/>
          </p:nvSpPr>
          <p:spPr bwMode="auto">
            <a:xfrm flipH="1">
              <a:off x="1839" y="492"/>
              <a:ext cx="243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0" name="Freeform 66"/>
            <p:cNvSpPr>
              <a:spLocks/>
            </p:cNvSpPr>
            <p:nvPr/>
          </p:nvSpPr>
          <p:spPr bwMode="auto">
            <a:xfrm>
              <a:off x="1791" y="811"/>
              <a:ext cx="68" cy="87"/>
            </a:xfrm>
            <a:custGeom>
              <a:avLst/>
              <a:gdLst>
                <a:gd name="T0" fmla="*/ 37 w 68"/>
                <a:gd name="T1" fmla="*/ 0 h 87"/>
                <a:gd name="T2" fmla="*/ 0 w 68"/>
                <a:gd name="T3" fmla="*/ 87 h 87"/>
                <a:gd name="T4" fmla="*/ 68 w 68"/>
                <a:gd name="T5" fmla="*/ 23 h 87"/>
                <a:gd name="T6" fmla="*/ 37 w 68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87"/>
                <a:gd name="T14" fmla="*/ 68 w 68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87">
                  <a:moveTo>
                    <a:pt x="37" y="0"/>
                  </a:moveTo>
                  <a:lnTo>
                    <a:pt x="0" y="87"/>
                  </a:lnTo>
                  <a:lnTo>
                    <a:pt x="68" y="2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1" name="Line 67"/>
            <p:cNvSpPr>
              <a:spLocks noChangeShapeType="1"/>
            </p:cNvSpPr>
            <p:nvPr/>
          </p:nvSpPr>
          <p:spPr bwMode="auto">
            <a:xfrm>
              <a:off x="2617" y="521"/>
              <a:ext cx="219" cy="2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2" name="Freeform 68"/>
            <p:cNvSpPr>
              <a:spLocks/>
            </p:cNvSpPr>
            <p:nvPr/>
          </p:nvSpPr>
          <p:spPr bwMode="auto">
            <a:xfrm>
              <a:off x="2817" y="706"/>
              <a:ext cx="80" cy="76"/>
            </a:xfrm>
            <a:custGeom>
              <a:avLst/>
              <a:gdLst>
                <a:gd name="T0" fmla="*/ 0 w 80"/>
                <a:gd name="T1" fmla="*/ 29 h 76"/>
                <a:gd name="T2" fmla="*/ 80 w 80"/>
                <a:gd name="T3" fmla="*/ 76 h 76"/>
                <a:gd name="T4" fmla="*/ 29 w 80"/>
                <a:gd name="T5" fmla="*/ 0 h 76"/>
                <a:gd name="T6" fmla="*/ 0 w 80"/>
                <a:gd name="T7" fmla="*/ 29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6"/>
                <a:gd name="T14" fmla="*/ 80 w 8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6">
                  <a:moveTo>
                    <a:pt x="0" y="29"/>
                  </a:moveTo>
                  <a:lnTo>
                    <a:pt x="80" y="76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3884" y="317"/>
              <a:ext cx="4" cy="3087"/>
              <a:chOff x="3884" y="317"/>
              <a:chExt cx="4" cy="3087"/>
            </a:xfrm>
          </p:grpSpPr>
          <p:sp>
            <p:nvSpPr>
              <p:cNvPr id="21930" name="Freeform 70"/>
              <p:cNvSpPr>
                <a:spLocks/>
              </p:cNvSpPr>
              <p:nvPr/>
            </p:nvSpPr>
            <p:spPr bwMode="auto">
              <a:xfrm>
                <a:off x="3884" y="31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2 w 4"/>
                  <a:gd name="T3" fmla="*/ 0 h 12"/>
                  <a:gd name="T4" fmla="*/ 0 w 4"/>
                  <a:gd name="T5" fmla="*/ 2 h 12"/>
                  <a:gd name="T6" fmla="*/ 0 w 4"/>
                  <a:gd name="T7" fmla="*/ 10 h 12"/>
                  <a:gd name="T8" fmla="*/ 2 w 4"/>
                  <a:gd name="T9" fmla="*/ 12 h 12"/>
                  <a:gd name="T10" fmla="*/ 4 w 4"/>
                  <a:gd name="T11" fmla="*/ 10 h 12"/>
                  <a:gd name="T12" fmla="*/ 4 w 4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2"/>
                  <a:gd name="T23" fmla="*/ 4 w 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2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1" name="Freeform 71"/>
              <p:cNvSpPr>
                <a:spLocks/>
              </p:cNvSpPr>
              <p:nvPr/>
            </p:nvSpPr>
            <p:spPr bwMode="auto">
              <a:xfrm>
                <a:off x="3884" y="33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2" name="Freeform 72"/>
              <p:cNvSpPr>
                <a:spLocks/>
              </p:cNvSpPr>
              <p:nvPr/>
            </p:nvSpPr>
            <p:spPr bwMode="auto">
              <a:xfrm>
                <a:off x="3884" y="34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3" name="Freeform 73"/>
              <p:cNvSpPr>
                <a:spLocks/>
              </p:cNvSpPr>
              <p:nvPr/>
            </p:nvSpPr>
            <p:spPr bwMode="auto">
              <a:xfrm>
                <a:off x="3884" y="364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4" name="Freeform 74"/>
              <p:cNvSpPr>
                <a:spLocks/>
              </p:cNvSpPr>
              <p:nvPr/>
            </p:nvSpPr>
            <p:spPr bwMode="auto">
              <a:xfrm>
                <a:off x="3884" y="37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5" name="Freeform 75"/>
              <p:cNvSpPr>
                <a:spLocks/>
              </p:cNvSpPr>
              <p:nvPr/>
            </p:nvSpPr>
            <p:spPr bwMode="auto">
              <a:xfrm>
                <a:off x="3884" y="39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6" name="Freeform 76"/>
              <p:cNvSpPr>
                <a:spLocks/>
              </p:cNvSpPr>
              <p:nvPr/>
            </p:nvSpPr>
            <p:spPr bwMode="auto">
              <a:xfrm>
                <a:off x="3884" y="41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7" name="Freeform 77"/>
              <p:cNvSpPr>
                <a:spLocks/>
              </p:cNvSpPr>
              <p:nvPr/>
            </p:nvSpPr>
            <p:spPr bwMode="auto">
              <a:xfrm>
                <a:off x="3884" y="426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8" name="Freeform 78"/>
              <p:cNvSpPr>
                <a:spLocks/>
              </p:cNvSpPr>
              <p:nvPr/>
            </p:nvSpPr>
            <p:spPr bwMode="auto">
              <a:xfrm>
                <a:off x="3884" y="442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39" name="Freeform 79"/>
              <p:cNvSpPr>
                <a:spLocks/>
              </p:cNvSpPr>
              <p:nvPr/>
            </p:nvSpPr>
            <p:spPr bwMode="auto">
              <a:xfrm>
                <a:off x="3884" y="45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0" name="Freeform 80"/>
              <p:cNvSpPr>
                <a:spLocks/>
              </p:cNvSpPr>
              <p:nvPr/>
            </p:nvSpPr>
            <p:spPr bwMode="auto">
              <a:xfrm>
                <a:off x="3884" y="473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4 w 4"/>
                  <a:gd name="T3" fmla="*/ 0 h 9"/>
                  <a:gd name="T4" fmla="*/ 2 w 4"/>
                  <a:gd name="T5" fmla="*/ 0 h 9"/>
                  <a:gd name="T6" fmla="*/ 0 w 4"/>
                  <a:gd name="T7" fmla="*/ 0 h 9"/>
                  <a:gd name="T8" fmla="*/ 0 w 4"/>
                  <a:gd name="T9" fmla="*/ 7 h 9"/>
                  <a:gd name="T10" fmla="*/ 2 w 4"/>
                  <a:gd name="T11" fmla="*/ 9 h 9"/>
                  <a:gd name="T12" fmla="*/ 4 w 4"/>
                  <a:gd name="T13" fmla="*/ 7 h 9"/>
                  <a:gd name="T14" fmla="*/ 4 w 4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9"/>
                  <a:gd name="T26" fmla="*/ 4 w 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1" name="Freeform 81"/>
              <p:cNvSpPr>
                <a:spLocks/>
              </p:cNvSpPr>
              <p:nvPr/>
            </p:nvSpPr>
            <p:spPr bwMode="auto">
              <a:xfrm>
                <a:off x="3884" y="488"/>
                <a:ext cx="4" cy="10"/>
              </a:xfrm>
              <a:custGeom>
                <a:avLst/>
                <a:gdLst>
                  <a:gd name="T0" fmla="*/ 4 w 4"/>
                  <a:gd name="T1" fmla="*/ 2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2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2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2" name="Freeform 82"/>
              <p:cNvSpPr>
                <a:spLocks/>
              </p:cNvSpPr>
              <p:nvPr/>
            </p:nvSpPr>
            <p:spPr bwMode="auto">
              <a:xfrm>
                <a:off x="3884" y="50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3" name="Freeform 83"/>
              <p:cNvSpPr>
                <a:spLocks/>
              </p:cNvSpPr>
              <p:nvPr/>
            </p:nvSpPr>
            <p:spPr bwMode="auto">
              <a:xfrm>
                <a:off x="3884" y="51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4" name="Freeform 84"/>
              <p:cNvSpPr>
                <a:spLocks/>
              </p:cNvSpPr>
              <p:nvPr/>
            </p:nvSpPr>
            <p:spPr bwMode="auto">
              <a:xfrm>
                <a:off x="3884" y="53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5" name="Freeform 85"/>
              <p:cNvSpPr>
                <a:spLocks/>
              </p:cNvSpPr>
              <p:nvPr/>
            </p:nvSpPr>
            <p:spPr bwMode="auto">
              <a:xfrm>
                <a:off x="3884" y="54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6" name="Freeform 86"/>
              <p:cNvSpPr>
                <a:spLocks/>
              </p:cNvSpPr>
              <p:nvPr/>
            </p:nvSpPr>
            <p:spPr bwMode="auto">
              <a:xfrm>
                <a:off x="3884" y="56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7" name="Freeform 87"/>
              <p:cNvSpPr>
                <a:spLocks/>
              </p:cNvSpPr>
              <p:nvPr/>
            </p:nvSpPr>
            <p:spPr bwMode="auto">
              <a:xfrm>
                <a:off x="3884" y="58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8" name="Freeform 88"/>
              <p:cNvSpPr>
                <a:spLocks/>
              </p:cNvSpPr>
              <p:nvPr/>
            </p:nvSpPr>
            <p:spPr bwMode="auto">
              <a:xfrm>
                <a:off x="3884" y="59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49" name="Freeform 89"/>
              <p:cNvSpPr>
                <a:spLocks/>
              </p:cNvSpPr>
              <p:nvPr/>
            </p:nvSpPr>
            <p:spPr bwMode="auto">
              <a:xfrm>
                <a:off x="3884" y="61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0" name="Freeform 90"/>
              <p:cNvSpPr>
                <a:spLocks/>
              </p:cNvSpPr>
              <p:nvPr/>
            </p:nvSpPr>
            <p:spPr bwMode="auto">
              <a:xfrm>
                <a:off x="3884" y="62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1" name="Freeform 91"/>
              <p:cNvSpPr>
                <a:spLocks/>
              </p:cNvSpPr>
              <p:nvPr/>
            </p:nvSpPr>
            <p:spPr bwMode="auto">
              <a:xfrm>
                <a:off x="3884" y="64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2" name="Freeform 92"/>
              <p:cNvSpPr>
                <a:spLocks/>
              </p:cNvSpPr>
              <p:nvPr/>
            </p:nvSpPr>
            <p:spPr bwMode="auto">
              <a:xfrm>
                <a:off x="3884" y="65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3" name="Freeform 93"/>
              <p:cNvSpPr>
                <a:spLocks/>
              </p:cNvSpPr>
              <p:nvPr/>
            </p:nvSpPr>
            <p:spPr bwMode="auto">
              <a:xfrm>
                <a:off x="3884" y="671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4" name="Freeform 94"/>
              <p:cNvSpPr>
                <a:spLocks/>
              </p:cNvSpPr>
              <p:nvPr/>
            </p:nvSpPr>
            <p:spPr bwMode="auto">
              <a:xfrm>
                <a:off x="3884" y="68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5" name="Freeform 95"/>
              <p:cNvSpPr>
                <a:spLocks/>
              </p:cNvSpPr>
              <p:nvPr/>
            </p:nvSpPr>
            <p:spPr bwMode="auto">
              <a:xfrm>
                <a:off x="3884" y="704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6" name="Freeform 96"/>
              <p:cNvSpPr>
                <a:spLocks/>
              </p:cNvSpPr>
              <p:nvPr/>
            </p:nvSpPr>
            <p:spPr bwMode="auto">
              <a:xfrm>
                <a:off x="3884" y="718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7" name="Freeform 97"/>
              <p:cNvSpPr>
                <a:spLocks/>
              </p:cNvSpPr>
              <p:nvPr/>
            </p:nvSpPr>
            <p:spPr bwMode="auto">
              <a:xfrm>
                <a:off x="3884" y="73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8" name="Freeform 98"/>
              <p:cNvSpPr>
                <a:spLocks/>
              </p:cNvSpPr>
              <p:nvPr/>
            </p:nvSpPr>
            <p:spPr bwMode="auto">
              <a:xfrm>
                <a:off x="3884" y="74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59" name="Freeform 99"/>
              <p:cNvSpPr>
                <a:spLocks/>
              </p:cNvSpPr>
              <p:nvPr/>
            </p:nvSpPr>
            <p:spPr bwMode="auto">
              <a:xfrm>
                <a:off x="3884" y="76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0" name="Freeform 100"/>
              <p:cNvSpPr>
                <a:spLocks/>
              </p:cNvSpPr>
              <p:nvPr/>
            </p:nvSpPr>
            <p:spPr bwMode="auto">
              <a:xfrm>
                <a:off x="3884" y="78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1" name="Freeform 101"/>
              <p:cNvSpPr>
                <a:spLocks/>
              </p:cNvSpPr>
              <p:nvPr/>
            </p:nvSpPr>
            <p:spPr bwMode="auto">
              <a:xfrm>
                <a:off x="3884" y="79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2" name="Freeform 102"/>
              <p:cNvSpPr>
                <a:spLocks/>
              </p:cNvSpPr>
              <p:nvPr/>
            </p:nvSpPr>
            <p:spPr bwMode="auto">
              <a:xfrm>
                <a:off x="3884" y="81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3" name="Freeform 103"/>
              <p:cNvSpPr>
                <a:spLocks/>
              </p:cNvSpPr>
              <p:nvPr/>
            </p:nvSpPr>
            <p:spPr bwMode="auto">
              <a:xfrm>
                <a:off x="3884" y="82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4" name="Freeform 104"/>
              <p:cNvSpPr>
                <a:spLocks/>
              </p:cNvSpPr>
              <p:nvPr/>
            </p:nvSpPr>
            <p:spPr bwMode="auto">
              <a:xfrm>
                <a:off x="3884" y="84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5" name="Freeform 105"/>
              <p:cNvSpPr>
                <a:spLocks/>
              </p:cNvSpPr>
              <p:nvPr/>
            </p:nvSpPr>
            <p:spPr bwMode="auto">
              <a:xfrm>
                <a:off x="3884" y="858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6" name="Freeform 106"/>
              <p:cNvSpPr>
                <a:spLocks/>
              </p:cNvSpPr>
              <p:nvPr/>
            </p:nvSpPr>
            <p:spPr bwMode="auto">
              <a:xfrm>
                <a:off x="3884" y="87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7" name="Freeform 107"/>
              <p:cNvSpPr>
                <a:spLocks/>
              </p:cNvSpPr>
              <p:nvPr/>
            </p:nvSpPr>
            <p:spPr bwMode="auto">
              <a:xfrm>
                <a:off x="3884" y="88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8" name="Freeform 108"/>
              <p:cNvSpPr>
                <a:spLocks/>
              </p:cNvSpPr>
              <p:nvPr/>
            </p:nvSpPr>
            <p:spPr bwMode="auto">
              <a:xfrm>
                <a:off x="3884" y="90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69" name="Freeform 109"/>
              <p:cNvSpPr>
                <a:spLocks/>
              </p:cNvSpPr>
              <p:nvPr/>
            </p:nvSpPr>
            <p:spPr bwMode="auto">
              <a:xfrm>
                <a:off x="3884" y="92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0" name="Freeform 110"/>
              <p:cNvSpPr>
                <a:spLocks/>
              </p:cNvSpPr>
              <p:nvPr/>
            </p:nvSpPr>
            <p:spPr bwMode="auto">
              <a:xfrm>
                <a:off x="3884" y="93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1" name="Freeform 111"/>
              <p:cNvSpPr>
                <a:spLocks/>
              </p:cNvSpPr>
              <p:nvPr/>
            </p:nvSpPr>
            <p:spPr bwMode="auto">
              <a:xfrm>
                <a:off x="3884" y="95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2" name="Freeform 112"/>
              <p:cNvSpPr>
                <a:spLocks/>
              </p:cNvSpPr>
              <p:nvPr/>
            </p:nvSpPr>
            <p:spPr bwMode="auto">
              <a:xfrm>
                <a:off x="3884" y="96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3" name="Freeform 113"/>
              <p:cNvSpPr>
                <a:spLocks/>
              </p:cNvSpPr>
              <p:nvPr/>
            </p:nvSpPr>
            <p:spPr bwMode="auto">
              <a:xfrm>
                <a:off x="3884" y="98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4" name="Freeform 114"/>
              <p:cNvSpPr>
                <a:spLocks/>
              </p:cNvSpPr>
              <p:nvPr/>
            </p:nvSpPr>
            <p:spPr bwMode="auto">
              <a:xfrm>
                <a:off x="3884" y="99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5" name="Freeform 115"/>
              <p:cNvSpPr>
                <a:spLocks/>
              </p:cNvSpPr>
              <p:nvPr/>
            </p:nvSpPr>
            <p:spPr bwMode="auto">
              <a:xfrm>
                <a:off x="3884" y="101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6" name="Freeform 116"/>
              <p:cNvSpPr>
                <a:spLocks/>
              </p:cNvSpPr>
              <p:nvPr/>
            </p:nvSpPr>
            <p:spPr bwMode="auto">
              <a:xfrm>
                <a:off x="3884" y="1027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7" name="Freeform 117"/>
              <p:cNvSpPr>
                <a:spLocks/>
              </p:cNvSpPr>
              <p:nvPr/>
            </p:nvSpPr>
            <p:spPr bwMode="auto">
              <a:xfrm>
                <a:off x="3884" y="1044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8" name="Freeform 118"/>
              <p:cNvSpPr>
                <a:spLocks/>
              </p:cNvSpPr>
              <p:nvPr/>
            </p:nvSpPr>
            <p:spPr bwMode="auto">
              <a:xfrm>
                <a:off x="3884" y="106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79" name="Freeform 119"/>
              <p:cNvSpPr>
                <a:spLocks/>
              </p:cNvSpPr>
              <p:nvPr/>
            </p:nvSpPr>
            <p:spPr bwMode="auto">
              <a:xfrm>
                <a:off x="3884" y="107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0" name="Freeform 120"/>
              <p:cNvSpPr>
                <a:spLocks/>
              </p:cNvSpPr>
              <p:nvPr/>
            </p:nvSpPr>
            <p:spPr bwMode="auto">
              <a:xfrm>
                <a:off x="3884" y="108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1" name="Freeform 121"/>
              <p:cNvSpPr>
                <a:spLocks/>
              </p:cNvSpPr>
              <p:nvPr/>
            </p:nvSpPr>
            <p:spPr bwMode="auto">
              <a:xfrm>
                <a:off x="3884" y="110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2" name="Freeform 122"/>
              <p:cNvSpPr>
                <a:spLocks/>
              </p:cNvSpPr>
              <p:nvPr/>
            </p:nvSpPr>
            <p:spPr bwMode="auto">
              <a:xfrm>
                <a:off x="3884" y="112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3" name="Freeform 123"/>
              <p:cNvSpPr>
                <a:spLocks/>
              </p:cNvSpPr>
              <p:nvPr/>
            </p:nvSpPr>
            <p:spPr bwMode="auto">
              <a:xfrm>
                <a:off x="3884" y="113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4" name="Freeform 124"/>
              <p:cNvSpPr>
                <a:spLocks/>
              </p:cNvSpPr>
              <p:nvPr/>
            </p:nvSpPr>
            <p:spPr bwMode="auto">
              <a:xfrm>
                <a:off x="3884" y="115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5" name="Freeform 125"/>
              <p:cNvSpPr>
                <a:spLocks/>
              </p:cNvSpPr>
              <p:nvPr/>
            </p:nvSpPr>
            <p:spPr bwMode="auto">
              <a:xfrm>
                <a:off x="3884" y="1167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6" name="Freeform 126"/>
              <p:cNvSpPr>
                <a:spLocks/>
              </p:cNvSpPr>
              <p:nvPr/>
            </p:nvSpPr>
            <p:spPr bwMode="auto">
              <a:xfrm>
                <a:off x="3884" y="118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7" name="Freeform 127"/>
              <p:cNvSpPr>
                <a:spLocks/>
              </p:cNvSpPr>
              <p:nvPr/>
            </p:nvSpPr>
            <p:spPr bwMode="auto">
              <a:xfrm>
                <a:off x="3884" y="1198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8" name="Freeform 128"/>
              <p:cNvSpPr>
                <a:spLocks/>
              </p:cNvSpPr>
              <p:nvPr/>
            </p:nvSpPr>
            <p:spPr bwMode="auto">
              <a:xfrm>
                <a:off x="3884" y="121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89" name="Freeform 129"/>
              <p:cNvSpPr>
                <a:spLocks/>
              </p:cNvSpPr>
              <p:nvPr/>
            </p:nvSpPr>
            <p:spPr bwMode="auto">
              <a:xfrm>
                <a:off x="3884" y="122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0" name="Freeform 130"/>
              <p:cNvSpPr>
                <a:spLocks/>
              </p:cNvSpPr>
              <p:nvPr/>
            </p:nvSpPr>
            <p:spPr bwMode="auto">
              <a:xfrm>
                <a:off x="3884" y="124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1" name="Freeform 131"/>
              <p:cNvSpPr>
                <a:spLocks/>
              </p:cNvSpPr>
              <p:nvPr/>
            </p:nvSpPr>
            <p:spPr bwMode="auto">
              <a:xfrm>
                <a:off x="3884" y="126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2" name="Freeform 132"/>
              <p:cNvSpPr>
                <a:spLocks/>
              </p:cNvSpPr>
              <p:nvPr/>
            </p:nvSpPr>
            <p:spPr bwMode="auto">
              <a:xfrm>
                <a:off x="3884" y="127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3" name="Freeform 133"/>
              <p:cNvSpPr>
                <a:spLocks/>
              </p:cNvSpPr>
              <p:nvPr/>
            </p:nvSpPr>
            <p:spPr bwMode="auto">
              <a:xfrm>
                <a:off x="3884" y="129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4" name="Freeform 134"/>
              <p:cNvSpPr>
                <a:spLocks/>
              </p:cNvSpPr>
              <p:nvPr/>
            </p:nvSpPr>
            <p:spPr bwMode="auto">
              <a:xfrm>
                <a:off x="3884" y="1307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5" name="Freeform 135"/>
              <p:cNvSpPr>
                <a:spLocks/>
              </p:cNvSpPr>
              <p:nvPr/>
            </p:nvSpPr>
            <p:spPr bwMode="auto">
              <a:xfrm>
                <a:off x="3884" y="132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6" name="Freeform 136"/>
              <p:cNvSpPr>
                <a:spLocks/>
              </p:cNvSpPr>
              <p:nvPr/>
            </p:nvSpPr>
            <p:spPr bwMode="auto">
              <a:xfrm>
                <a:off x="3884" y="1338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7" name="Freeform 137"/>
              <p:cNvSpPr>
                <a:spLocks/>
              </p:cNvSpPr>
              <p:nvPr/>
            </p:nvSpPr>
            <p:spPr bwMode="auto">
              <a:xfrm>
                <a:off x="3884" y="135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8" name="Freeform 138"/>
              <p:cNvSpPr>
                <a:spLocks/>
              </p:cNvSpPr>
              <p:nvPr/>
            </p:nvSpPr>
            <p:spPr bwMode="auto">
              <a:xfrm>
                <a:off x="3884" y="136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999" name="Freeform 139"/>
              <p:cNvSpPr>
                <a:spLocks/>
              </p:cNvSpPr>
              <p:nvPr/>
            </p:nvSpPr>
            <p:spPr bwMode="auto">
              <a:xfrm>
                <a:off x="3884" y="138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0" name="Freeform 140"/>
              <p:cNvSpPr>
                <a:spLocks/>
              </p:cNvSpPr>
              <p:nvPr/>
            </p:nvSpPr>
            <p:spPr bwMode="auto">
              <a:xfrm>
                <a:off x="3884" y="1400"/>
                <a:ext cx="4" cy="10"/>
              </a:xfrm>
              <a:custGeom>
                <a:avLst/>
                <a:gdLst>
                  <a:gd name="T0" fmla="*/ 4 w 4"/>
                  <a:gd name="T1" fmla="*/ 2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2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2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1" name="Freeform 141"/>
              <p:cNvSpPr>
                <a:spLocks/>
              </p:cNvSpPr>
              <p:nvPr/>
            </p:nvSpPr>
            <p:spPr bwMode="auto">
              <a:xfrm>
                <a:off x="3884" y="141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2" name="Freeform 142"/>
              <p:cNvSpPr>
                <a:spLocks/>
              </p:cNvSpPr>
              <p:nvPr/>
            </p:nvSpPr>
            <p:spPr bwMode="auto">
              <a:xfrm>
                <a:off x="3884" y="1429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3" name="Freeform 143"/>
              <p:cNvSpPr>
                <a:spLocks/>
              </p:cNvSpPr>
              <p:nvPr/>
            </p:nvSpPr>
            <p:spPr bwMode="auto">
              <a:xfrm>
                <a:off x="3884" y="1446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4" name="Freeform 144"/>
              <p:cNvSpPr>
                <a:spLocks/>
              </p:cNvSpPr>
              <p:nvPr/>
            </p:nvSpPr>
            <p:spPr bwMode="auto">
              <a:xfrm>
                <a:off x="3884" y="146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5" name="Freeform 145"/>
              <p:cNvSpPr>
                <a:spLocks/>
              </p:cNvSpPr>
              <p:nvPr/>
            </p:nvSpPr>
            <p:spPr bwMode="auto">
              <a:xfrm>
                <a:off x="3884" y="147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6" name="Freeform 146"/>
              <p:cNvSpPr>
                <a:spLocks/>
              </p:cNvSpPr>
              <p:nvPr/>
            </p:nvSpPr>
            <p:spPr bwMode="auto">
              <a:xfrm>
                <a:off x="3884" y="1493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7" name="Freeform 147"/>
              <p:cNvSpPr>
                <a:spLocks/>
              </p:cNvSpPr>
              <p:nvPr/>
            </p:nvSpPr>
            <p:spPr bwMode="auto">
              <a:xfrm>
                <a:off x="3884" y="1507"/>
                <a:ext cx="4" cy="13"/>
              </a:xfrm>
              <a:custGeom>
                <a:avLst/>
                <a:gdLst>
                  <a:gd name="T0" fmla="*/ 4 w 4"/>
                  <a:gd name="T1" fmla="*/ 4 h 13"/>
                  <a:gd name="T2" fmla="*/ 4 w 4"/>
                  <a:gd name="T3" fmla="*/ 0 h 13"/>
                  <a:gd name="T4" fmla="*/ 2 w 4"/>
                  <a:gd name="T5" fmla="*/ 0 h 13"/>
                  <a:gd name="T6" fmla="*/ 0 w 4"/>
                  <a:gd name="T7" fmla="*/ 4 h 13"/>
                  <a:gd name="T8" fmla="*/ 0 w 4"/>
                  <a:gd name="T9" fmla="*/ 9 h 13"/>
                  <a:gd name="T10" fmla="*/ 2 w 4"/>
                  <a:gd name="T11" fmla="*/ 13 h 13"/>
                  <a:gd name="T12" fmla="*/ 4 w 4"/>
                  <a:gd name="T13" fmla="*/ 9 h 13"/>
                  <a:gd name="T14" fmla="*/ 4 w 4"/>
                  <a:gd name="T15" fmla="*/ 4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3"/>
                  <a:gd name="T26" fmla="*/ 4 w 4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3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8" name="Freeform 148"/>
              <p:cNvSpPr>
                <a:spLocks/>
              </p:cNvSpPr>
              <p:nvPr/>
            </p:nvSpPr>
            <p:spPr bwMode="auto">
              <a:xfrm>
                <a:off x="3884" y="152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09" name="Freeform 149"/>
              <p:cNvSpPr>
                <a:spLocks/>
              </p:cNvSpPr>
              <p:nvPr/>
            </p:nvSpPr>
            <p:spPr bwMode="auto">
              <a:xfrm>
                <a:off x="3884" y="1538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0" name="Freeform 150"/>
              <p:cNvSpPr>
                <a:spLocks/>
              </p:cNvSpPr>
              <p:nvPr/>
            </p:nvSpPr>
            <p:spPr bwMode="auto">
              <a:xfrm>
                <a:off x="3884" y="155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1" name="Freeform 151"/>
              <p:cNvSpPr>
                <a:spLocks/>
              </p:cNvSpPr>
              <p:nvPr/>
            </p:nvSpPr>
            <p:spPr bwMode="auto">
              <a:xfrm>
                <a:off x="3884" y="156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2" name="Freeform 152"/>
              <p:cNvSpPr>
                <a:spLocks/>
              </p:cNvSpPr>
              <p:nvPr/>
            </p:nvSpPr>
            <p:spPr bwMode="auto">
              <a:xfrm>
                <a:off x="3884" y="158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3" name="Freeform 153"/>
              <p:cNvSpPr>
                <a:spLocks/>
              </p:cNvSpPr>
              <p:nvPr/>
            </p:nvSpPr>
            <p:spPr bwMode="auto">
              <a:xfrm>
                <a:off x="3884" y="159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4" name="Freeform 154"/>
              <p:cNvSpPr>
                <a:spLocks/>
              </p:cNvSpPr>
              <p:nvPr/>
            </p:nvSpPr>
            <p:spPr bwMode="auto">
              <a:xfrm>
                <a:off x="3884" y="1616"/>
                <a:ext cx="4" cy="9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0 h 9"/>
                  <a:gd name="T4" fmla="*/ 2 w 4"/>
                  <a:gd name="T5" fmla="*/ 0 h 9"/>
                  <a:gd name="T6" fmla="*/ 0 w 4"/>
                  <a:gd name="T7" fmla="*/ 2 h 9"/>
                  <a:gd name="T8" fmla="*/ 0 w 4"/>
                  <a:gd name="T9" fmla="*/ 9 h 9"/>
                  <a:gd name="T10" fmla="*/ 2 w 4"/>
                  <a:gd name="T11" fmla="*/ 9 h 9"/>
                  <a:gd name="T12" fmla="*/ 4 w 4"/>
                  <a:gd name="T13" fmla="*/ 9 h 9"/>
                  <a:gd name="T14" fmla="*/ 4 w 4"/>
                  <a:gd name="T15" fmla="*/ 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9"/>
                  <a:gd name="T26" fmla="*/ 4 w 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9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5" name="Freeform 155"/>
              <p:cNvSpPr>
                <a:spLocks/>
              </p:cNvSpPr>
              <p:nvPr/>
            </p:nvSpPr>
            <p:spPr bwMode="auto">
              <a:xfrm>
                <a:off x="3884" y="163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6" name="Freeform 156"/>
              <p:cNvSpPr>
                <a:spLocks/>
              </p:cNvSpPr>
              <p:nvPr/>
            </p:nvSpPr>
            <p:spPr bwMode="auto">
              <a:xfrm>
                <a:off x="3884" y="1645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7" name="Freeform 157"/>
              <p:cNvSpPr>
                <a:spLocks/>
              </p:cNvSpPr>
              <p:nvPr/>
            </p:nvSpPr>
            <p:spPr bwMode="auto">
              <a:xfrm>
                <a:off x="3884" y="1662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8" name="Freeform 158"/>
              <p:cNvSpPr>
                <a:spLocks/>
              </p:cNvSpPr>
              <p:nvPr/>
            </p:nvSpPr>
            <p:spPr bwMode="auto">
              <a:xfrm>
                <a:off x="3884" y="167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19" name="Freeform 159"/>
              <p:cNvSpPr>
                <a:spLocks/>
              </p:cNvSpPr>
              <p:nvPr/>
            </p:nvSpPr>
            <p:spPr bwMode="auto">
              <a:xfrm>
                <a:off x="3884" y="169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0" name="Freeform 160"/>
              <p:cNvSpPr>
                <a:spLocks/>
              </p:cNvSpPr>
              <p:nvPr/>
            </p:nvSpPr>
            <p:spPr bwMode="auto">
              <a:xfrm>
                <a:off x="3884" y="170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1" name="Freeform 161"/>
              <p:cNvSpPr>
                <a:spLocks/>
              </p:cNvSpPr>
              <p:nvPr/>
            </p:nvSpPr>
            <p:spPr bwMode="auto">
              <a:xfrm>
                <a:off x="3884" y="172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2" name="Freeform 162"/>
              <p:cNvSpPr>
                <a:spLocks/>
              </p:cNvSpPr>
              <p:nvPr/>
            </p:nvSpPr>
            <p:spPr bwMode="auto">
              <a:xfrm>
                <a:off x="3884" y="173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3" name="Freeform 163"/>
              <p:cNvSpPr>
                <a:spLocks/>
              </p:cNvSpPr>
              <p:nvPr/>
            </p:nvSpPr>
            <p:spPr bwMode="auto">
              <a:xfrm>
                <a:off x="3884" y="1754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4" name="Freeform 164"/>
              <p:cNvSpPr>
                <a:spLocks/>
              </p:cNvSpPr>
              <p:nvPr/>
            </p:nvSpPr>
            <p:spPr bwMode="auto">
              <a:xfrm>
                <a:off x="3884" y="176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5" name="Freeform 165"/>
              <p:cNvSpPr>
                <a:spLocks/>
              </p:cNvSpPr>
              <p:nvPr/>
            </p:nvSpPr>
            <p:spPr bwMode="auto">
              <a:xfrm>
                <a:off x="3884" y="1785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6" name="Freeform 166"/>
              <p:cNvSpPr>
                <a:spLocks/>
              </p:cNvSpPr>
              <p:nvPr/>
            </p:nvSpPr>
            <p:spPr bwMode="auto">
              <a:xfrm>
                <a:off x="3884" y="180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7" name="Freeform 167"/>
              <p:cNvSpPr>
                <a:spLocks/>
              </p:cNvSpPr>
              <p:nvPr/>
            </p:nvSpPr>
            <p:spPr bwMode="auto">
              <a:xfrm>
                <a:off x="3884" y="181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8" name="Freeform 168"/>
              <p:cNvSpPr>
                <a:spLocks/>
              </p:cNvSpPr>
              <p:nvPr/>
            </p:nvSpPr>
            <p:spPr bwMode="auto">
              <a:xfrm>
                <a:off x="3884" y="183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29" name="Freeform 169"/>
              <p:cNvSpPr>
                <a:spLocks/>
              </p:cNvSpPr>
              <p:nvPr/>
            </p:nvSpPr>
            <p:spPr bwMode="auto">
              <a:xfrm>
                <a:off x="3884" y="184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0" name="Freeform 170"/>
              <p:cNvSpPr>
                <a:spLocks/>
              </p:cNvSpPr>
              <p:nvPr/>
            </p:nvSpPr>
            <p:spPr bwMode="auto">
              <a:xfrm>
                <a:off x="3884" y="186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1" name="Freeform 171"/>
              <p:cNvSpPr>
                <a:spLocks/>
              </p:cNvSpPr>
              <p:nvPr/>
            </p:nvSpPr>
            <p:spPr bwMode="auto">
              <a:xfrm>
                <a:off x="3884" y="187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2" name="Freeform 172"/>
              <p:cNvSpPr>
                <a:spLocks/>
              </p:cNvSpPr>
              <p:nvPr/>
            </p:nvSpPr>
            <p:spPr bwMode="auto">
              <a:xfrm>
                <a:off x="3884" y="1894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3" name="Freeform 173"/>
              <p:cNvSpPr>
                <a:spLocks/>
              </p:cNvSpPr>
              <p:nvPr/>
            </p:nvSpPr>
            <p:spPr bwMode="auto">
              <a:xfrm>
                <a:off x="3884" y="190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4" name="Freeform 174"/>
              <p:cNvSpPr>
                <a:spLocks/>
              </p:cNvSpPr>
              <p:nvPr/>
            </p:nvSpPr>
            <p:spPr bwMode="auto">
              <a:xfrm>
                <a:off x="3884" y="1925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5" name="Freeform 175"/>
              <p:cNvSpPr>
                <a:spLocks/>
              </p:cNvSpPr>
              <p:nvPr/>
            </p:nvSpPr>
            <p:spPr bwMode="auto">
              <a:xfrm>
                <a:off x="3884" y="194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6" name="Freeform 176"/>
              <p:cNvSpPr>
                <a:spLocks/>
              </p:cNvSpPr>
              <p:nvPr/>
            </p:nvSpPr>
            <p:spPr bwMode="auto">
              <a:xfrm>
                <a:off x="3884" y="195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7" name="Freeform 177"/>
              <p:cNvSpPr>
                <a:spLocks/>
              </p:cNvSpPr>
              <p:nvPr/>
            </p:nvSpPr>
            <p:spPr bwMode="auto">
              <a:xfrm>
                <a:off x="3884" y="197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8" name="Freeform 178"/>
              <p:cNvSpPr>
                <a:spLocks/>
              </p:cNvSpPr>
              <p:nvPr/>
            </p:nvSpPr>
            <p:spPr bwMode="auto">
              <a:xfrm>
                <a:off x="3884" y="1987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39" name="Freeform 179"/>
              <p:cNvSpPr>
                <a:spLocks/>
              </p:cNvSpPr>
              <p:nvPr/>
            </p:nvSpPr>
            <p:spPr bwMode="auto">
              <a:xfrm>
                <a:off x="3884" y="200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0" name="Freeform 180"/>
              <p:cNvSpPr>
                <a:spLocks/>
              </p:cNvSpPr>
              <p:nvPr/>
            </p:nvSpPr>
            <p:spPr bwMode="auto">
              <a:xfrm>
                <a:off x="3884" y="201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1" name="Freeform 181"/>
              <p:cNvSpPr>
                <a:spLocks/>
              </p:cNvSpPr>
              <p:nvPr/>
            </p:nvSpPr>
            <p:spPr bwMode="auto">
              <a:xfrm>
                <a:off x="3884" y="203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2" name="Freeform 182"/>
              <p:cNvSpPr>
                <a:spLocks/>
              </p:cNvSpPr>
              <p:nvPr/>
            </p:nvSpPr>
            <p:spPr bwMode="auto">
              <a:xfrm>
                <a:off x="3884" y="204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3" name="Freeform 183"/>
              <p:cNvSpPr>
                <a:spLocks/>
              </p:cNvSpPr>
              <p:nvPr/>
            </p:nvSpPr>
            <p:spPr bwMode="auto">
              <a:xfrm>
                <a:off x="3884" y="2065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4" name="Freeform 184"/>
              <p:cNvSpPr>
                <a:spLocks/>
              </p:cNvSpPr>
              <p:nvPr/>
            </p:nvSpPr>
            <p:spPr bwMode="auto">
              <a:xfrm>
                <a:off x="3884" y="208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5" name="Freeform 185"/>
              <p:cNvSpPr>
                <a:spLocks/>
              </p:cNvSpPr>
              <p:nvPr/>
            </p:nvSpPr>
            <p:spPr bwMode="auto">
              <a:xfrm>
                <a:off x="3884" y="2096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6" name="Freeform 186"/>
              <p:cNvSpPr>
                <a:spLocks/>
              </p:cNvSpPr>
              <p:nvPr/>
            </p:nvSpPr>
            <p:spPr bwMode="auto">
              <a:xfrm>
                <a:off x="3884" y="2111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7" name="Freeform 187"/>
              <p:cNvSpPr>
                <a:spLocks/>
              </p:cNvSpPr>
              <p:nvPr/>
            </p:nvSpPr>
            <p:spPr bwMode="auto">
              <a:xfrm>
                <a:off x="3884" y="2127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8" name="Freeform 188"/>
              <p:cNvSpPr>
                <a:spLocks/>
              </p:cNvSpPr>
              <p:nvPr/>
            </p:nvSpPr>
            <p:spPr bwMode="auto">
              <a:xfrm>
                <a:off x="3884" y="214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49" name="Freeform 189"/>
              <p:cNvSpPr>
                <a:spLocks/>
              </p:cNvSpPr>
              <p:nvPr/>
            </p:nvSpPr>
            <p:spPr bwMode="auto">
              <a:xfrm>
                <a:off x="3884" y="215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0" name="Freeform 190"/>
              <p:cNvSpPr>
                <a:spLocks/>
              </p:cNvSpPr>
              <p:nvPr/>
            </p:nvSpPr>
            <p:spPr bwMode="auto">
              <a:xfrm>
                <a:off x="3884" y="2173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1" name="Freeform 191"/>
              <p:cNvSpPr>
                <a:spLocks/>
              </p:cNvSpPr>
              <p:nvPr/>
            </p:nvSpPr>
            <p:spPr bwMode="auto">
              <a:xfrm>
                <a:off x="3884" y="218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2" name="Freeform 192"/>
              <p:cNvSpPr>
                <a:spLocks/>
              </p:cNvSpPr>
              <p:nvPr/>
            </p:nvSpPr>
            <p:spPr bwMode="auto">
              <a:xfrm>
                <a:off x="3884" y="2205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3" name="Freeform 193"/>
              <p:cNvSpPr>
                <a:spLocks/>
              </p:cNvSpPr>
              <p:nvPr/>
            </p:nvSpPr>
            <p:spPr bwMode="auto">
              <a:xfrm>
                <a:off x="3884" y="2216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4" name="Freeform 194"/>
              <p:cNvSpPr>
                <a:spLocks/>
              </p:cNvSpPr>
              <p:nvPr/>
            </p:nvSpPr>
            <p:spPr bwMode="auto">
              <a:xfrm>
                <a:off x="3884" y="2236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0 h 7"/>
                  <a:gd name="T4" fmla="*/ 2 w 4"/>
                  <a:gd name="T5" fmla="*/ 0 h 7"/>
                  <a:gd name="T6" fmla="*/ 0 w 4"/>
                  <a:gd name="T7" fmla="*/ 0 h 7"/>
                  <a:gd name="T8" fmla="*/ 0 w 4"/>
                  <a:gd name="T9" fmla="*/ 7 h 7"/>
                  <a:gd name="T10" fmla="*/ 2 w 4"/>
                  <a:gd name="T11" fmla="*/ 7 h 7"/>
                  <a:gd name="T12" fmla="*/ 4 w 4"/>
                  <a:gd name="T13" fmla="*/ 7 h 7"/>
                  <a:gd name="T14" fmla="*/ 4 w 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7"/>
                  <a:gd name="T26" fmla="*/ 4 w 4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7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5" name="Freeform 195"/>
              <p:cNvSpPr>
                <a:spLocks/>
              </p:cNvSpPr>
              <p:nvPr/>
            </p:nvSpPr>
            <p:spPr bwMode="auto">
              <a:xfrm>
                <a:off x="3884" y="224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6" name="Freeform 196"/>
              <p:cNvSpPr>
                <a:spLocks/>
              </p:cNvSpPr>
              <p:nvPr/>
            </p:nvSpPr>
            <p:spPr bwMode="auto">
              <a:xfrm>
                <a:off x="3884" y="226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7" name="Freeform 197"/>
              <p:cNvSpPr>
                <a:spLocks/>
              </p:cNvSpPr>
              <p:nvPr/>
            </p:nvSpPr>
            <p:spPr bwMode="auto">
              <a:xfrm>
                <a:off x="3884" y="2280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8" name="Freeform 198"/>
              <p:cNvSpPr>
                <a:spLocks/>
              </p:cNvSpPr>
              <p:nvPr/>
            </p:nvSpPr>
            <p:spPr bwMode="auto">
              <a:xfrm>
                <a:off x="3884" y="2294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59" name="Freeform 199"/>
              <p:cNvSpPr>
                <a:spLocks/>
              </p:cNvSpPr>
              <p:nvPr/>
            </p:nvSpPr>
            <p:spPr bwMode="auto">
              <a:xfrm>
                <a:off x="3884" y="230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0" name="Freeform 200"/>
              <p:cNvSpPr>
                <a:spLocks/>
              </p:cNvSpPr>
              <p:nvPr/>
            </p:nvSpPr>
            <p:spPr bwMode="auto">
              <a:xfrm>
                <a:off x="3884" y="2327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8 h 10"/>
                  <a:gd name="T10" fmla="*/ 2 w 4"/>
                  <a:gd name="T11" fmla="*/ 10 h 10"/>
                  <a:gd name="T12" fmla="*/ 4 w 4"/>
                  <a:gd name="T13" fmla="*/ 8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1" name="Freeform 201"/>
              <p:cNvSpPr>
                <a:spLocks/>
              </p:cNvSpPr>
              <p:nvPr/>
            </p:nvSpPr>
            <p:spPr bwMode="auto">
              <a:xfrm>
                <a:off x="3884" y="234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2" name="Freeform 202"/>
              <p:cNvSpPr>
                <a:spLocks/>
              </p:cNvSpPr>
              <p:nvPr/>
            </p:nvSpPr>
            <p:spPr bwMode="auto">
              <a:xfrm>
                <a:off x="3884" y="235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3" name="Freeform 203"/>
              <p:cNvSpPr>
                <a:spLocks/>
              </p:cNvSpPr>
              <p:nvPr/>
            </p:nvSpPr>
            <p:spPr bwMode="auto">
              <a:xfrm>
                <a:off x="3884" y="237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4" name="Freeform 204"/>
              <p:cNvSpPr>
                <a:spLocks/>
              </p:cNvSpPr>
              <p:nvPr/>
            </p:nvSpPr>
            <p:spPr bwMode="auto">
              <a:xfrm>
                <a:off x="3884" y="238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5" name="Freeform 205"/>
              <p:cNvSpPr>
                <a:spLocks/>
              </p:cNvSpPr>
              <p:nvPr/>
            </p:nvSpPr>
            <p:spPr bwMode="auto">
              <a:xfrm>
                <a:off x="3884" y="240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6" name="Freeform 206"/>
              <p:cNvSpPr>
                <a:spLocks/>
              </p:cNvSpPr>
              <p:nvPr/>
            </p:nvSpPr>
            <p:spPr bwMode="auto">
              <a:xfrm>
                <a:off x="3884" y="241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7" name="Freeform 207"/>
              <p:cNvSpPr>
                <a:spLocks/>
              </p:cNvSpPr>
              <p:nvPr/>
            </p:nvSpPr>
            <p:spPr bwMode="auto">
              <a:xfrm>
                <a:off x="3884" y="243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8" name="Freeform 208"/>
              <p:cNvSpPr>
                <a:spLocks/>
              </p:cNvSpPr>
              <p:nvPr/>
            </p:nvSpPr>
            <p:spPr bwMode="auto">
              <a:xfrm>
                <a:off x="3884" y="244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69" name="Freeform 209"/>
              <p:cNvSpPr>
                <a:spLocks/>
              </p:cNvSpPr>
              <p:nvPr/>
            </p:nvSpPr>
            <p:spPr bwMode="auto">
              <a:xfrm>
                <a:off x="3884" y="246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0" name="Freeform 210"/>
              <p:cNvSpPr>
                <a:spLocks/>
              </p:cNvSpPr>
              <p:nvPr/>
            </p:nvSpPr>
            <p:spPr bwMode="auto">
              <a:xfrm>
                <a:off x="3884" y="2481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1" name="Freeform 211"/>
              <p:cNvSpPr>
                <a:spLocks/>
              </p:cNvSpPr>
              <p:nvPr/>
            </p:nvSpPr>
            <p:spPr bwMode="auto">
              <a:xfrm>
                <a:off x="3884" y="249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2" name="Freeform 212"/>
              <p:cNvSpPr>
                <a:spLocks/>
              </p:cNvSpPr>
              <p:nvPr/>
            </p:nvSpPr>
            <p:spPr bwMode="auto">
              <a:xfrm>
                <a:off x="3884" y="251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3" name="Freeform 213"/>
              <p:cNvSpPr>
                <a:spLocks/>
              </p:cNvSpPr>
              <p:nvPr/>
            </p:nvSpPr>
            <p:spPr bwMode="auto">
              <a:xfrm>
                <a:off x="3884" y="252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4" name="Freeform 214"/>
              <p:cNvSpPr>
                <a:spLocks/>
              </p:cNvSpPr>
              <p:nvPr/>
            </p:nvSpPr>
            <p:spPr bwMode="auto">
              <a:xfrm>
                <a:off x="3884" y="254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5" name="Freeform 215"/>
              <p:cNvSpPr>
                <a:spLocks/>
              </p:cNvSpPr>
              <p:nvPr/>
            </p:nvSpPr>
            <p:spPr bwMode="auto">
              <a:xfrm>
                <a:off x="3884" y="255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6" name="Freeform 216"/>
              <p:cNvSpPr>
                <a:spLocks/>
              </p:cNvSpPr>
              <p:nvPr/>
            </p:nvSpPr>
            <p:spPr bwMode="auto">
              <a:xfrm>
                <a:off x="3884" y="2574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7" name="Freeform 217"/>
              <p:cNvSpPr>
                <a:spLocks/>
              </p:cNvSpPr>
              <p:nvPr/>
            </p:nvSpPr>
            <p:spPr bwMode="auto">
              <a:xfrm>
                <a:off x="3884" y="258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8" name="Freeform 218"/>
              <p:cNvSpPr>
                <a:spLocks/>
              </p:cNvSpPr>
              <p:nvPr/>
            </p:nvSpPr>
            <p:spPr bwMode="auto">
              <a:xfrm>
                <a:off x="3884" y="260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79" name="Freeform 219"/>
              <p:cNvSpPr>
                <a:spLocks/>
              </p:cNvSpPr>
              <p:nvPr/>
            </p:nvSpPr>
            <p:spPr bwMode="auto">
              <a:xfrm>
                <a:off x="3884" y="262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0" name="Freeform 220"/>
              <p:cNvSpPr>
                <a:spLocks/>
              </p:cNvSpPr>
              <p:nvPr/>
            </p:nvSpPr>
            <p:spPr bwMode="auto">
              <a:xfrm>
                <a:off x="3884" y="263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1" name="Freeform 221"/>
              <p:cNvSpPr>
                <a:spLocks/>
              </p:cNvSpPr>
              <p:nvPr/>
            </p:nvSpPr>
            <p:spPr bwMode="auto">
              <a:xfrm>
                <a:off x="3884" y="265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2" name="Freeform 222"/>
              <p:cNvSpPr>
                <a:spLocks/>
              </p:cNvSpPr>
              <p:nvPr/>
            </p:nvSpPr>
            <p:spPr bwMode="auto">
              <a:xfrm>
                <a:off x="3884" y="266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3" name="Freeform 223"/>
              <p:cNvSpPr>
                <a:spLocks/>
              </p:cNvSpPr>
              <p:nvPr/>
            </p:nvSpPr>
            <p:spPr bwMode="auto">
              <a:xfrm>
                <a:off x="3884" y="2683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4" name="Freeform 224"/>
              <p:cNvSpPr>
                <a:spLocks/>
              </p:cNvSpPr>
              <p:nvPr/>
            </p:nvSpPr>
            <p:spPr bwMode="auto">
              <a:xfrm>
                <a:off x="3884" y="269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5" name="Freeform 225"/>
              <p:cNvSpPr>
                <a:spLocks/>
              </p:cNvSpPr>
              <p:nvPr/>
            </p:nvSpPr>
            <p:spPr bwMode="auto">
              <a:xfrm>
                <a:off x="3884" y="2714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6" name="Freeform 226"/>
              <p:cNvSpPr>
                <a:spLocks/>
              </p:cNvSpPr>
              <p:nvPr/>
            </p:nvSpPr>
            <p:spPr bwMode="auto">
              <a:xfrm>
                <a:off x="3884" y="2729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7" name="Freeform 227"/>
              <p:cNvSpPr>
                <a:spLocks/>
              </p:cNvSpPr>
              <p:nvPr/>
            </p:nvSpPr>
            <p:spPr bwMode="auto">
              <a:xfrm>
                <a:off x="3884" y="2745"/>
                <a:ext cx="4" cy="10"/>
              </a:xfrm>
              <a:custGeom>
                <a:avLst/>
                <a:gdLst>
                  <a:gd name="T0" fmla="*/ 4 w 4"/>
                  <a:gd name="T1" fmla="*/ 2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2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2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8" name="Freeform 228"/>
              <p:cNvSpPr>
                <a:spLocks/>
              </p:cNvSpPr>
              <p:nvPr/>
            </p:nvSpPr>
            <p:spPr bwMode="auto">
              <a:xfrm>
                <a:off x="3884" y="2760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89" name="Freeform 229"/>
              <p:cNvSpPr>
                <a:spLocks/>
              </p:cNvSpPr>
              <p:nvPr/>
            </p:nvSpPr>
            <p:spPr bwMode="auto">
              <a:xfrm>
                <a:off x="3884" y="277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0" name="Freeform 230"/>
              <p:cNvSpPr>
                <a:spLocks/>
              </p:cNvSpPr>
              <p:nvPr/>
            </p:nvSpPr>
            <p:spPr bwMode="auto">
              <a:xfrm>
                <a:off x="3884" y="2792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4 w 4"/>
                  <a:gd name="T3" fmla="*/ 0 h 9"/>
                  <a:gd name="T4" fmla="*/ 2 w 4"/>
                  <a:gd name="T5" fmla="*/ 0 h 9"/>
                  <a:gd name="T6" fmla="*/ 0 w 4"/>
                  <a:gd name="T7" fmla="*/ 0 h 9"/>
                  <a:gd name="T8" fmla="*/ 0 w 4"/>
                  <a:gd name="T9" fmla="*/ 7 h 9"/>
                  <a:gd name="T10" fmla="*/ 2 w 4"/>
                  <a:gd name="T11" fmla="*/ 9 h 9"/>
                  <a:gd name="T12" fmla="*/ 4 w 4"/>
                  <a:gd name="T13" fmla="*/ 7 h 9"/>
                  <a:gd name="T14" fmla="*/ 4 w 4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9"/>
                  <a:gd name="T26" fmla="*/ 4 w 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1" name="Freeform 231"/>
              <p:cNvSpPr>
                <a:spLocks/>
              </p:cNvSpPr>
              <p:nvPr/>
            </p:nvSpPr>
            <p:spPr bwMode="auto">
              <a:xfrm>
                <a:off x="3884" y="280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2" name="Freeform 232"/>
              <p:cNvSpPr>
                <a:spLocks/>
              </p:cNvSpPr>
              <p:nvPr/>
            </p:nvSpPr>
            <p:spPr bwMode="auto">
              <a:xfrm>
                <a:off x="3884" y="282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3" name="Freeform 233"/>
              <p:cNvSpPr>
                <a:spLocks/>
              </p:cNvSpPr>
              <p:nvPr/>
            </p:nvSpPr>
            <p:spPr bwMode="auto">
              <a:xfrm>
                <a:off x="3884" y="283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4" name="Freeform 234"/>
              <p:cNvSpPr>
                <a:spLocks/>
              </p:cNvSpPr>
              <p:nvPr/>
            </p:nvSpPr>
            <p:spPr bwMode="auto">
              <a:xfrm>
                <a:off x="3884" y="2854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4 w 4"/>
                  <a:gd name="T3" fmla="*/ 0 h 9"/>
                  <a:gd name="T4" fmla="*/ 2 w 4"/>
                  <a:gd name="T5" fmla="*/ 0 h 9"/>
                  <a:gd name="T6" fmla="*/ 0 w 4"/>
                  <a:gd name="T7" fmla="*/ 0 h 9"/>
                  <a:gd name="T8" fmla="*/ 0 w 4"/>
                  <a:gd name="T9" fmla="*/ 9 h 9"/>
                  <a:gd name="T10" fmla="*/ 2 w 4"/>
                  <a:gd name="T11" fmla="*/ 9 h 9"/>
                  <a:gd name="T12" fmla="*/ 4 w 4"/>
                  <a:gd name="T13" fmla="*/ 9 h 9"/>
                  <a:gd name="T14" fmla="*/ 4 w 4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9"/>
                  <a:gd name="T26" fmla="*/ 4 w 4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5" name="Freeform 235"/>
              <p:cNvSpPr>
                <a:spLocks/>
              </p:cNvSpPr>
              <p:nvPr/>
            </p:nvSpPr>
            <p:spPr bwMode="auto">
              <a:xfrm>
                <a:off x="3884" y="286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6" name="Freeform 236"/>
              <p:cNvSpPr>
                <a:spLocks/>
              </p:cNvSpPr>
              <p:nvPr/>
            </p:nvSpPr>
            <p:spPr bwMode="auto">
              <a:xfrm>
                <a:off x="3884" y="288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7" name="Freeform 237"/>
              <p:cNvSpPr>
                <a:spLocks/>
              </p:cNvSpPr>
              <p:nvPr/>
            </p:nvSpPr>
            <p:spPr bwMode="auto">
              <a:xfrm>
                <a:off x="3884" y="289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8" name="Freeform 238"/>
              <p:cNvSpPr>
                <a:spLocks/>
              </p:cNvSpPr>
              <p:nvPr/>
            </p:nvSpPr>
            <p:spPr bwMode="auto">
              <a:xfrm>
                <a:off x="3884" y="291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099" name="Freeform 239"/>
              <p:cNvSpPr>
                <a:spLocks/>
              </p:cNvSpPr>
              <p:nvPr/>
            </p:nvSpPr>
            <p:spPr bwMode="auto">
              <a:xfrm>
                <a:off x="3884" y="2930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0" name="Freeform 240"/>
              <p:cNvSpPr>
                <a:spLocks/>
              </p:cNvSpPr>
              <p:nvPr/>
            </p:nvSpPr>
            <p:spPr bwMode="auto">
              <a:xfrm>
                <a:off x="3884" y="294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1" name="Freeform 241"/>
              <p:cNvSpPr>
                <a:spLocks/>
              </p:cNvSpPr>
              <p:nvPr/>
            </p:nvSpPr>
            <p:spPr bwMode="auto">
              <a:xfrm>
                <a:off x="3884" y="296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2" name="Freeform 242"/>
              <p:cNvSpPr>
                <a:spLocks/>
              </p:cNvSpPr>
              <p:nvPr/>
            </p:nvSpPr>
            <p:spPr bwMode="auto">
              <a:xfrm>
                <a:off x="3884" y="297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3" name="Freeform 243"/>
              <p:cNvSpPr>
                <a:spLocks/>
              </p:cNvSpPr>
              <p:nvPr/>
            </p:nvSpPr>
            <p:spPr bwMode="auto">
              <a:xfrm>
                <a:off x="3884" y="2992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4" name="Freeform 244"/>
              <p:cNvSpPr>
                <a:spLocks/>
              </p:cNvSpPr>
              <p:nvPr/>
            </p:nvSpPr>
            <p:spPr bwMode="auto">
              <a:xfrm>
                <a:off x="3884" y="300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5" name="Freeform 245"/>
              <p:cNvSpPr>
                <a:spLocks/>
              </p:cNvSpPr>
              <p:nvPr/>
            </p:nvSpPr>
            <p:spPr bwMode="auto">
              <a:xfrm>
                <a:off x="3884" y="3023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6" name="Freeform 246"/>
              <p:cNvSpPr>
                <a:spLocks/>
              </p:cNvSpPr>
              <p:nvPr/>
            </p:nvSpPr>
            <p:spPr bwMode="auto">
              <a:xfrm>
                <a:off x="3884" y="3038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7" name="Freeform 247"/>
              <p:cNvSpPr>
                <a:spLocks/>
              </p:cNvSpPr>
              <p:nvPr/>
            </p:nvSpPr>
            <p:spPr bwMode="auto">
              <a:xfrm>
                <a:off x="3884" y="3052"/>
                <a:ext cx="4" cy="14"/>
              </a:xfrm>
              <a:custGeom>
                <a:avLst/>
                <a:gdLst>
                  <a:gd name="T0" fmla="*/ 4 w 4"/>
                  <a:gd name="T1" fmla="*/ 4 h 14"/>
                  <a:gd name="T2" fmla="*/ 4 w 4"/>
                  <a:gd name="T3" fmla="*/ 0 h 14"/>
                  <a:gd name="T4" fmla="*/ 2 w 4"/>
                  <a:gd name="T5" fmla="*/ 0 h 14"/>
                  <a:gd name="T6" fmla="*/ 0 w 4"/>
                  <a:gd name="T7" fmla="*/ 4 h 14"/>
                  <a:gd name="T8" fmla="*/ 0 w 4"/>
                  <a:gd name="T9" fmla="*/ 10 h 14"/>
                  <a:gd name="T10" fmla="*/ 2 w 4"/>
                  <a:gd name="T11" fmla="*/ 14 h 14"/>
                  <a:gd name="T12" fmla="*/ 4 w 4"/>
                  <a:gd name="T13" fmla="*/ 10 h 14"/>
                  <a:gd name="T14" fmla="*/ 4 w 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4"/>
                  <a:gd name="T26" fmla="*/ 4 w 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4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8" name="Freeform 248"/>
              <p:cNvSpPr>
                <a:spLocks/>
              </p:cNvSpPr>
              <p:nvPr/>
            </p:nvSpPr>
            <p:spPr bwMode="auto">
              <a:xfrm>
                <a:off x="3884" y="3068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09" name="Freeform 249"/>
              <p:cNvSpPr>
                <a:spLocks/>
              </p:cNvSpPr>
              <p:nvPr/>
            </p:nvSpPr>
            <p:spPr bwMode="auto">
              <a:xfrm>
                <a:off x="3884" y="308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0" name="Freeform 250"/>
              <p:cNvSpPr>
                <a:spLocks/>
              </p:cNvSpPr>
              <p:nvPr/>
            </p:nvSpPr>
            <p:spPr bwMode="auto">
              <a:xfrm>
                <a:off x="3884" y="309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1" name="Freeform 251"/>
              <p:cNvSpPr>
                <a:spLocks/>
              </p:cNvSpPr>
              <p:nvPr/>
            </p:nvSpPr>
            <p:spPr bwMode="auto">
              <a:xfrm>
                <a:off x="3884" y="311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2" name="Freeform 252"/>
              <p:cNvSpPr>
                <a:spLocks/>
              </p:cNvSpPr>
              <p:nvPr/>
            </p:nvSpPr>
            <p:spPr bwMode="auto">
              <a:xfrm>
                <a:off x="3884" y="3130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4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3" name="Freeform 253"/>
              <p:cNvSpPr>
                <a:spLocks/>
              </p:cNvSpPr>
              <p:nvPr/>
            </p:nvSpPr>
            <p:spPr bwMode="auto">
              <a:xfrm>
                <a:off x="3884" y="314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4" name="Freeform 254"/>
              <p:cNvSpPr>
                <a:spLocks/>
              </p:cNvSpPr>
              <p:nvPr/>
            </p:nvSpPr>
            <p:spPr bwMode="auto">
              <a:xfrm>
                <a:off x="3884" y="316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5" name="Freeform 255"/>
              <p:cNvSpPr>
                <a:spLocks/>
              </p:cNvSpPr>
              <p:nvPr/>
            </p:nvSpPr>
            <p:spPr bwMode="auto">
              <a:xfrm>
                <a:off x="3884" y="317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6" name="Freeform 256"/>
              <p:cNvSpPr>
                <a:spLocks/>
              </p:cNvSpPr>
              <p:nvPr/>
            </p:nvSpPr>
            <p:spPr bwMode="auto">
              <a:xfrm>
                <a:off x="3884" y="319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7" name="Freeform 257"/>
              <p:cNvSpPr>
                <a:spLocks/>
              </p:cNvSpPr>
              <p:nvPr/>
            </p:nvSpPr>
            <p:spPr bwMode="auto">
              <a:xfrm>
                <a:off x="3884" y="320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8" name="Freeform 258"/>
              <p:cNvSpPr>
                <a:spLocks/>
              </p:cNvSpPr>
              <p:nvPr/>
            </p:nvSpPr>
            <p:spPr bwMode="auto">
              <a:xfrm>
                <a:off x="3884" y="3223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19" name="Freeform 259"/>
              <p:cNvSpPr>
                <a:spLocks/>
              </p:cNvSpPr>
              <p:nvPr/>
            </p:nvSpPr>
            <p:spPr bwMode="auto">
              <a:xfrm>
                <a:off x="3884" y="3239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0" name="Freeform 260"/>
              <p:cNvSpPr>
                <a:spLocks/>
              </p:cNvSpPr>
              <p:nvPr/>
            </p:nvSpPr>
            <p:spPr bwMode="auto">
              <a:xfrm>
                <a:off x="3884" y="3254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1" name="Freeform 261"/>
              <p:cNvSpPr>
                <a:spLocks/>
              </p:cNvSpPr>
              <p:nvPr/>
            </p:nvSpPr>
            <p:spPr bwMode="auto">
              <a:xfrm>
                <a:off x="3884" y="3270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2" name="Freeform 262"/>
              <p:cNvSpPr>
                <a:spLocks/>
              </p:cNvSpPr>
              <p:nvPr/>
            </p:nvSpPr>
            <p:spPr bwMode="auto">
              <a:xfrm>
                <a:off x="3884" y="3285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3" name="Freeform 263"/>
              <p:cNvSpPr>
                <a:spLocks/>
              </p:cNvSpPr>
              <p:nvPr/>
            </p:nvSpPr>
            <p:spPr bwMode="auto">
              <a:xfrm>
                <a:off x="3884" y="3301"/>
                <a:ext cx="4" cy="11"/>
              </a:xfrm>
              <a:custGeom>
                <a:avLst/>
                <a:gdLst>
                  <a:gd name="T0" fmla="*/ 4 w 4"/>
                  <a:gd name="T1" fmla="*/ 2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2 h 11"/>
                  <a:gd name="T8" fmla="*/ 0 w 4"/>
                  <a:gd name="T9" fmla="*/ 10 h 11"/>
                  <a:gd name="T10" fmla="*/ 2 w 4"/>
                  <a:gd name="T11" fmla="*/ 11 h 11"/>
                  <a:gd name="T12" fmla="*/ 4 w 4"/>
                  <a:gd name="T13" fmla="*/ 10 h 11"/>
                  <a:gd name="T14" fmla="*/ 4 w 4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4" name="Freeform 264"/>
              <p:cNvSpPr>
                <a:spLocks/>
              </p:cNvSpPr>
              <p:nvPr/>
            </p:nvSpPr>
            <p:spPr bwMode="auto">
              <a:xfrm>
                <a:off x="3884" y="3316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5" name="Freeform 265"/>
              <p:cNvSpPr>
                <a:spLocks/>
              </p:cNvSpPr>
              <p:nvPr/>
            </p:nvSpPr>
            <p:spPr bwMode="auto">
              <a:xfrm>
                <a:off x="3884" y="333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6" name="Freeform 266"/>
              <p:cNvSpPr>
                <a:spLocks/>
              </p:cNvSpPr>
              <p:nvPr/>
            </p:nvSpPr>
            <p:spPr bwMode="auto">
              <a:xfrm>
                <a:off x="3884" y="3347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7" name="Freeform 267"/>
              <p:cNvSpPr>
                <a:spLocks/>
              </p:cNvSpPr>
              <p:nvPr/>
            </p:nvSpPr>
            <p:spPr bwMode="auto">
              <a:xfrm>
                <a:off x="3884" y="3363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2 w 4"/>
                  <a:gd name="T5" fmla="*/ 0 h 10"/>
                  <a:gd name="T6" fmla="*/ 0 w 4"/>
                  <a:gd name="T7" fmla="*/ 0 h 10"/>
                  <a:gd name="T8" fmla="*/ 0 w 4"/>
                  <a:gd name="T9" fmla="*/ 10 h 10"/>
                  <a:gd name="T10" fmla="*/ 2 w 4"/>
                  <a:gd name="T11" fmla="*/ 10 h 10"/>
                  <a:gd name="T12" fmla="*/ 4 w 4"/>
                  <a:gd name="T13" fmla="*/ 10 h 10"/>
                  <a:gd name="T14" fmla="*/ 4 w 4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0"/>
                  <a:gd name="T26" fmla="*/ 4 w 4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8" name="Freeform 268"/>
              <p:cNvSpPr>
                <a:spLocks/>
              </p:cNvSpPr>
              <p:nvPr/>
            </p:nvSpPr>
            <p:spPr bwMode="auto">
              <a:xfrm>
                <a:off x="3884" y="3379"/>
                <a:ext cx="4" cy="11"/>
              </a:xfrm>
              <a:custGeom>
                <a:avLst/>
                <a:gdLst>
                  <a:gd name="T0" fmla="*/ 4 w 4"/>
                  <a:gd name="T1" fmla="*/ 1 h 11"/>
                  <a:gd name="T2" fmla="*/ 4 w 4"/>
                  <a:gd name="T3" fmla="*/ 0 h 11"/>
                  <a:gd name="T4" fmla="*/ 2 w 4"/>
                  <a:gd name="T5" fmla="*/ 0 h 11"/>
                  <a:gd name="T6" fmla="*/ 0 w 4"/>
                  <a:gd name="T7" fmla="*/ 1 h 11"/>
                  <a:gd name="T8" fmla="*/ 0 w 4"/>
                  <a:gd name="T9" fmla="*/ 9 h 11"/>
                  <a:gd name="T10" fmla="*/ 2 w 4"/>
                  <a:gd name="T11" fmla="*/ 11 h 11"/>
                  <a:gd name="T12" fmla="*/ 4 w 4"/>
                  <a:gd name="T13" fmla="*/ 9 h 11"/>
                  <a:gd name="T14" fmla="*/ 4 w 4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1"/>
                  <a:gd name="T26" fmla="*/ 4 w 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1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29" name="Freeform 269"/>
              <p:cNvSpPr>
                <a:spLocks/>
              </p:cNvSpPr>
              <p:nvPr/>
            </p:nvSpPr>
            <p:spPr bwMode="auto">
              <a:xfrm>
                <a:off x="3884" y="3392"/>
                <a:ext cx="4" cy="12"/>
              </a:xfrm>
              <a:custGeom>
                <a:avLst/>
                <a:gdLst>
                  <a:gd name="T0" fmla="*/ 4 w 4"/>
                  <a:gd name="T1" fmla="*/ 2 h 12"/>
                  <a:gd name="T2" fmla="*/ 4 w 4"/>
                  <a:gd name="T3" fmla="*/ 0 h 12"/>
                  <a:gd name="T4" fmla="*/ 2 w 4"/>
                  <a:gd name="T5" fmla="*/ 0 h 12"/>
                  <a:gd name="T6" fmla="*/ 0 w 4"/>
                  <a:gd name="T7" fmla="*/ 2 h 12"/>
                  <a:gd name="T8" fmla="*/ 0 w 4"/>
                  <a:gd name="T9" fmla="*/ 10 h 12"/>
                  <a:gd name="T10" fmla="*/ 2 w 4"/>
                  <a:gd name="T11" fmla="*/ 12 h 12"/>
                  <a:gd name="T12" fmla="*/ 4 w 4"/>
                  <a:gd name="T13" fmla="*/ 10 h 12"/>
                  <a:gd name="T14" fmla="*/ 4 w 4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2"/>
                  <a:gd name="T26" fmla="*/ 4 w 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574" name="Freeform 270"/>
            <p:cNvSpPr>
              <a:spLocks/>
            </p:cNvSpPr>
            <p:nvPr/>
          </p:nvSpPr>
          <p:spPr bwMode="auto">
            <a:xfrm>
              <a:off x="3884" y="3410"/>
              <a:ext cx="4" cy="9"/>
            </a:xfrm>
            <a:custGeom>
              <a:avLst/>
              <a:gdLst>
                <a:gd name="T0" fmla="*/ 4 w 4"/>
                <a:gd name="T1" fmla="*/ 0 h 9"/>
                <a:gd name="T2" fmla="*/ 4 w 4"/>
                <a:gd name="T3" fmla="*/ 0 h 9"/>
                <a:gd name="T4" fmla="*/ 2 w 4"/>
                <a:gd name="T5" fmla="*/ 0 h 9"/>
                <a:gd name="T6" fmla="*/ 0 w 4"/>
                <a:gd name="T7" fmla="*/ 0 h 9"/>
                <a:gd name="T8" fmla="*/ 0 w 4"/>
                <a:gd name="T9" fmla="*/ 7 h 9"/>
                <a:gd name="T10" fmla="*/ 2 w 4"/>
                <a:gd name="T11" fmla="*/ 9 h 9"/>
                <a:gd name="T12" fmla="*/ 4 w 4"/>
                <a:gd name="T13" fmla="*/ 7 h 9"/>
                <a:gd name="T14" fmla="*/ 4 w 4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9"/>
                <a:gd name="T26" fmla="*/ 4 w 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9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5" name="Freeform 271"/>
            <p:cNvSpPr>
              <a:spLocks/>
            </p:cNvSpPr>
            <p:nvPr/>
          </p:nvSpPr>
          <p:spPr bwMode="auto">
            <a:xfrm>
              <a:off x="3884" y="3425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6" name="Freeform 272"/>
            <p:cNvSpPr>
              <a:spLocks/>
            </p:cNvSpPr>
            <p:nvPr/>
          </p:nvSpPr>
          <p:spPr bwMode="auto">
            <a:xfrm>
              <a:off x="3884" y="3439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10 h 11"/>
                <a:gd name="T10" fmla="*/ 2 w 4"/>
                <a:gd name="T11" fmla="*/ 11 h 11"/>
                <a:gd name="T12" fmla="*/ 4 w 4"/>
                <a:gd name="T13" fmla="*/ 10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7" name="Freeform 273"/>
            <p:cNvSpPr>
              <a:spLocks/>
            </p:cNvSpPr>
            <p:nvPr/>
          </p:nvSpPr>
          <p:spPr bwMode="auto">
            <a:xfrm>
              <a:off x="3884" y="3454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8" name="Freeform 274"/>
            <p:cNvSpPr>
              <a:spLocks/>
            </p:cNvSpPr>
            <p:nvPr/>
          </p:nvSpPr>
          <p:spPr bwMode="auto">
            <a:xfrm>
              <a:off x="3884" y="3470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9" name="Freeform 275"/>
            <p:cNvSpPr>
              <a:spLocks/>
            </p:cNvSpPr>
            <p:nvPr/>
          </p:nvSpPr>
          <p:spPr bwMode="auto">
            <a:xfrm>
              <a:off x="3884" y="3485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0" name="Freeform 276"/>
            <p:cNvSpPr>
              <a:spLocks/>
            </p:cNvSpPr>
            <p:nvPr/>
          </p:nvSpPr>
          <p:spPr bwMode="auto">
            <a:xfrm>
              <a:off x="3884" y="3501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1" name="Freeform 277"/>
            <p:cNvSpPr>
              <a:spLocks/>
            </p:cNvSpPr>
            <p:nvPr/>
          </p:nvSpPr>
          <p:spPr bwMode="auto">
            <a:xfrm>
              <a:off x="3884" y="3517"/>
              <a:ext cx="4" cy="11"/>
            </a:xfrm>
            <a:custGeom>
              <a:avLst/>
              <a:gdLst>
                <a:gd name="T0" fmla="*/ 4 w 4"/>
                <a:gd name="T1" fmla="*/ 1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1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2" name="Freeform 278"/>
            <p:cNvSpPr>
              <a:spLocks/>
            </p:cNvSpPr>
            <p:nvPr/>
          </p:nvSpPr>
          <p:spPr bwMode="auto">
            <a:xfrm>
              <a:off x="3884" y="3532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3" name="Freeform 279"/>
            <p:cNvSpPr>
              <a:spLocks/>
            </p:cNvSpPr>
            <p:nvPr/>
          </p:nvSpPr>
          <p:spPr bwMode="auto">
            <a:xfrm>
              <a:off x="3884" y="3548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4" name="Freeform 280"/>
            <p:cNvSpPr>
              <a:spLocks/>
            </p:cNvSpPr>
            <p:nvPr/>
          </p:nvSpPr>
          <p:spPr bwMode="auto">
            <a:xfrm>
              <a:off x="3884" y="3563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5" name="Freeform 281"/>
            <p:cNvSpPr>
              <a:spLocks/>
            </p:cNvSpPr>
            <p:nvPr/>
          </p:nvSpPr>
          <p:spPr bwMode="auto">
            <a:xfrm>
              <a:off x="3884" y="3579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6" name="Freeform 282"/>
            <p:cNvSpPr>
              <a:spLocks/>
            </p:cNvSpPr>
            <p:nvPr/>
          </p:nvSpPr>
          <p:spPr bwMode="auto">
            <a:xfrm>
              <a:off x="3884" y="3594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7" name="Freeform 283"/>
            <p:cNvSpPr>
              <a:spLocks/>
            </p:cNvSpPr>
            <p:nvPr/>
          </p:nvSpPr>
          <p:spPr bwMode="auto">
            <a:xfrm>
              <a:off x="3884" y="3610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10 h 11"/>
                <a:gd name="T10" fmla="*/ 2 w 4"/>
                <a:gd name="T11" fmla="*/ 11 h 11"/>
                <a:gd name="T12" fmla="*/ 4 w 4"/>
                <a:gd name="T13" fmla="*/ 10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8" name="Freeform 284"/>
            <p:cNvSpPr>
              <a:spLocks/>
            </p:cNvSpPr>
            <p:nvPr/>
          </p:nvSpPr>
          <p:spPr bwMode="auto">
            <a:xfrm>
              <a:off x="3884" y="3625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89" name="Freeform 285"/>
            <p:cNvSpPr>
              <a:spLocks/>
            </p:cNvSpPr>
            <p:nvPr/>
          </p:nvSpPr>
          <p:spPr bwMode="auto">
            <a:xfrm>
              <a:off x="3884" y="3641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0" name="Freeform 286"/>
            <p:cNvSpPr>
              <a:spLocks/>
            </p:cNvSpPr>
            <p:nvPr/>
          </p:nvSpPr>
          <p:spPr bwMode="auto">
            <a:xfrm>
              <a:off x="3884" y="3656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1" name="Freeform 287"/>
            <p:cNvSpPr>
              <a:spLocks/>
            </p:cNvSpPr>
            <p:nvPr/>
          </p:nvSpPr>
          <p:spPr bwMode="auto">
            <a:xfrm>
              <a:off x="3884" y="3672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2" name="Freeform 288"/>
            <p:cNvSpPr>
              <a:spLocks/>
            </p:cNvSpPr>
            <p:nvPr/>
          </p:nvSpPr>
          <p:spPr bwMode="auto">
            <a:xfrm>
              <a:off x="3884" y="3688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3" name="Freeform 289"/>
            <p:cNvSpPr>
              <a:spLocks/>
            </p:cNvSpPr>
            <p:nvPr/>
          </p:nvSpPr>
          <p:spPr bwMode="auto">
            <a:xfrm>
              <a:off x="3884" y="3703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4" name="Freeform 290"/>
            <p:cNvSpPr>
              <a:spLocks/>
            </p:cNvSpPr>
            <p:nvPr/>
          </p:nvSpPr>
          <p:spPr bwMode="auto">
            <a:xfrm>
              <a:off x="3884" y="3719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5" name="Freeform 291"/>
            <p:cNvSpPr>
              <a:spLocks/>
            </p:cNvSpPr>
            <p:nvPr/>
          </p:nvSpPr>
          <p:spPr bwMode="auto">
            <a:xfrm>
              <a:off x="3884" y="3734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6" name="Freeform 292"/>
            <p:cNvSpPr>
              <a:spLocks/>
            </p:cNvSpPr>
            <p:nvPr/>
          </p:nvSpPr>
          <p:spPr bwMode="auto">
            <a:xfrm>
              <a:off x="3884" y="3750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10 h 11"/>
                <a:gd name="T10" fmla="*/ 2 w 4"/>
                <a:gd name="T11" fmla="*/ 11 h 11"/>
                <a:gd name="T12" fmla="*/ 4 w 4"/>
                <a:gd name="T13" fmla="*/ 10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7" name="Freeform 293"/>
            <p:cNvSpPr>
              <a:spLocks/>
            </p:cNvSpPr>
            <p:nvPr/>
          </p:nvSpPr>
          <p:spPr bwMode="auto">
            <a:xfrm>
              <a:off x="3884" y="3765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8" name="Freeform 294"/>
            <p:cNvSpPr>
              <a:spLocks/>
            </p:cNvSpPr>
            <p:nvPr/>
          </p:nvSpPr>
          <p:spPr bwMode="auto">
            <a:xfrm>
              <a:off x="3884" y="3781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99" name="Freeform 295"/>
            <p:cNvSpPr>
              <a:spLocks/>
            </p:cNvSpPr>
            <p:nvPr/>
          </p:nvSpPr>
          <p:spPr bwMode="auto">
            <a:xfrm>
              <a:off x="3884" y="3796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0" name="Freeform 296"/>
            <p:cNvSpPr>
              <a:spLocks/>
            </p:cNvSpPr>
            <p:nvPr/>
          </p:nvSpPr>
          <p:spPr bwMode="auto">
            <a:xfrm>
              <a:off x="3884" y="3810"/>
              <a:ext cx="4" cy="14"/>
            </a:xfrm>
            <a:custGeom>
              <a:avLst/>
              <a:gdLst>
                <a:gd name="T0" fmla="*/ 4 w 4"/>
                <a:gd name="T1" fmla="*/ 4 h 14"/>
                <a:gd name="T2" fmla="*/ 4 w 4"/>
                <a:gd name="T3" fmla="*/ 0 h 14"/>
                <a:gd name="T4" fmla="*/ 2 w 4"/>
                <a:gd name="T5" fmla="*/ 0 h 14"/>
                <a:gd name="T6" fmla="*/ 0 w 4"/>
                <a:gd name="T7" fmla="*/ 4 h 14"/>
                <a:gd name="T8" fmla="*/ 0 w 4"/>
                <a:gd name="T9" fmla="*/ 10 h 14"/>
                <a:gd name="T10" fmla="*/ 2 w 4"/>
                <a:gd name="T11" fmla="*/ 14 h 14"/>
                <a:gd name="T12" fmla="*/ 4 w 4"/>
                <a:gd name="T13" fmla="*/ 10 h 14"/>
                <a:gd name="T14" fmla="*/ 4 w 4"/>
                <a:gd name="T15" fmla="*/ 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4"/>
                <a:gd name="T26" fmla="*/ 4 w 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1" name="Freeform 297"/>
            <p:cNvSpPr>
              <a:spLocks/>
            </p:cNvSpPr>
            <p:nvPr/>
          </p:nvSpPr>
          <p:spPr bwMode="auto">
            <a:xfrm>
              <a:off x="3884" y="3828"/>
              <a:ext cx="4" cy="9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0 h 9"/>
                <a:gd name="T4" fmla="*/ 2 w 4"/>
                <a:gd name="T5" fmla="*/ 0 h 9"/>
                <a:gd name="T6" fmla="*/ 0 w 4"/>
                <a:gd name="T7" fmla="*/ 1 h 9"/>
                <a:gd name="T8" fmla="*/ 0 w 4"/>
                <a:gd name="T9" fmla="*/ 9 h 9"/>
                <a:gd name="T10" fmla="*/ 2 w 4"/>
                <a:gd name="T11" fmla="*/ 9 h 9"/>
                <a:gd name="T12" fmla="*/ 4 w 4"/>
                <a:gd name="T13" fmla="*/ 9 h 9"/>
                <a:gd name="T14" fmla="*/ 4 w 4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9"/>
                <a:gd name="T26" fmla="*/ 4 w 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9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2" name="Freeform 298"/>
            <p:cNvSpPr>
              <a:spLocks/>
            </p:cNvSpPr>
            <p:nvPr/>
          </p:nvSpPr>
          <p:spPr bwMode="auto">
            <a:xfrm>
              <a:off x="3884" y="3843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3" name="Freeform 299"/>
            <p:cNvSpPr>
              <a:spLocks/>
            </p:cNvSpPr>
            <p:nvPr/>
          </p:nvSpPr>
          <p:spPr bwMode="auto">
            <a:xfrm>
              <a:off x="3884" y="3857"/>
              <a:ext cx="4" cy="11"/>
            </a:xfrm>
            <a:custGeom>
              <a:avLst/>
              <a:gdLst>
                <a:gd name="T0" fmla="*/ 4 w 4"/>
                <a:gd name="T1" fmla="*/ 2 h 11"/>
                <a:gd name="T2" fmla="*/ 4 w 4"/>
                <a:gd name="T3" fmla="*/ 0 h 11"/>
                <a:gd name="T4" fmla="*/ 2 w 4"/>
                <a:gd name="T5" fmla="*/ 0 h 11"/>
                <a:gd name="T6" fmla="*/ 0 w 4"/>
                <a:gd name="T7" fmla="*/ 2 h 11"/>
                <a:gd name="T8" fmla="*/ 0 w 4"/>
                <a:gd name="T9" fmla="*/ 9 h 11"/>
                <a:gd name="T10" fmla="*/ 2 w 4"/>
                <a:gd name="T11" fmla="*/ 11 h 11"/>
                <a:gd name="T12" fmla="*/ 4 w 4"/>
                <a:gd name="T13" fmla="*/ 9 h 11"/>
                <a:gd name="T14" fmla="*/ 4 w 4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4" name="Freeform 300"/>
            <p:cNvSpPr>
              <a:spLocks/>
            </p:cNvSpPr>
            <p:nvPr/>
          </p:nvSpPr>
          <p:spPr bwMode="auto">
            <a:xfrm>
              <a:off x="3884" y="3874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4 w 4"/>
                <a:gd name="T3" fmla="*/ 0 h 10"/>
                <a:gd name="T4" fmla="*/ 2 w 4"/>
                <a:gd name="T5" fmla="*/ 0 h 10"/>
                <a:gd name="T6" fmla="*/ 0 w 4"/>
                <a:gd name="T7" fmla="*/ 0 h 10"/>
                <a:gd name="T8" fmla="*/ 0 w 4"/>
                <a:gd name="T9" fmla="*/ 10 h 10"/>
                <a:gd name="T10" fmla="*/ 2 w 4"/>
                <a:gd name="T11" fmla="*/ 10 h 10"/>
                <a:gd name="T12" fmla="*/ 4 w 4"/>
                <a:gd name="T13" fmla="*/ 10 h 10"/>
                <a:gd name="T14" fmla="*/ 4 w 4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0"/>
                <a:gd name="T26" fmla="*/ 4 w 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5" name="Freeform 301"/>
            <p:cNvSpPr>
              <a:spLocks/>
            </p:cNvSpPr>
            <p:nvPr/>
          </p:nvSpPr>
          <p:spPr bwMode="auto">
            <a:xfrm>
              <a:off x="3884" y="3888"/>
              <a:ext cx="4" cy="13"/>
            </a:xfrm>
            <a:custGeom>
              <a:avLst/>
              <a:gdLst>
                <a:gd name="T0" fmla="*/ 4 w 4"/>
                <a:gd name="T1" fmla="*/ 4 h 13"/>
                <a:gd name="T2" fmla="*/ 4 w 4"/>
                <a:gd name="T3" fmla="*/ 0 h 13"/>
                <a:gd name="T4" fmla="*/ 2 w 4"/>
                <a:gd name="T5" fmla="*/ 0 h 13"/>
                <a:gd name="T6" fmla="*/ 0 w 4"/>
                <a:gd name="T7" fmla="*/ 4 h 13"/>
                <a:gd name="T8" fmla="*/ 0 w 4"/>
                <a:gd name="T9" fmla="*/ 10 h 13"/>
                <a:gd name="T10" fmla="*/ 2 w 4"/>
                <a:gd name="T11" fmla="*/ 13 h 13"/>
                <a:gd name="T12" fmla="*/ 4 w 4"/>
                <a:gd name="T13" fmla="*/ 10 h 13"/>
                <a:gd name="T14" fmla="*/ 4 w 4"/>
                <a:gd name="T15" fmla="*/ 4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3"/>
                <a:gd name="T26" fmla="*/ 4 w 4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6" name="Freeform 302"/>
            <p:cNvSpPr>
              <a:spLocks/>
            </p:cNvSpPr>
            <p:nvPr/>
          </p:nvSpPr>
          <p:spPr bwMode="auto">
            <a:xfrm>
              <a:off x="3884" y="3903"/>
              <a:ext cx="4" cy="12"/>
            </a:xfrm>
            <a:custGeom>
              <a:avLst/>
              <a:gdLst>
                <a:gd name="T0" fmla="*/ 4 w 4"/>
                <a:gd name="T1" fmla="*/ 2 h 12"/>
                <a:gd name="T2" fmla="*/ 4 w 4"/>
                <a:gd name="T3" fmla="*/ 0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2"/>
                <a:gd name="T26" fmla="*/ 4 w 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" name="Freeform 303"/>
            <p:cNvSpPr>
              <a:spLocks/>
            </p:cNvSpPr>
            <p:nvPr/>
          </p:nvSpPr>
          <p:spPr bwMode="auto">
            <a:xfrm>
              <a:off x="387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8" name="Freeform 304"/>
            <p:cNvSpPr>
              <a:spLocks/>
            </p:cNvSpPr>
            <p:nvPr/>
          </p:nvSpPr>
          <p:spPr bwMode="auto">
            <a:xfrm>
              <a:off x="3863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9" name="Freeform 305"/>
            <p:cNvSpPr>
              <a:spLocks/>
            </p:cNvSpPr>
            <p:nvPr/>
          </p:nvSpPr>
          <p:spPr bwMode="auto">
            <a:xfrm>
              <a:off x="3847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8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0" name="Freeform 306"/>
            <p:cNvSpPr>
              <a:spLocks/>
            </p:cNvSpPr>
            <p:nvPr/>
          </p:nvSpPr>
          <p:spPr bwMode="auto">
            <a:xfrm>
              <a:off x="383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1" name="Freeform 307"/>
            <p:cNvSpPr>
              <a:spLocks/>
            </p:cNvSpPr>
            <p:nvPr/>
          </p:nvSpPr>
          <p:spPr bwMode="auto">
            <a:xfrm>
              <a:off x="381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2" name="Freeform 308"/>
            <p:cNvSpPr>
              <a:spLocks/>
            </p:cNvSpPr>
            <p:nvPr/>
          </p:nvSpPr>
          <p:spPr bwMode="auto">
            <a:xfrm>
              <a:off x="379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3" name="Freeform 309"/>
            <p:cNvSpPr>
              <a:spLocks/>
            </p:cNvSpPr>
            <p:nvPr/>
          </p:nvSpPr>
          <p:spPr bwMode="auto">
            <a:xfrm>
              <a:off x="378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4" name="Freeform 310"/>
            <p:cNvSpPr>
              <a:spLocks/>
            </p:cNvSpPr>
            <p:nvPr/>
          </p:nvSpPr>
          <p:spPr bwMode="auto">
            <a:xfrm>
              <a:off x="3769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5" name="Freeform 311"/>
            <p:cNvSpPr>
              <a:spLocks/>
            </p:cNvSpPr>
            <p:nvPr/>
          </p:nvSpPr>
          <p:spPr bwMode="auto">
            <a:xfrm>
              <a:off x="375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6" name="Freeform 312"/>
            <p:cNvSpPr>
              <a:spLocks/>
            </p:cNvSpPr>
            <p:nvPr/>
          </p:nvSpPr>
          <p:spPr bwMode="auto">
            <a:xfrm>
              <a:off x="373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7" name="Freeform 313"/>
            <p:cNvSpPr>
              <a:spLocks/>
            </p:cNvSpPr>
            <p:nvPr/>
          </p:nvSpPr>
          <p:spPr bwMode="auto">
            <a:xfrm>
              <a:off x="3723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8" name="Freeform 314"/>
            <p:cNvSpPr>
              <a:spLocks/>
            </p:cNvSpPr>
            <p:nvPr/>
          </p:nvSpPr>
          <p:spPr bwMode="auto">
            <a:xfrm>
              <a:off x="370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19" name="Freeform 315"/>
            <p:cNvSpPr>
              <a:spLocks/>
            </p:cNvSpPr>
            <p:nvPr/>
          </p:nvSpPr>
          <p:spPr bwMode="auto">
            <a:xfrm>
              <a:off x="369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0" name="Freeform 316"/>
            <p:cNvSpPr>
              <a:spLocks/>
            </p:cNvSpPr>
            <p:nvPr/>
          </p:nvSpPr>
          <p:spPr bwMode="auto">
            <a:xfrm>
              <a:off x="3676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1" name="Freeform 317"/>
            <p:cNvSpPr>
              <a:spLocks/>
            </p:cNvSpPr>
            <p:nvPr/>
          </p:nvSpPr>
          <p:spPr bwMode="auto">
            <a:xfrm>
              <a:off x="366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2" name="Freeform 318"/>
            <p:cNvSpPr>
              <a:spLocks/>
            </p:cNvSpPr>
            <p:nvPr/>
          </p:nvSpPr>
          <p:spPr bwMode="auto">
            <a:xfrm>
              <a:off x="364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3" name="Freeform 319"/>
            <p:cNvSpPr>
              <a:spLocks/>
            </p:cNvSpPr>
            <p:nvPr/>
          </p:nvSpPr>
          <p:spPr bwMode="auto">
            <a:xfrm>
              <a:off x="363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4" name="Freeform 320"/>
            <p:cNvSpPr>
              <a:spLocks/>
            </p:cNvSpPr>
            <p:nvPr/>
          </p:nvSpPr>
          <p:spPr bwMode="auto">
            <a:xfrm>
              <a:off x="36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5" name="Freeform 321"/>
            <p:cNvSpPr>
              <a:spLocks/>
            </p:cNvSpPr>
            <p:nvPr/>
          </p:nvSpPr>
          <p:spPr bwMode="auto">
            <a:xfrm>
              <a:off x="3598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2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6" name="Freeform 322"/>
            <p:cNvSpPr>
              <a:spLocks/>
            </p:cNvSpPr>
            <p:nvPr/>
          </p:nvSpPr>
          <p:spPr bwMode="auto">
            <a:xfrm>
              <a:off x="358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7" name="Freeform 323"/>
            <p:cNvSpPr>
              <a:spLocks/>
            </p:cNvSpPr>
            <p:nvPr/>
          </p:nvSpPr>
          <p:spPr bwMode="auto">
            <a:xfrm>
              <a:off x="356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8" name="Freeform 324"/>
            <p:cNvSpPr>
              <a:spLocks/>
            </p:cNvSpPr>
            <p:nvPr/>
          </p:nvSpPr>
          <p:spPr bwMode="auto">
            <a:xfrm>
              <a:off x="355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29" name="Freeform 325"/>
            <p:cNvSpPr>
              <a:spLocks/>
            </p:cNvSpPr>
            <p:nvPr/>
          </p:nvSpPr>
          <p:spPr bwMode="auto">
            <a:xfrm>
              <a:off x="353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0" name="Freeform 326"/>
            <p:cNvSpPr>
              <a:spLocks/>
            </p:cNvSpPr>
            <p:nvPr/>
          </p:nvSpPr>
          <p:spPr bwMode="auto">
            <a:xfrm>
              <a:off x="352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1" name="Freeform 327"/>
            <p:cNvSpPr>
              <a:spLocks/>
            </p:cNvSpPr>
            <p:nvPr/>
          </p:nvSpPr>
          <p:spPr bwMode="auto">
            <a:xfrm>
              <a:off x="35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2" name="Freeform 328"/>
            <p:cNvSpPr>
              <a:spLocks/>
            </p:cNvSpPr>
            <p:nvPr/>
          </p:nvSpPr>
          <p:spPr bwMode="auto">
            <a:xfrm>
              <a:off x="349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3" name="Freeform 329"/>
            <p:cNvSpPr>
              <a:spLocks/>
            </p:cNvSpPr>
            <p:nvPr/>
          </p:nvSpPr>
          <p:spPr bwMode="auto">
            <a:xfrm>
              <a:off x="347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4" name="Freeform 330"/>
            <p:cNvSpPr>
              <a:spLocks/>
            </p:cNvSpPr>
            <p:nvPr/>
          </p:nvSpPr>
          <p:spPr bwMode="auto">
            <a:xfrm>
              <a:off x="345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5" name="Freeform 331"/>
            <p:cNvSpPr>
              <a:spLocks/>
            </p:cNvSpPr>
            <p:nvPr/>
          </p:nvSpPr>
          <p:spPr bwMode="auto">
            <a:xfrm>
              <a:off x="344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6" name="Freeform 332"/>
            <p:cNvSpPr>
              <a:spLocks/>
            </p:cNvSpPr>
            <p:nvPr/>
          </p:nvSpPr>
          <p:spPr bwMode="auto">
            <a:xfrm>
              <a:off x="342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7" name="Freeform 333"/>
            <p:cNvSpPr>
              <a:spLocks/>
            </p:cNvSpPr>
            <p:nvPr/>
          </p:nvSpPr>
          <p:spPr bwMode="auto">
            <a:xfrm>
              <a:off x="341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8" name="Freeform 334"/>
            <p:cNvSpPr>
              <a:spLocks/>
            </p:cNvSpPr>
            <p:nvPr/>
          </p:nvSpPr>
          <p:spPr bwMode="auto">
            <a:xfrm>
              <a:off x="339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39" name="Freeform 335"/>
            <p:cNvSpPr>
              <a:spLocks/>
            </p:cNvSpPr>
            <p:nvPr/>
          </p:nvSpPr>
          <p:spPr bwMode="auto">
            <a:xfrm>
              <a:off x="338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0" name="Freeform 336"/>
            <p:cNvSpPr>
              <a:spLocks/>
            </p:cNvSpPr>
            <p:nvPr/>
          </p:nvSpPr>
          <p:spPr bwMode="auto">
            <a:xfrm>
              <a:off x="336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1" name="Freeform 337"/>
            <p:cNvSpPr>
              <a:spLocks/>
            </p:cNvSpPr>
            <p:nvPr/>
          </p:nvSpPr>
          <p:spPr bwMode="auto">
            <a:xfrm>
              <a:off x="335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2" name="Freeform 338"/>
            <p:cNvSpPr>
              <a:spLocks/>
            </p:cNvSpPr>
            <p:nvPr/>
          </p:nvSpPr>
          <p:spPr bwMode="auto">
            <a:xfrm>
              <a:off x="333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3" name="Freeform 339"/>
            <p:cNvSpPr>
              <a:spLocks/>
            </p:cNvSpPr>
            <p:nvPr/>
          </p:nvSpPr>
          <p:spPr bwMode="auto">
            <a:xfrm>
              <a:off x="331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4" name="Freeform 340"/>
            <p:cNvSpPr>
              <a:spLocks/>
            </p:cNvSpPr>
            <p:nvPr/>
          </p:nvSpPr>
          <p:spPr bwMode="auto">
            <a:xfrm>
              <a:off x="330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5" name="Freeform 341"/>
            <p:cNvSpPr>
              <a:spLocks/>
            </p:cNvSpPr>
            <p:nvPr/>
          </p:nvSpPr>
          <p:spPr bwMode="auto">
            <a:xfrm>
              <a:off x="328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6" name="Freeform 342"/>
            <p:cNvSpPr>
              <a:spLocks/>
            </p:cNvSpPr>
            <p:nvPr/>
          </p:nvSpPr>
          <p:spPr bwMode="auto">
            <a:xfrm>
              <a:off x="327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7" name="Freeform 343"/>
            <p:cNvSpPr>
              <a:spLocks/>
            </p:cNvSpPr>
            <p:nvPr/>
          </p:nvSpPr>
          <p:spPr bwMode="auto">
            <a:xfrm>
              <a:off x="325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8" name="Freeform 344"/>
            <p:cNvSpPr>
              <a:spLocks/>
            </p:cNvSpPr>
            <p:nvPr/>
          </p:nvSpPr>
          <p:spPr bwMode="auto">
            <a:xfrm>
              <a:off x="324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49" name="Freeform 345"/>
            <p:cNvSpPr>
              <a:spLocks/>
            </p:cNvSpPr>
            <p:nvPr/>
          </p:nvSpPr>
          <p:spPr bwMode="auto">
            <a:xfrm>
              <a:off x="322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0" name="Freeform 346"/>
            <p:cNvSpPr>
              <a:spLocks/>
            </p:cNvSpPr>
            <p:nvPr/>
          </p:nvSpPr>
          <p:spPr bwMode="auto">
            <a:xfrm>
              <a:off x="321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1" name="Freeform 347"/>
            <p:cNvSpPr>
              <a:spLocks/>
            </p:cNvSpPr>
            <p:nvPr/>
          </p:nvSpPr>
          <p:spPr bwMode="auto">
            <a:xfrm>
              <a:off x="319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2" name="Freeform 348"/>
            <p:cNvSpPr>
              <a:spLocks/>
            </p:cNvSpPr>
            <p:nvPr/>
          </p:nvSpPr>
          <p:spPr bwMode="auto">
            <a:xfrm>
              <a:off x="317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3" name="Freeform 349"/>
            <p:cNvSpPr>
              <a:spLocks/>
            </p:cNvSpPr>
            <p:nvPr/>
          </p:nvSpPr>
          <p:spPr bwMode="auto">
            <a:xfrm>
              <a:off x="316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4" name="Freeform 350"/>
            <p:cNvSpPr>
              <a:spLocks/>
            </p:cNvSpPr>
            <p:nvPr/>
          </p:nvSpPr>
          <p:spPr bwMode="auto">
            <a:xfrm>
              <a:off x="314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5" name="Freeform 351"/>
            <p:cNvSpPr>
              <a:spLocks/>
            </p:cNvSpPr>
            <p:nvPr/>
          </p:nvSpPr>
          <p:spPr bwMode="auto">
            <a:xfrm>
              <a:off x="313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6" name="Freeform 352"/>
            <p:cNvSpPr>
              <a:spLocks/>
            </p:cNvSpPr>
            <p:nvPr/>
          </p:nvSpPr>
          <p:spPr bwMode="auto">
            <a:xfrm>
              <a:off x="311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7" name="Freeform 353"/>
            <p:cNvSpPr>
              <a:spLocks/>
            </p:cNvSpPr>
            <p:nvPr/>
          </p:nvSpPr>
          <p:spPr bwMode="auto">
            <a:xfrm>
              <a:off x="310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8" name="Freeform 354"/>
            <p:cNvSpPr>
              <a:spLocks/>
            </p:cNvSpPr>
            <p:nvPr/>
          </p:nvSpPr>
          <p:spPr bwMode="auto">
            <a:xfrm>
              <a:off x="308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59" name="Freeform 355"/>
            <p:cNvSpPr>
              <a:spLocks/>
            </p:cNvSpPr>
            <p:nvPr/>
          </p:nvSpPr>
          <p:spPr bwMode="auto">
            <a:xfrm>
              <a:off x="307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0" name="Freeform 356"/>
            <p:cNvSpPr>
              <a:spLocks/>
            </p:cNvSpPr>
            <p:nvPr/>
          </p:nvSpPr>
          <p:spPr bwMode="auto">
            <a:xfrm>
              <a:off x="3056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8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0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1" name="Freeform 357"/>
            <p:cNvSpPr>
              <a:spLocks/>
            </p:cNvSpPr>
            <p:nvPr/>
          </p:nvSpPr>
          <p:spPr bwMode="auto">
            <a:xfrm>
              <a:off x="303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2" name="Freeform 358"/>
            <p:cNvSpPr>
              <a:spLocks/>
            </p:cNvSpPr>
            <p:nvPr/>
          </p:nvSpPr>
          <p:spPr bwMode="auto">
            <a:xfrm>
              <a:off x="3023" y="170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2 h 4"/>
                <a:gd name="T4" fmla="*/ 10 w 14"/>
                <a:gd name="T5" fmla="*/ 0 h 4"/>
                <a:gd name="T6" fmla="*/ 0 w 14"/>
                <a:gd name="T7" fmla="*/ 0 h 4"/>
                <a:gd name="T8" fmla="*/ 0 w 14"/>
                <a:gd name="T9" fmla="*/ 2 h 4"/>
                <a:gd name="T10" fmla="*/ 0 w 14"/>
                <a:gd name="T11" fmla="*/ 4 h 4"/>
                <a:gd name="T12" fmla="*/ 4 w 14"/>
                <a:gd name="T13" fmla="*/ 4 h 4"/>
                <a:gd name="T14" fmla="*/ 14 w 1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"/>
                <a:gd name="T26" fmla="*/ 14 w 1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">
                  <a:moveTo>
                    <a:pt x="14" y="4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3" name="Freeform 359"/>
            <p:cNvSpPr>
              <a:spLocks/>
            </p:cNvSpPr>
            <p:nvPr/>
          </p:nvSpPr>
          <p:spPr bwMode="auto">
            <a:xfrm>
              <a:off x="3008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4" name="Freeform 360"/>
            <p:cNvSpPr>
              <a:spLocks/>
            </p:cNvSpPr>
            <p:nvPr/>
          </p:nvSpPr>
          <p:spPr bwMode="auto">
            <a:xfrm>
              <a:off x="299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5" name="Freeform 361"/>
            <p:cNvSpPr>
              <a:spLocks/>
            </p:cNvSpPr>
            <p:nvPr/>
          </p:nvSpPr>
          <p:spPr bwMode="auto">
            <a:xfrm>
              <a:off x="297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6" name="Freeform 362"/>
            <p:cNvSpPr>
              <a:spLocks/>
            </p:cNvSpPr>
            <p:nvPr/>
          </p:nvSpPr>
          <p:spPr bwMode="auto">
            <a:xfrm>
              <a:off x="2961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7" name="Freeform 363"/>
            <p:cNvSpPr>
              <a:spLocks/>
            </p:cNvSpPr>
            <p:nvPr/>
          </p:nvSpPr>
          <p:spPr bwMode="auto">
            <a:xfrm>
              <a:off x="2945" y="170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2 h 4"/>
                <a:gd name="T4" fmla="*/ 10 w 14"/>
                <a:gd name="T5" fmla="*/ 0 h 4"/>
                <a:gd name="T6" fmla="*/ 0 w 14"/>
                <a:gd name="T7" fmla="*/ 0 h 4"/>
                <a:gd name="T8" fmla="*/ 0 w 14"/>
                <a:gd name="T9" fmla="*/ 2 h 4"/>
                <a:gd name="T10" fmla="*/ 0 w 14"/>
                <a:gd name="T11" fmla="*/ 4 h 4"/>
                <a:gd name="T12" fmla="*/ 4 w 14"/>
                <a:gd name="T13" fmla="*/ 4 h 4"/>
                <a:gd name="T14" fmla="*/ 14 w 1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"/>
                <a:gd name="T26" fmla="*/ 14 w 1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">
                  <a:moveTo>
                    <a:pt x="14" y="4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8" name="Freeform 364"/>
            <p:cNvSpPr>
              <a:spLocks/>
            </p:cNvSpPr>
            <p:nvPr/>
          </p:nvSpPr>
          <p:spPr bwMode="auto">
            <a:xfrm>
              <a:off x="293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69" name="Freeform 365"/>
            <p:cNvSpPr>
              <a:spLocks/>
            </p:cNvSpPr>
            <p:nvPr/>
          </p:nvSpPr>
          <p:spPr bwMode="auto">
            <a:xfrm>
              <a:off x="29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0" name="Freeform 366"/>
            <p:cNvSpPr>
              <a:spLocks/>
            </p:cNvSpPr>
            <p:nvPr/>
          </p:nvSpPr>
          <p:spPr bwMode="auto">
            <a:xfrm>
              <a:off x="290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1" name="Freeform 367"/>
            <p:cNvSpPr>
              <a:spLocks/>
            </p:cNvSpPr>
            <p:nvPr/>
          </p:nvSpPr>
          <p:spPr bwMode="auto">
            <a:xfrm>
              <a:off x="288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2" name="Freeform 368"/>
            <p:cNvSpPr>
              <a:spLocks/>
            </p:cNvSpPr>
            <p:nvPr/>
          </p:nvSpPr>
          <p:spPr bwMode="auto">
            <a:xfrm>
              <a:off x="2868" y="1707"/>
              <a:ext cx="13" cy="4"/>
            </a:xfrm>
            <a:custGeom>
              <a:avLst/>
              <a:gdLst>
                <a:gd name="T0" fmla="*/ 13 w 13"/>
                <a:gd name="T1" fmla="*/ 4 h 4"/>
                <a:gd name="T2" fmla="*/ 13 w 13"/>
                <a:gd name="T3" fmla="*/ 2 h 4"/>
                <a:gd name="T4" fmla="*/ 9 w 13"/>
                <a:gd name="T5" fmla="*/ 0 h 4"/>
                <a:gd name="T6" fmla="*/ 0 w 13"/>
                <a:gd name="T7" fmla="*/ 0 h 4"/>
                <a:gd name="T8" fmla="*/ 0 w 13"/>
                <a:gd name="T9" fmla="*/ 2 h 4"/>
                <a:gd name="T10" fmla="*/ 0 w 13"/>
                <a:gd name="T11" fmla="*/ 4 h 4"/>
                <a:gd name="T12" fmla="*/ 3 w 13"/>
                <a:gd name="T13" fmla="*/ 4 h 4"/>
                <a:gd name="T14" fmla="*/ 13 w 13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"/>
                <a:gd name="T26" fmla="*/ 13 w 1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">
                  <a:moveTo>
                    <a:pt x="13" y="4"/>
                  </a:moveTo>
                  <a:lnTo>
                    <a:pt x="13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3" name="Freeform 369"/>
            <p:cNvSpPr>
              <a:spLocks/>
            </p:cNvSpPr>
            <p:nvPr/>
          </p:nvSpPr>
          <p:spPr bwMode="auto">
            <a:xfrm>
              <a:off x="285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4" name="Freeform 370"/>
            <p:cNvSpPr>
              <a:spLocks/>
            </p:cNvSpPr>
            <p:nvPr/>
          </p:nvSpPr>
          <p:spPr bwMode="auto">
            <a:xfrm>
              <a:off x="2838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2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5" name="Freeform 371"/>
            <p:cNvSpPr>
              <a:spLocks/>
            </p:cNvSpPr>
            <p:nvPr/>
          </p:nvSpPr>
          <p:spPr bwMode="auto">
            <a:xfrm>
              <a:off x="282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6" name="Freeform 372"/>
            <p:cNvSpPr>
              <a:spLocks/>
            </p:cNvSpPr>
            <p:nvPr/>
          </p:nvSpPr>
          <p:spPr bwMode="auto">
            <a:xfrm>
              <a:off x="280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7" name="Freeform 373"/>
            <p:cNvSpPr>
              <a:spLocks/>
            </p:cNvSpPr>
            <p:nvPr/>
          </p:nvSpPr>
          <p:spPr bwMode="auto">
            <a:xfrm>
              <a:off x="279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8" name="Freeform 374"/>
            <p:cNvSpPr>
              <a:spLocks/>
            </p:cNvSpPr>
            <p:nvPr/>
          </p:nvSpPr>
          <p:spPr bwMode="auto">
            <a:xfrm>
              <a:off x="277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79" name="Freeform 375"/>
            <p:cNvSpPr>
              <a:spLocks/>
            </p:cNvSpPr>
            <p:nvPr/>
          </p:nvSpPr>
          <p:spPr bwMode="auto">
            <a:xfrm>
              <a:off x="276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0" name="Freeform 376"/>
            <p:cNvSpPr>
              <a:spLocks/>
            </p:cNvSpPr>
            <p:nvPr/>
          </p:nvSpPr>
          <p:spPr bwMode="auto">
            <a:xfrm>
              <a:off x="274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1" name="Freeform 377"/>
            <p:cNvSpPr>
              <a:spLocks/>
            </p:cNvSpPr>
            <p:nvPr/>
          </p:nvSpPr>
          <p:spPr bwMode="auto">
            <a:xfrm>
              <a:off x="273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2" name="Freeform 378"/>
            <p:cNvSpPr>
              <a:spLocks/>
            </p:cNvSpPr>
            <p:nvPr/>
          </p:nvSpPr>
          <p:spPr bwMode="auto">
            <a:xfrm>
              <a:off x="27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3" name="Freeform 379"/>
            <p:cNvSpPr>
              <a:spLocks/>
            </p:cNvSpPr>
            <p:nvPr/>
          </p:nvSpPr>
          <p:spPr bwMode="auto">
            <a:xfrm>
              <a:off x="269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4" name="Freeform 380"/>
            <p:cNvSpPr>
              <a:spLocks/>
            </p:cNvSpPr>
            <p:nvPr/>
          </p:nvSpPr>
          <p:spPr bwMode="auto">
            <a:xfrm>
              <a:off x="268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5" name="Freeform 381"/>
            <p:cNvSpPr>
              <a:spLocks/>
            </p:cNvSpPr>
            <p:nvPr/>
          </p:nvSpPr>
          <p:spPr bwMode="auto">
            <a:xfrm>
              <a:off x="266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6" name="Freeform 382"/>
            <p:cNvSpPr>
              <a:spLocks/>
            </p:cNvSpPr>
            <p:nvPr/>
          </p:nvSpPr>
          <p:spPr bwMode="auto">
            <a:xfrm>
              <a:off x="265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7" name="Freeform 383"/>
            <p:cNvSpPr>
              <a:spLocks/>
            </p:cNvSpPr>
            <p:nvPr/>
          </p:nvSpPr>
          <p:spPr bwMode="auto">
            <a:xfrm>
              <a:off x="263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8" name="Freeform 384"/>
            <p:cNvSpPr>
              <a:spLocks/>
            </p:cNvSpPr>
            <p:nvPr/>
          </p:nvSpPr>
          <p:spPr bwMode="auto">
            <a:xfrm>
              <a:off x="262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89" name="Freeform 385"/>
            <p:cNvSpPr>
              <a:spLocks/>
            </p:cNvSpPr>
            <p:nvPr/>
          </p:nvSpPr>
          <p:spPr bwMode="auto">
            <a:xfrm>
              <a:off x="26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0" name="Freeform 386"/>
            <p:cNvSpPr>
              <a:spLocks/>
            </p:cNvSpPr>
            <p:nvPr/>
          </p:nvSpPr>
          <p:spPr bwMode="auto">
            <a:xfrm>
              <a:off x="259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1" name="Freeform 387"/>
            <p:cNvSpPr>
              <a:spLocks/>
            </p:cNvSpPr>
            <p:nvPr/>
          </p:nvSpPr>
          <p:spPr bwMode="auto">
            <a:xfrm>
              <a:off x="257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2" name="Freeform 388"/>
            <p:cNvSpPr>
              <a:spLocks/>
            </p:cNvSpPr>
            <p:nvPr/>
          </p:nvSpPr>
          <p:spPr bwMode="auto">
            <a:xfrm>
              <a:off x="255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3" name="Freeform 389"/>
            <p:cNvSpPr>
              <a:spLocks/>
            </p:cNvSpPr>
            <p:nvPr/>
          </p:nvSpPr>
          <p:spPr bwMode="auto">
            <a:xfrm>
              <a:off x="254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4" name="Freeform 390"/>
            <p:cNvSpPr>
              <a:spLocks/>
            </p:cNvSpPr>
            <p:nvPr/>
          </p:nvSpPr>
          <p:spPr bwMode="auto">
            <a:xfrm>
              <a:off x="252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5" name="Freeform 391"/>
            <p:cNvSpPr>
              <a:spLocks/>
            </p:cNvSpPr>
            <p:nvPr/>
          </p:nvSpPr>
          <p:spPr bwMode="auto">
            <a:xfrm>
              <a:off x="251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6" name="Freeform 392"/>
            <p:cNvSpPr>
              <a:spLocks/>
            </p:cNvSpPr>
            <p:nvPr/>
          </p:nvSpPr>
          <p:spPr bwMode="auto">
            <a:xfrm>
              <a:off x="249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7" name="Freeform 393"/>
            <p:cNvSpPr>
              <a:spLocks/>
            </p:cNvSpPr>
            <p:nvPr/>
          </p:nvSpPr>
          <p:spPr bwMode="auto">
            <a:xfrm>
              <a:off x="248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8" name="Freeform 394"/>
            <p:cNvSpPr>
              <a:spLocks/>
            </p:cNvSpPr>
            <p:nvPr/>
          </p:nvSpPr>
          <p:spPr bwMode="auto">
            <a:xfrm>
              <a:off x="246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99" name="Freeform 395"/>
            <p:cNvSpPr>
              <a:spLocks/>
            </p:cNvSpPr>
            <p:nvPr/>
          </p:nvSpPr>
          <p:spPr bwMode="auto">
            <a:xfrm>
              <a:off x="245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0" name="Freeform 396"/>
            <p:cNvSpPr>
              <a:spLocks/>
            </p:cNvSpPr>
            <p:nvPr/>
          </p:nvSpPr>
          <p:spPr bwMode="auto">
            <a:xfrm>
              <a:off x="243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1" name="Freeform 397"/>
            <p:cNvSpPr>
              <a:spLocks/>
            </p:cNvSpPr>
            <p:nvPr/>
          </p:nvSpPr>
          <p:spPr bwMode="auto">
            <a:xfrm>
              <a:off x="241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2" name="Freeform 398"/>
            <p:cNvSpPr>
              <a:spLocks/>
            </p:cNvSpPr>
            <p:nvPr/>
          </p:nvSpPr>
          <p:spPr bwMode="auto">
            <a:xfrm>
              <a:off x="240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3" name="Freeform 399"/>
            <p:cNvSpPr>
              <a:spLocks/>
            </p:cNvSpPr>
            <p:nvPr/>
          </p:nvSpPr>
          <p:spPr bwMode="auto">
            <a:xfrm>
              <a:off x="238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4" name="Freeform 400"/>
            <p:cNvSpPr>
              <a:spLocks/>
            </p:cNvSpPr>
            <p:nvPr/>
          </p:nvSpPr>
          <p:spPr bwMode="auto">
            <a:xfrm>
              <a:off x="237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5" name="Freeform 401"/>
            <p:cNvSpPr>
              <a:spLocks/>
            </p:cNvSpPr>
            <p:nvPr/>
          </p:nvSpPr>
          <p:spPr bwMode="auto">
            <a:xfrm>
              <a:off x="235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6" name="Freeform 402"/>
            <p:cNvSpPr>
              <a:spLocks/>
            </p:cNvSpPr>
            <p:nvPr/>
          </p:nvSpPr>
          <p:spPr bwMode="auto">
            <a:xfrm>
              <a:off x="234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7" name="Freeform 403"/>
            <p:cNvSpPr>
              <a:spLocks/>
            </p:cNvSpPr>
            <p:nvPr/>
          </p:nvSpPr>
          <p:spPr bwMode="auto">
            <a:xfrm>
              <a:off x="232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8" name="Freeform 404"/>
            <p:cNvSpPr>
              <a:spLocks/>
            </p:cNvSpPr>
            <p:nvPr/>
          </p:nvSpPr>
          <p:spPr bwMode="auto">
            <a:xfrm>
              <a:off x="231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9" name="Freeform 405"/>
            <p:cNvSpPr>
              <a:spLocks/>
            </p:cNvSpPr>
            <p:nvPr/>
          </p:nvSpPr>
          <p:spPr bwMode="auto">
            <a:xfrm>
              <a:off x="229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0" name="Freeform 406"/>
            <p:cNvSpPr>
              <a:spLocks/>
            </p:cNvSpPr>
            <p:nvPr/>
          </p:nvSpPr>
          <p:spPr bwMode="auto">
            <a:xfrm>
              <a:off x="227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1" name="Freeform 407"/>
            <p:cNvSpPr>
              <a:spLocks/>
            </p:cNvSpPr>
            <p:nvPr/>
          </p:nvSpPr>
          <p:spPr bwMode="auto">
            <a:xfrm>
              <a:off x="226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2" name="Freeform 408"/>
            <p:cNvSpPr>
              <a:spLocks/>
            </p:cNvSpPr>
            <p:nvPr/>
          </p:nvSpPr>
          <p:spPr bwMode="auto">
            <a:xfrm>
              <a:off x="2248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3" name="Freeform 409"/>
            <p:cNvSpPr>
              <a:spLocks/>
            </p:cNvSpPr>
            <p:nvPr/>
          </p:nvSpPr>
          <p:spPr bwMode="auto">
            <a:xfrm>
              <a:off x="223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4" name="Freeform 410"/>
            <p:cNvSpPr>
              <a:spLocks/>
            </p:cNvSpPr>
            <p:nvPr/>
          </p:nvSpPr>
          <p:spPr bwMode="auto">
            <a:xfrm>
              <a:off x="221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5" name="Freeform 411"/>
            <p:cNvSpPr>
              <a:spLocks/>
            </p:cNvSpPr>
            <p:nvPr/>
          </p:nvSpPr>
          <p:spPr bwMode="auto">
            <a:xfrm>
              <a:off x="2201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6" name="Freeform 412"/>
            <p:cNvSpPr>
              <a:spLocks/>
            </p:cNvSpPr>
            <p:nvPr/>
          </p:nvSpPr>
          <p:spPr bwMode="auto">
            <a:xfrm>
              <a:off x="218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7" name="Freeform 413"/>
            <p:cNvSpPr>
              <a:spLocks/>
            </p:cNvSpPr>
            <p:nvPr/>
          </p:nvSpPr>
          <p:spPr bwMode="auto">
            <a:xfrm>
              <a:off x="217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8" name="Freeform 414"/>
            <p:cNvSpPr>
              <a:spLocks/>
            </p:cNvSpPr>
            <p:nvPr/>
          </p:nvSpPr>
          <p:spPr bwMode="auto">
            <a:xfrm>
              <a:off x="215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9" name="Freeform 415"/>
            <p:cNvSpPr>
              <a:spLocks/>
            </p:cNvSpPr>
            <p:nvPr/>
          </p:nvSpPr>
          <p:spPr bwMode="auto">
            <a:xfrm>
              <a:off x="213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0" name="Freeform 416"/>
            <p:cNvSpPr>
              <a:spLocks/>
            </p:cNvSpPr>
            <p:nvPr/>
          </p:nvSpPr>
          <p:spPr bwMode="auto">
            <a:xfrm>
              <a:off x="212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1" name="Freeform 417"/>
            <p:cNvSpPr>
              <a:spLocks/>
            </p:cNvSpPr>
            <p:nvPr/>
          </p:nvSpPr>
          <p:spPr bwMode="auto">
            <a:xfrm>
              <a:off x="2108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2" name="Freeform 418"/>
            <p:cNvSpPr>
              <a:spLocks/>
            </p:cNvSpPr>
            <p:nvPr/>
          </p:nvSpPr>
          <p:spPr bwMode="auto">
            <a:xfrm>
              <a:off x="209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3" name="Freeform 419"/>
            <p:cNvSpPr>
              <a:spLocks/>
            </p:cNvSpPr>
            <p:nvPr/>
          </p:nvSpPr>
          <p:spPr bwMode="auto">
            <a:xfrm>
              <a:off x="207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4" name="Freeform 420"/>
            <p:cNvSpPr>
              <a:spLocks/>
            </p:cNvSpPr>
            <p:nvPr/>
          </p:nvSpPr>
          <p:spPr bwMode="auto">
            <a:xfrm>
              <a:off x="2061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5" name="Freeform 421"/>
            <p:cNvSpPr>
              <a:spLocks/>
            </p:cNvSpPr>
            <p:nvPr/>
          </p:nvSpPr>
          <p:spPr bwMode="auto">
            <a:xfrm>
              <a:off x="204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6" name="Freeform 422"/>
            <p:cNvSpPr>
              <a:spLocks/>
            </p:cNvSpPr>
            <p:nvPr/>
          </p:nvSpPr>
          <p:spPr bwMode="auto">
            <a:xfrm>
              <a:off x="203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7" name="Freeform 423"/>
            <p:cNvSpPr>
              <a:spLocks/>
            </p:cNvSpPr>
            <p:nvPr/>
          </p:nvSpPr>
          <p:spPr bwMode="auto">
            <a:xfrm>
              <a:off x="20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8" name="Freeform 424"/>
            <p:cNvSpPr>
              <a:spLocks/>
            </p:cNvSpPr>
            <p:nvPr/>
          </p:nvSpPr>
          <p:spPr bwMode="auto">
            <a:xfrm>
              <a:off x="199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29" name="Freeform 425"/>
            <p:cNvSpPr>
              <a:spLocks/>
            </p:cNvSpPr>
            <p:nvPr/>
          </p:nvSpPr>
          <p:spPr bwMode="auto">
            <a:xfrm>
              <a:off x="198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0" name="Freeform 426"/>
            <p:cNvSpPr>
              <a:spLocks/>
            </p:cNvSpPr>
            <p:nvPr/>
          </p:nvSpPr>
          <p:spPr bwMode="auto">
            <a:xfrm>
              <a:off x="1970" y="1707"/>
              <a:ext cx="9" cy="4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2 h 4"/>
                <a:gd name="T4" fmla="*/ 9 w 9"/>
                <a:gd name="T5" fmla="*/ 0 h 4"/>
                <a:gd name="T6" fmla="*/ 0 w 9"/>
                <a:gd name="T7" fmla="*/ 0 h 4"/>
                <a:gd name="T8" fmla="*/ 0 w 9"/>
                <a:gd name="T9" fmla="*/ 2 h 4"/>
                <a:gd name="T10" fmla="*/ 0 w 9"/>
                <a:gd name="T11" fmla="*/ 4 h 4"/>
                <a:gd name="T12" fmla="*/ 9 w 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9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1" name="Freeform 427"/>
            <p:cNvSpPr>
              <a:spLocks/>
            </p:cNvSpPr>
            <p:nvPr/>
          </p:nvSpPr>
          <p:spPr bwMode="auto">
            <a:xfrm>
              <a:off x="1952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2" name="Freeform 428"/>
            <p:cNvSpPr>
              <a:spLocks/>
            </p:cNvSpPr>
            <p:nvPr/>
          </p:nvSpPr>
          <p:spPr bwMode="auto">
            <a:xfrm>
              <a:off x="1937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3" name="Freeform 429"/>
            <p:cNvSpPr>
              <a:spLocks/>
            </p:cNvSpPr>
            <p:nvPr/>
          </p:nvSpPr>
          <p:spPr bwMode="auto">
            <a:xfrm>
              <a:off x="1923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4" name="Freeform 430"/>
            <p:cNvSpPr>
              <a:spLocks/>
            </p:cNvSpPr>
            <p:nvPr/>
          </p:nvSpPr>
          <p:spPr bwMode="auto">
            <a:xfrm>
              <a:off x="19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5" name="Freeform 431"/>
            <p:cNvSpPr>
              <a:spLocks/>
            </p:cNvSpPr>
            <p:nvPr/>
          </p:nvSpPr>
          <p:spPr bwMode="auto">
            <a:xfrm>
              <a:off x="189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6" name="Freeform 432"/>
            <p:cNvSpPr>
              <a:spLocks/>
            </p:cNvSpPr>
            <p:nvPr/>
          </p:nvSpPr>
          <p:spPr bwMode="auto">
            <a:xfrm>
              <a:off x="187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7" name="Freeform 433"/>
            <p:cNvSpPr>
              <a:spLocks/>
            </p:cNvSpPr>
            <p:nvPr/>
          </p:nvSpPr>
          <p:spPr bwMode="auto">
            <a:xfrm>
              <a:off x="1859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8" name="Freeform 434"/>
            <p:cNvSpPr>
              <a:spLocks/>
            </p:cNvSpPr>
            <p:nvPr/>
          </p:nvSpPr>
          <p:spPr bwMode="auto">
            <a:xfrm>
              <a:off x="1845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2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39" name="Freeform 435"/>
            <p:cNvSpPr>
              <a:spLocks/>
            </p:cNvSpPr>
            <p:nvPr/>
          </p:nvSpPr>
          <p:spPr bwMode="auto">
            <a:xfrm>
              <a:off x="1828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0" name="Freeform 436"/>
            <p:cNvSpPr>
              <a:spLocks/>
            </p:cNvSpPr>
            <p:nvPr/>
          </p:nvSpPr>
          <p:spPr bwMode="auto">
            <a:xfrm>
              <a:off x="181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1" name="Freeform 437"/>
            <p:cNvSpPr>
              <a:spLocks/>
            </p:cNvSpPr>
            <p:nvPr/>
          </p:nvSpPr>
          <p:spPr bwMode="auto">
            <a:xfrm>
              <a:off x="1799" y="1707"/>
              <a:ext cx="9" cy="4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2 h 4"/>
                <a:gd name="T4" fmla="*/ 9 w 9"/>
                <a:gd name="T5" fmla="*/ 0 h 4"/>
                <a:gd name="T6" fmla="*/ 0 w 9"/>
                <a:gd name="T7" fmla="*/ 0 h 4"/>
                <a:gd name="T8" fmla="*/ 0 w 9"/>
                <a:gd name="T9" fmla="*/ 2 h 4"/>
                <a:gd name="T10" fmla="*/ 0 w 9"/>
                <a:gd name="T11" fmla="*/ 4 h 4"/>
                <a:gd name="T12" fmla="*/ 9 w 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9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2" name="Freeform 438"/>
            <p:cNvSpPr>
              <a:spLocks/>
            </p:cNvSpPr>
            <p:nvPr/>
          </p:nvSpPr>
          <p:spPr bwMode="auto">
            <a:xfrm>
              <a:off x="1781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3" name="Freeform 439"/>
            <p:cNvSpPr>
              <a:spLocks/>
            </p:cNvSpPr>
            <p:nvPr/>
          </p:nvSpPr>
          <p:spPr bwMode="auto">
            <a:xfrm>
              <a:off x="176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4" name="Freeform 440"/>
            <p:cNvSpPr>
              <a:spLocks/>
            </p:cNvSpPr>
            <p:nvPr/>
          </p:nvSpPr>
          <p:spPr bwMode="auto">
            <a:xfrm>
              <a:off x="1754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5" name="Freeform 441"/>
            <p:cNvSpPr>
              <a:spLocks/>
            </p:cNvSpPr>
            <p:nvPr/>
          </p:nvSpPr>
          <p:spPr bwMode="auto">
            <a:xfrm>
              <a:off x="173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6" name="Freeform 442"/>
            <p:cNvSpPr>
              <a:spLocks/>
            </p:cNvSpPr>
            <p:nvPr/>
          </p:nvSpPr>
          <p:spPr bwMode="auto">
            <a:xfrm>
              <a:off x="1721" y="1707"/>
              <a:ext cx="13" cy="4"/>
            </a:xfrm>
            <a:custGeom>
              <a:avLst/>
              <a:gdLst>
                <a:gd name="T0" fmla="*/ 13 w 13"/>
                <a:gd name="T1" fmla="*/ 4 h 4"/>
                <a:gd name="T2" fmla="*/ 13 w 13"/>
                <a:gd name="T3" fmla="*/ 2 h 4"/>
                <a:gd name="T4" fmla="*/ 9 w 13"/>
                <a:gd name="T5" fmla="*/ 0 h 4"/>
                <a:gd name="T6" fmla="*/ 0 w 13"/>
                <a:gd name="T7" fmla="*/ 0 h 4"/>
                <a:gd name="T8" fmla="*/ 0 w 13"/>
                <a:gd name="T9" fmla="*/ 2 h 4"/>
                <a:gd name="T10" fmla="*/ 0 w 13"/>
                <a:gd name="T11" fmla="*/ 4 h 4"/>
                <a:gd name="T12" fmla="*/ 4 w 13"/>
                <a:gd name="T13" fmla="*/ 4 h 4"/>
                <a:gd name="T14" fmla="*/ 13 w 13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"/>
                <a:gd name="T26" fmla="*/ 13 w 1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">
                  <a:moveTo>
                    <a:pt x="13" y="4"/>
                  </a:moveTo>
                  <a:lnTo>
                    <a:pt x="13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7" name="Freeform 443"/>
            <p:cNvSpPr>
              <a:spLocks/>
            </p:cNvSpPr>
            <p:nvPr/>
          </p:nvSpPr>
          <p:spPr bwMode="auto">
            <a:xfrm>
              <a:off x="17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8" name="Freeform 444"/>
            <p:cNvSpPr>
              <a:spLocks/>
            </p:cNvSpPr>
            <p:nvPr/>
          </p:nvSpPr>
          <p:spPr bwMode="auto">
            <a:xfrm>
              <a:off x="169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49" name="Freeform 445"/>
            <p:cNvSpPr>
              <a:spLocks/>
            </p:cNvSpPr>
            <p:nvPr/>
          </p:nvSpPr>
          <p:spPr bwMode="auto">
            <a:xfrm>
              <a:off x="1676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2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0" name="Freeform 446"/>
            <p:cNvSpPr>
              <a:spLocks/>
            </p:cNvSpPr>
            <p:nvPr/>
          </p:nvSpPr>
          <p:spPr bwMode="auto">
            <a:xfrm>
              <a:off x="1661" y="1707"/>
              <a:ext cx="9" cy="4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2 h 4"/>
                <a:gd name="T4" fmla="*/ 9 w 9"/>
                <a:gd name="T5" fmla="*/ 0 h 4"/>
                <a:gd name="T6" fmla="*/ 0 w 9"/>
                <a:gd name="T7" fmla="*/ 0 h 4"/>
                <a:gd name="T8" fmla="*/ 0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9 w 9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4"/>
                <a:gd name="T26" fmla="*/ 9 w 9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4">
                  <a:moveTo>
                    <a:pt x="9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1" name="Freeform 447"/>
            <p:cNvSpPr>
              <a:spLocks/>
            </p:cNvSpPr>
            <p:nvPr/>
          </p:nvSpPr>
          <p:spPr bwMode="auto">
            <a:xfrm>
              <a:off x="1643" y="170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2 h 4"/>
                <a:gd name="T4" fmla="*/ 10 w 14"/>
                <a:gd name="T5" fmla="*/ 0 h 4"/>
                <a:gd name="T6" fmla="*/ 0 w 14"/>
                <a:gd name="T7" fmla="*/ 0 h 4"/>
                <a:gd name="T8" fmla="*/ 0 w 14"/>
                <a:gd name="T9" fmla="*/ 2 h 4"/>
                <a:gd name="T10" fmla="*/ 0 w 14"/>
                <a:gd name="T11" fmla="*/ 4 h 4"/>
                <a:gd name="T12" fmla="*/ 4 w 14"/>
                <a:gd name="T13" fmla="*/ 4 h 4"/>
                <a:gd name="T14" fmla="*/ 14 w 1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"/>
                <a:gd name="T26" fmla="*/ 14 w 1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">
                  <a:moveTo>
                    <a:pt x="14" y="4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2" name="Freeform 448"/>
            <p:cNvSpPr>
              <a:spLocks/>
            </p:cNvSpPr>
            <p:nvPr/>
          </p:nvSpPr>
          <p:spPr bwMode="auto">
            <a:xfrm>
              <a:off x="1629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10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10 w 1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3" name="Freeform 449"/>
            <p:cNvSpPr>
              <a:spLocks/>
            </p:cNvSpPr>
            <p:nvPr/>
          </p:nvSpPr>
          <p:spPr bwMode="auto">
            <a:xfrm>
              <a:off x="1614" y="1707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2 h 4"/>
                <a:gd name="T4" fmla="*/ 8 w 10"/>
                <a:gd name="T5" fmla="*/ 0 h 4"/>
                <a:gd name="T6" fmla="*/ 0 w 10"/>
                <a:gd name="T7" fmla="*/ 0 h 4"/>
                <a:gd name="T8" fmla="*/ 0 w 10"/>
                <a:gd name="T9" fmla="*/ 2 h 4"/>
                <a:gd name="T10" fmla="*/ 0 w 10"/>
                <a:gd name="T11" fmla="*/ 4 h 4"/>
                <a:gd name="T12" fmla="*/ 0 w 10"/>
                <a:gd name="T13" fmla="*/ 4 h 4"/>
                <a:gd name="T14" fmla="*/ 10 w 10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4" name="Freeform 450"/>
            <p:cNvSpPr>
              <a:spLocks/>
            </p:cNvSpPr>
            <p:nvPr/>
          </p:nvSpPr>
          <p:spPr bwMode="auto">
            <a:xfrm>
              <a:off x="159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5" name="Freeform 451"/>
            <p:cNvSpPr>
              <a:spLocks/>
            </p:cNvSpPr>
            <p:nvPr/>
          </p:nvSpPr>
          <p:spPr bwMode="auto">
            <a:xfrm>
              <a:off x="1583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6" name="Freeform 452"/>
            <p:cNvSpPr>
              <a:spLocks/>
            </p:cNvSpPr>
            <p:nvPr/>
          </p:nvSpPr>
          <p:spPr bwMode="auto">
            <a:xfrm>
              <a:off x="1565" y="170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2 h 4"/>
                <a:gd name="T4" fmla="*/ 10 w 14"/>
                <a:gd name="T5" fmla="*/ 0 h 4"/>
                <a:gd name="T6" fmla="*/ 0 w 14"/>
                <a:gd name="T7" fmla="*/ 0 h 4"/>
                <a:gd name="T8" fmla="*/ 0 w 14"/>
                <a:gd name="T9" fmla="*/ 2 h 4"/>
                <a:gd name="T10" fmla="*/ 0 w 14"/>
                <a:gd name="T11" fmla="*/ 4 h 4"/>
                <a:gd name="T12" fmla="*/ 4 w 14"/>
                <a:gd name="T13" fmla="*/ 4 h 4"/>
                <a:gd name="T14" fmla="*/ 14 w 14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"/>
                <a:gd name="T26" fmla="*/ 14 w 1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">
                  <a:moveTo>
                    <a:pt x="14" y="4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7" name="Freeform 453"/>
            <p:cNvSpPr>
              <a:spLocks/>
            </p:cNvSpPr>
            <p:nvPr/>
          </p:nvSpPr>
          <p:spPr bwMode="auto">
            <a:xfrm>
              <a:off x="155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8" name="Freeform 454"/>
            <p:cNvSpPr>
              <a:spLocks/>
            </p:cNvSpPr>
            <p:nvPr/>
          </p:nvSpPr>
          <p:spPr bwMode="auto">
            <a:xfrm>
              <a:off x="153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59" name="Freeform 455"/>
            <p:cNvSpPr>
              <a:spLocks/>
            </p:cNvSpPr>
            <p:nvPr/>
          </p:nvSpPr>
          <p:spPr bwMode="auto">
            <a:xfrm>
              <a:off x="152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0" name="Freeform 456"/>
            <p:cNvSpPr>
              <a:spLocks/>
            </p:cNvSpPr>
            <p:nvPr/>
          </p:nvSpPr>
          <p:spPr bwMode="auto">
            <a:xfrm>
              <a:off x="150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1" name="Freeform 457"/>
            <p:cNvSpPr>
              <a:spLocks/>
            </p:cNvSpPr>
            <p:nvPr/>
          </p:nvSpPr>
          <p:spPr bwMode="auto">
            <a:xfrm>
              <a:off x="1489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2" name="Freeform 458"/>
            <p:cNvSpPr>
              <a:spLocks/>
            </p:cNvSpPr>
            <p:nvPr/>
          </p:nvSpPr>
          <p:spPr bwMode="auto">
            <a:xfrm>
              <a:off x="147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3" name="Freeform 459"/>
            <p:cNvSpPr>
              <a:spLocks/>
            </p:cNvSpPr>
            <p:nvPr/>
          </p:nvSpPr>
          <p:spPr bwMode="auto">
            <a:xfrm>
              <a:off x="145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4" name="Freeform 460"/>
            <p:cNvSpPr>
              <a:spLocks/>
            </p:cNvSpPr>
            <p:nvPr/>
          </p:nvSpPr>
          <p:spPr bwMode="auto">
            <a:xfrm>
              <a:off x="1443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5" name="Freeform 461"/>
            <p:cNvSpPr>
              <a:spLocks/>
            </p:cNvSpPr>
            <p:nvPr/>
          </p:nvSpPr>
          <p:spPr bwMode="auto">
            <a:xfrm>
              <a:off x="142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6" name="Freeform 462"/>
            <p:cNvSpPr>
              <a:spLocks/>
            </p:cNvSpPr>
            <p:nvPr/>
          </p:nvSpPr>
          <p:spPr bwMode="auto">
            <a:xfrm>
              <a:off x="141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7" name="Freeform 463"/>
            <p:cNvSpPr>
              <a:spLocks/>
            </p:cNvSpPr>
            <p:nvPr/>
          </p:nvSpPr>
          <p:spPr bwMode="auto">
            <a:xfrm>
              <a:off x="139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8" name="Freeform 464"/>
            <p:cNvSpPr>
              <a:spLocks/>
            </p:cNvSpPr>
            <p:nvPr/>
          </p:nvSpPr>
          <p:spPr bwMode="auto">
            <a:xfrm>
              <a:off x="138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69" name="Freeform 465"/>
            <p:cNvSpPr>
              <a:spLocks/>
            </p:cNvSpPr>
            <p:nvPr/>
          </p:nvSpPr>
          <p:spPr bwMode="auto">
            <a:xfrm>
              <a:off x="136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0" name="Freeform 466"/>
            <p:cNvSpPr>
              <a:spLocks/>
            </p:cNvSpPr>
            <p:nvPr/>
          </p:nvSpPr>
          <p:spPr bwMode="auto">
            <a:xfrm>
              <a:off x="135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1" name="Freeform 467"/>
            <p:cNvSpPr>
              <a:spLocks/>
            </p:cNvSpPr>
            <p:nvPr/>
          </p:nvSpPr>
          <p:spPr bwMode="auto">
            <a:xfrm>
              <a:off x="133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2" name="Freeform 468"/>
            <p:cNvSpPr>
              <a:spLocks/>
            </p:cNvSpPr>
            <p:nvPr/>
          </p:nvSpPr>
          <p:spPr bwMode="auto">
            <a:xfrm>
              <a:off x="131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3" name="Freeform 469"/>
            <p:cNvSpPr>
              <a:spLocks/>
            </p:cNvSpPr>
            <p:nvPr/>
          </p:nvSpPr>
          <p:spPr bwMode="auto">
            <a:xfrm>
              <a:off x="130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4" name="Freeform 470"/>
            <p:cNvSpPr>
              <a:spLocks/>
            </p:cNvSpPr>
            <p:nvPr/>
          </p:nvSpPr>
          <p:spPr bwMode="auto">
            <a:xfrm>
              <a:off x="128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5" name="Freeform 471"/>
            <p:cNvSpPr>
              <a:spLocks/>
            </p:cNvSpPr>
            <p:nvPr/>
          </p:nvSpPr>
          <p:spPr bwMode="auto">
            <a:xfrm>
              <a:off x="127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6" name="Freeform 472"/>
            <p:cNvSpPr>
              <a:spLocks/>
            </p:cNvSpPr>
            <p:nvPr/>
          </p:nvSpPr>
          <p:spPr bwMode="auto">
            <a:xfrm>
              <a:off x="125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7" name="Freeform 473"/>
            <p:cNvSpPr>
              <a:spLocks/>
            </p:cNvSpPr>
            <p:nvPr/>
          </p:nvSpPr>
          <p:spPr bwMode="auto">
            <a:xfrm>
              <a:off x="124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8" name="Freeform 474"/>
            <p:cNvSpPr>
              <a:spLocks/>
            </p:cNvSpPr>
            <p:nvPr/>
          </p:nvSpPr>
          <p:spPr bwMode="auto">
            <a:xfrm>
              <a:off x="1225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79" name="Freeform 475"/>
            <p:cNvSpPr>
              <a:spLocks/>
            </p:cNvSpPr>
            <p:nvPr/>
          </p:nvSpPr>
          <p:spPr bwMode="auto">
            <a:xfrm>
              <a:off x="1210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1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0" name="Freeform 476"/>
            <p:cNvSpPr>
              <a:spLocks/>
            </p:cNvSpPr>
            <p:nvPr/>
          </p:nvSpPr>
          <p:spPr bwMode="auto">
            <a:xfrm>
              <a:off x="1194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1" name="Freeform 477"/>
            <p:cNvSpPr>
              <a:spLocks/>
            </p:cNvSpPr>
            <p:nvPr/>
          </p:nvSpPr>
          <p:spPr bwMode="auto">
            <a:xfrm>
              <a:off x="1178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2" name="Freeform 478"/>
            <p:cNvSpPr>
              <a:spLocks/>
            </p:cNvSpPr>
            <p:nvPr/>
          </p:nvSpPr>
          <p:spPr bwMode="auto">
            <a:xfrm>
              <a:off x="1163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3" name="Freeform 479"/>
            <p:cNvSpPr>
              <a:spLocks/>
            </p:cNvSpPr>
            <p:nvPr/>
          </p:nvSpPr>
          <p:spPr bwMode="auto">
            <a:xfrm>
              <a:off x="1147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4" name="Freeform 480"/>
            <p:cNvSpPr>
              <a:spLocks/>
            </p:cNvSpPr>
            <p:nvPr/>
          </p:nvSpPr>
          <p:spPr bwMode="auto">
            <a:xfrm>
              <a:off x="1132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10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5" name="Freeform 481"/>
            <p:cNvSpPr>
              <a:spLocks/>
            </p:cNvSpPr>
            <p:nvPr/>
          </p:nvSpPr>
          <p:spPr bwMode="auto">
            <a:xfrm>
              <a:off x="1116" y="1707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2 h 4"/>
                <a:gd name="T4" fmla="*/ 10 w 12"/>
                <a:gd name="T5" fmla="*/ 0 h 4"/>
                <a:gd name="T6" fmla="*/ 0 w 12"/>
                <a:gd name="T7" fmla="*/ 0 h 4"/>
                <a:gd name="T8" fmla="*/ 0 w 12"/>
                <a:gd name="T9" fmla="*/ 2 h 4"/>
                <a:gd name="T10" fmla="*/ 0 w 12"/>
                <a:gd name="T11" fmla="*/ 4 h 4"/>
                <a:gd name="T12" fmla="*/ 2 w 12"/>
                <a:gd name="T13" fmla="*/ 4 h 4"/>
                <a:gd name="T14" fmla="*/ 12 w 12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6" name="Freeform 482"/>
            <p:cNvSpPr>
              <a:spLocks/>
            </p:cNvSpPr>
            <p:nvPr/>
          </p:nvSpPr>
          <p:spPr bwMode="auto">
            <a:xfrm>
              <a:off x="1101" y="1707"/>
              <a:ext cx="11" cy="4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2 h 4"/>
                <a:gd name="T4" fmla="*/ 9 w 11"/>
                <a:gd name="T5" fmla="*/ 0 h 4"/>
                <a:gd name="T6" fmla="*/ 0 w 11"/>
                <a:gd name="T7" fmla="*/ 0 h 4"/>
                <a:gd name="T8" fmla="*/ 0 w 11"/>
                <a:gd name="T9" fmla="*/ 2 h 4"/>
                <a:gd name="T10" fmla="*/ 0 w 11"/>
                <a:gd name="T11" fmla="*/ 4 h 4"/>
                <a:gd name="T12" fmla="*/ 2 w 11"/>
                <a:gd name="T13" fmla="*/ 4 h 4"/>
                <a:gd name="T14" fmla="*/ 11 w 11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7" name="Line 483"/>
            <p:cNvSpPr>
              <a:spLocks noChangeShapeType="1"/>
            </p:cNvSpPr>
            <p:nvPr/>
          </p:nvSpPr>
          <p:spPr bwMode="auto">
            <a:xfrm>
              <a:off x="3276" y="3217"/>
              <a:ext cx="1" cy="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8" name="Freeform 484"/>
            <p:cNvSpPr>
              <a:spLocks/>
            </p:cNvSpPr>
            <p:nvPr/>
          </p:nvSpPr>
          <p:spPr bwMode="auto">
            <a:xfrm>
              <a:off x="3254" y="3532"/>
              <a:ext cx="41" cy="91"/>
            </a:xfrm>
            <a:custGeom>
              <a:avLst/>
              <a:gdLst>
                <a:gd name="T0" fmla="*/ 0 w 41"/>
                <a:gd name="T1" fmla="*/ 0 h 91"/>
                <a:gd name="T2" fmla="*/ 22 w 41"/>
                <a:gd name="T3" fmla="*/ 91 h 91"/>
                <a:gd name="T4" fmla="*/ 41 w 41"/>
                <a:gd name="T5" fmla="*/ 0 h 91"/>
                <a:gd name="T6" fmla="*/ 0 w 41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1"/>
                <a:gd name="T14" fmla="*/ 41 w 41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1">
                  <a:moveTo>
                    <a:pt x="0" y="0"/>
                  </a:moveTo>
                  <a:lnTo>
                    <a:pt x="22" y="91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89" name="Rectangle 485"/>
            <p:cNvSpPr>
              <a:spLocks noChangeArrowheads="1"/>
            </p:cNvSpPr>
            <p:nvPr/>
          </p:nvSpPr>
          <p:spPr bwMode="auto">
            <a:xfrm>
              <a:off x="3103" y="3621"/>
              <a:ext cx="354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0" name="Rectangle 486"/>
            <p:cNvSpPr>
              <a:spLocks noChangeArrowheads="1"/>
            </p:cNvSpPr>
            <p:nvPr/>
          </p:nvSpPr>
          <p:spPr bwMode="auto">
            <a:xfrm>
              <a:off x="3114" y="3641"/>
              <a:ext cx="37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1" name="Rectangle 487"/>
            <p:cNvSpPr>
              <a:spLocks noChangeArrowheads="1"/>
            </p:cNvSpPr>
            <p:nvPr/>
          </p:nvSpPr>
          <p:spPr bwMode="auto">
            <a:xfrm>
              <a:off x="3114" y="3643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SEEDS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792" name="Rectangle 488"/>
            <p:cNvSpPr>
              <a:spLocks noChangeArrowheads="1"/>
            </p:cNvSpPr>
            <p:nvPr/>
          </p:nvSpPr>
          <p:spPr bwMode="auto">
            <a:xfrm>
              <a:off x="2141" y="1940"/>
              <a:ext cx="530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3" name="Rectangle 489"/>
            <p:cNvSpPr>
              <a:spLocks noChangeArrowheads="1"/>
            </p:cNvSpPr>
            <p:nvPr/>
          </p:nvSpPr>
          <p:spPr bwMode="auto">
            <a:xfrm>
              <a:off x="2160" y="1960"/>
              <a:ext cx="53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4" name="Rectangle 490"/>
            <p:cNvSpPr>
              <a:spLocks noChangeArrowheads="1"/>
            </p:cNvSpPr>
            <p:nvPr/>
          </p:nvSpPr>
          <p:spPr bwMode="auto">
            <a:xfrm>
              <a:off x="2160" y="1962"/>
              <a:ext cx="4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FLOWERS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795" name="Rectangle 491"/>
            <p:cNvSpPr>
              <a:spLocks noChangeArrowheads="1"/>
            </p:cNvSpPr>
            <p:nvPr/>
          </p:nvSpPr>
          <p:spPr bwMode="auto">
            <a:xfrm>
              <a:off x="1299" y="2463"/>
              <a:ext cx="470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6" name="Rectangle 492"/>
            <p:cNvSpPr>
              <a:spLocks noChangeArrowheads="1"/>
            </p:cNvSpPr>
            <p:nvPr/>
          </p:nvSpPr>
          <p:spPr bwMode="auto">
            <a:xfrm>
              <a:off x="1330" y="2482"/>
              <a:ext cx="46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7" name="Rectangle 493"/>
            <p:cNvSpPr>
              <a:spLocks noChangeArrowheads="1"/>
            </p:cNvSpPr>
            <p:nvPr/>
          </p:nvSpPr>
          <p:spPr bwMode="auto">
            <a:xfrm>
              <a:off x="1330" y="2484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INSECTS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798" name="Rectangle 494"/>
            <p:cNvSpPr>
              <a:spLocks noChangeArrowheads="1"/>
            </p:cNvSpPr>
            <p:nvPr/>
          </p:nvSpPr>
          <p:spPr bwMode="auto">
            <a:xfrm>
              <a:off x="3015" y="2463"/>
              <a:ext cx="529" cy="26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799" name="Rectangle 495"/>
            <p:cNvSpPr>
              <a:spLocks noChangeArrowheads="1"/>
            </p:cNvSpPr>
            <p:nvPr/>
          </p:nvSpPr>
          <p:spPr bwMode="auto">
            <a:xfrm>
              <a:off x="3079" y="2482"/>
              <a:ext cx="4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0" name="Rectangle 496"/>
            <p:cNvSpPr>
              <a:spLocks noChangeArrowheads="1"/>
            </p:cNvSpPr>
            <p:nvPr/>
          </p:nvSpPr>
          <p:spPr bwMode="auto">
            <a:xfrm>
              <a:off x="3079" y="2484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FEMALE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01" name="Rectangle 497"/>
            <p:cNvSpPr>
              <a:spLocks noChangeArrowheads="1"/>
            </p:cNvSpPr>
            <p:nvPr/>
          </p:nvSpPr>
          <p:spPr bwMode="auto">
            <a:xfrm>
              <a:off x="3112" y="2601"/>
              <a:ext cx="37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2" name="Rectangle 498"/>
            <p:cNvSpPr>
              <a:spLocks noChangeArrowheads="1"/>
            </p:cNvSpPr>
            <p:nvPr/>
          </p:nvSpPr>
          <p:spPr bwMode="auto">
            <a:xfrm>
              <a:off x="3112" y="2603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03" name="Rectangle 499"/>
            <p:cNvSpPr>
              <a:spLocks noChangeArrowheads="1"/>
            </p:cNvSpPr>
            <p:nvPr/>
          </p:nvSpPr>
          <p:spPr bwMode="auto">
            <a:xfrm>
              <a:off x="2141" y="3101"/>
              <a:ext cx="530" cy="14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4" name="Rectangle 500"/>
            <p:cNvSpPr>
              <a:spLocks noChangeArrowheads="1"/>
            </p:cNvSpPr>
            <p:nvPr/>
          </p:nvSpPr>
          <p:spPr bwMode="auto">
            <a:xfrm>
              <a:off x="2205" y="3120"/>
              <a:ext cx="44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5" name="Rectangle 501"/>
            <p:cNvSpPr>
              <a:spLocks noChangeArrowheads="1"/>
            </p:cNvSpPr>
            <p:nvPr/>
          </p:nvSpPr>
          <p:spPr bwMode="auto">
            <a:xfrm>
              <a:off x="2205" y="3122"/>
              <a:ext cx="3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POLLEN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06" name="Rectangle 502"/>
            <p:cNvSpPr>
              <a:spLocks noChangeArrowheads="1"/>
            </p:cNvSpPr>
            <p:nvPr/>
          </p:nvSpPr>
          <p:spPr bwMode="auto">
            <a:xfrm>
              <a:off x="2141" y="2463"/>
              <a:ext cx="530" cy="26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7" name="Rectangle 503"/>
            <p:cNvSpPr>
              <a:spLocks noChangeArrowheads="1"/>
            </p:cNvSpPr>
            <p:nvPr/>
          </p:nvSpPr>
          <p:spPr bwMode="auto">
            <a:xfrm>
              <a:off x="2267" y="2482"/>
              <a:ext cx="3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08" name="Rectangle 504"/>
            <p:cNvSpPr>
              <a:spLocks noChangeArrowheads="1"/>
            </p:cNvSpPr>
            <p:nvPr/>
          </p:nvSpPr>
          <p:spPr bwMode="auto">
            <a:xfrm>
              <a:off x="2267" y="2484"/>
              <a:ext cx="2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09" name="Rectangle 505"/>
            <p:cNvSpPr>
              <a:spLocks noChangeArrowheads="1"/>
            </p:cNvSpPr>
            <p:nvPr/>
          </p:nvSpPr>
          <p:spPr bwMode="auto">
            <a:xfrm>
              <a:off x="2238" y="2601"/>
              <a:ext cx="37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0" name="Rectangle 506"/>
            <p:cNvSpPr>
              <a:spLocks noChangeArrowheads="1"/>
            </p:cNvSpPr>
            <p:nvPr/>
          </p:nvSpPr>
          <p:spPr bwMode="auto">
            <a:xfrm>
              <a:off x="2238" y="2603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11" name="Rectangle 507"/>
            <p:cNvSpPr>
              <a:spLocks noChangeArrowheads="1"/>
            </p:cNvSpPr>
            <p:nvPr/>
          </p:nvSpPr>
          <p:spPr bwMode="auto">
            <a:xfrm>
              <a:off x="1270" y="3101"/>
              <a:ext cx="529" cy="15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2" name="Rectangle 508"/>
            <p:cNvSpPr>
              <a:spLocks noChangeArrowheads="1"/>
            </p:cNvSpPr>
            <p:nvPr/>
          </p:nvSpPr>
          <p:spPr bwMode="auto">
            <a:xfrm>
              <a:off x="1322" y="3120"/>
              <a:ext cx="45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3" name="Rectangle 509"/>
            <p:cNvSpPr>
              <a:spLocks noChangeArrowheads="1"/>
            </p:cNvSpPr>
            <p:nvPr/>
          </p:nvSpPr>
          <p:spPr bwMode="auto">
            <a:xfrm>
              <a:off x="1322" y="3122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NECTAR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14" name="Rectangle 510"/>
            <p:cNvSpPr>
              <a:spLocks noChangeArrowheads="1"/>
            </p:cNvSpPr>
            <p:nvPr/>
          </p:nvSpPr>
          <p:spPr bwMode="auto">
            <a:xfrm>
              <a:off x="3044" y="3101"/>
              <a:ext cx="471" cy="14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5" name="Rectangle 511"/>
            <p:cNvSpPr>
              <a:spLocks noChangeArrowheads="1"/>
            </p:cNvSpPr>
            <p:nvPr/>
          </p:nvSpPr>
          <p:spPr bwMode="auto">
            <a:xfrm>
              <a:off x="3077" y="3120"/>
              <a:ext cx="4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16" name="Rectangle 512"/>
            <p:cNvSpPr>
              <a:spLocks noChangeArrowheads="1"/>
            </p:cNvSpPr>
            <p:nvPr/>
          </p:nvSpPr>
          <p:spPr bwMode="auto">
            <a:xfrm>
              <a:off x="3077" y="3122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OVULES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17" name="Line 513"/>
            <p:cNvSpPr>
              <a:spLocks noChangeShapeType="1"/>
            </p:cNvSpPr>
            <p:nvPr/>
          </p:nvSpPr>
          <p:spPr bwMode="auto">
            <a:xfrm flipH="1">
              <a:off x="1740" y="2059"/>
              <a:ext cx="401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8" name="Freeform 514"/>
            <p:cNvSpPr>
              <a:spLocks/>
            </p:cNvSpPr>
            <p:nvPr/>
          </p:nvSpPr>
          <p:spPr bwMode="auto">
            <a:xfrm>
              <a:off x="1678" y="2387"/>
              <a:ext cx="78" cy="76"/>
            </a:xfrm>
            <a:custGeom>
              <a:avLst/>
              <a:gdLst>
                <a:gd name="T0" fmla="*/ 52 w 78"/>
                <a:gd name="T1" fmla="*/ 0 h 76"/>
                <a:gd name="T2" fmla="*/ 0 w 78"/>
                <a:gd name="T3" fmla="*/ 76 h 76"/>
                <a:gd name="T4" fmla="*/ 78 w 78"/>
                <a:gd name="T5" fmla="*/ 29 h 76"/>
                <a:gd name="T6" fmla="*/ 52 w 7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76"/>
                <a:gd name="T14" fmla="*/ 78 w 78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76">
                  <a:moveTo>
                    <a:pt x="52" y="0"/>
                  </a:moveTo>
                  <a:lnTo>
                    <a:pt x="0" y="76"/>
                  </a:lnTo>
                  <a:lnTo>
                    <a:pt x="78" y="2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9" name="Line 515"/>
            <p:cNvSpPr>
              <a:spLocks noChangeShapeType="1"/>
            </p:cNvSpPr>
            <p:nvPr/>
          </p:nvSpPr>
          <p:spPr bwMode="auto">
            <a:xfrm>
              <a:off x="2665" y="2059"/>
              <a:ext cx="346" cy="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20" name="Freeform 516"/>
            <p:cNvSpPr>
              <a:spLocks/>
            </p:cNvSpPr>
            <p:nvPr/>
          </p:nvSpPr>
          <p:spPr bwMode="auto">
            <a:xfrm>
              <a:off x="2992" y="2385"/>
              <a:ext cx="80" cy="78"/>
            </a:xfrm>
            <a:custGeom>
              <a:avLst/>
              <a:gdLst>
                <a:gd name="T0" fmla="*/ 0 w 80"/>
                <a:gd name="T1" fmla="*/ 29 h 78"/>
                <a:gd name="T2" fmla="*/ 80 w 80"/>
                <a:gd name="T3" fmla="*/ 78 h 78"/>
                <a:gd name="T4" fmla="*/ 29 w 80"/>
                <a:gd name="T5" fmla="*/ 0 h 78"/>
                <a:gd name="T6" fmla="*/ 0 w 80"/>
                <a:gd name="T7" fmla="*/ 29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8"/>
                <a:gd name="T14" fmla="*/ 80 w 80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8">
                  <a:moveTo>
                    <a:pt x="0" y="29"/>
                  </a:moveTo>
                  <a:lnTo>
                    <a:pt x="80" y="78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21" name="Line 517"/>
            <p:cNvSpPr>
              <a:spLocks noChangeShapeType="1"/>
            </p:cNvSpPr>
            <p:nvPr/>
          </p:nvSpPr>
          <p:spPr bwMode="auto">
            <a:xfrm>
              <a:off x="2665" y="3159"/>
              <a:ext cx="26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22" name="Freeform 518"/>
            <p:cNvSpPr>
              <a:spLocks/>
            </p:cNvSpPr>
            <p:nvPr/>
          </p:nvSpPr>
          <p:spPr bwMode="auto">
            <a:xfrm>
              <a:off x="2924" y="3139"/>
              <a:ext cx="89" cy="41"/>
            </a:xfrm>
            <a:custGeom>
              <a:avLst/>
              <a:gdLst>
                <a:gd name="T0" fmla="*/ 0 w 89"/>
                <a:gd name="T1" fmla="*/ 41 h 41"/>
                <a:gd name="T2" fmla="*/ 89 w 89"/>
                <a:gd name="T3" fmla="*/ 20 h 41"/>
                <a:gd name="T4" fmla="*/ 0 w 89"/>
                <a:gd name="T5" fmla="*/ 0 h 41"/>
                <a:gd name="T6" fmla="*/ 0 w 89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1"/>
                <a:gd name="T14" fmla="*/ 89 w 89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1">
                  <a:moveTo>
                    <a:pt x="0" y="41"/>
                  </a:moveTo>
                  <a:lnTo>
                    <a:pt x="89" y="2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23" name="Rectangle 519"/>
            <p:cNvSpPr>
              <a:spLocks noChangeArrowheads="1"/>
            </p:cNvSpPr>
            <p:nvPr/>
          </p:nvSpPr>
          <p:spPr bwMode="auto">
            <a:xfrm>
              <a:off x="4265" y="3680"/>
              <a:ext cx="356" cy="14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24" name="Rectangle 520"/>
            <p:cNvSpPr>
              <a:spLocks noChangeArrowheads="1"/>
            </p:cNvSpPr>
            <p:nvPr/>
          </p:nvSpPr>
          <p:spPr bwMode="auto">
            <a:xfrm>
              <a:off x="4277" y="3699"/>
              <a:ext cx="37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25" name="Rectangle 521"/>
            <p:cNvSpPr>
              <a:spLocks noChangeArrowheads="1"/>
            </p:cNvSpPr>
            <p:nvPr/>
          </p:nvSpPr>
          <p:spPr bwMode="auto">
            <a:xfrm>
              <a:off x="4277" y="3701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SEEDS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26" name="Rectangle 522"/>
            <p:cNvSpPr>
              <a:spLocks noChangeArrowheads="1"/>
            </p:cNvSpPr>
            <p:nvPr/>
          </p:nvSpPr>
          <p:spPr bwMode="auto">
            <a:xfrm>
              <a:off x="4178" y="375"/>
              <a:ext cx="528" cy="14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27" name="Rectangle 523"/>
            <p:cNvSpPr>
              <a:spLocks noChangeArrowheads="1"/>
            </p:cNvSpPr>
            <p:nvPr/>
          </p:nvSpPr>
          <p:spPr bwMode="auto">
            <a:xfrm>
              <a:off x="4197" y="395"/>
              <a:ext cx="5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28" name="Rectangle 524"/>
            <p:cNvSpPr>
              <a:spLocks noChangeArrowheads="1"/>
            </p:cNvSpPr>
            <p:nvPr/>
          </p:nvSpPr>
          <p:spPr bwMode="auto">
            <a:xfrm>
              <a:off x="4197" y="397"/>
              <a:ext cx="4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FLOWERS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29" name="Rectangle 525"/>
            <p:cNvSpPr>
              <a:spLocks noChangeArrowheads="1"/>
            </p:cNvSpPr>
            <p:nvPr/>
          </p:nvSpPr>
          <p:spPr bwMode="auto">
            <a:xfrm>
              <a:off x="4207" y="1303"/>
              <a:ext cx="470" cy="14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0" name="Rectangle 526"/>
            <p:cNvSpPr>
              <a:spLocks noChangeArrowheads="1"/>
            </p:cNvSpPr>
            <p:nvPr/>
          </p:nvSpPr>
          <p:spPr bwMode="auto">
            <a:xfrm>
              <a:off x="4238" y="1322"/>
              <a:ext cx="45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1" name="Rectangle 527"/>
            <p:cNvSpPr>
              <a:spLocks noChangeArrowheads="1"/>
            </p:cNvSpPr>
            <p:nvPr/>
          </p:nvSpPr>
          <p:spPr bwMode="auto">
            <a:xfrm>
              <a:off x="4238" y="1324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NECTAR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32" name="Rectangle 528"/>
            <p:cNvSpPr>
              <a:spLocks noChangeArrowheads="1"/>
            </p:cNvSpPr>
            <p:nvPr/>
          </p:nvSpPr>
          <p:spPr bwMode="auto">
            <a:xfrm>
              <a:off x="4178" y="2755"/>
              <a:ext cx="528" cy="26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3" name="Rectangle 529"/>
            <p:cNvSpPr>
              <a:spLocks noChangeArrowheads="1"/>
            </p:cNvSpPr>
            <p:nvPr/>
          </p:nvSpPr>
          <p:spPr bwMode="auto">
            <a:xfrm>
              <a:off x="4242" y="2774"/>
              <a:ext cx="44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4" name="Rectangle 530"/>
            <p:cNvSpPr>
              <a:spLocks noChangeArrowheads="1"/>
            </p:cNvSpPr>
            <p:nvPr/>
          </p:nvSpPr>
          <p:spPr bwMode="auto">
            <a:xfrm>
              <a:off x="4242" y="2776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FEMALE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35" name="Rectangle 531"/>
            <p:cNvSpPr>
              <a:spLocks noChangeArrowheads="1"/>
            </p:cNvSpPr>
            <p:nvPr/>
          </p:nvSpPr>
          <p:spPr bwMode="auto">
            <a:xfrm>
              <a:off x="4275" y="2889"/>
              <a:ext cx="3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6" name="Rectangle 532"/>
            <p:cNvSpPr>
              <a:spLocks noChangeArrowheads="1"/>
            </p:cNvSpPr>
            <p:nvPr/>
          </p:nvSpPr>
          <p:spPr bwMode="auto">
            <a:xfrm>
              <a:off x="4275" y="2891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37" name="Rectangle 533"/>
            <p:cNvSpPr>
              <a:spLocks noChangeArrowheads="1"/>
            </p:cNvSpPr>
            <p:nvPr/>
          </p:nvSpPr>
          <p:spPr bwMode="auto">
            <a:xfrm>
              <a:off x="4178" y="1767"/>
              <a:ext cx="528" cy="14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8" name="Rectangle 534"/>
            <p:cNvSpPr>
              <a:spLocks noChangeArrowheads="1"/>
            </p:cNvSpPr>
            <p:nvPr/>
          </p:nvSpPr>
          <p:spPr bwMode="auto">
            <a:xfrm>
              <a:off x="4242" y="1787"/>
              <a:ext cx="44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39" name="Rectangle 535"/>
            <p:cNvSpPr>
              <a:spLocks noChangeArrowheads="1"/>
            </p:cNvSpPr>
            <p:nvPr/>
          </p:nvSpPr>
          <p:spPr bwMode="auto">
            <a:xfrm>
              <a:off x="4242" y="1789"/>
              <a:ext cx="3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POLLEN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40" name="Rectangle 536"/>
            <p:cNvSpPr>
              <a:spLocks noChangeArrowheads="1"/>
            </p:cNvSpPr>
            <p:nvPr/>
          </p:nvSpPr>
          <p:spPr bwMode="auto">
            <a:xfrm>
              <a:off x="4178" y="2173"/>
              <a:ext cx="528" cy="26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1" name="Rectangle 537"/>
            <p:cNvSpPr>
              <a:spLocks noChangeArrowheads="1"/>
            </p:cNvSpPr>
            <p:nvPr/>
          </p:nvSpPr>
          <p:spPr bwMode="auto">
            <a:xfrm>
              <a:off x="4304" y="2193"/>
              <a:ext cx="31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2" name="Rectangle 538"/>
            <p:cNvSpPr>
              <a:spLocks noChangeArrowheads="1"/>
            </p:cNvSpPr>
            <p:nvPr/>
          </p:nvSpPr>
          <p:spPr bwMode="auto">
            <a:xfrm>
              <a:off x="4304" y="2195"/>
              <a:ext cx="2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MALE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43" name="Rectangle 539"/>
            <p:cNvSpPr>
              <a:spLocks noChangeArrowheads="1"/>
            </p:cNvSpPr>
            <p:nvPr/>
          </p:nvSpPr>
          <p:spPr bwMode="auto">
            <a:xfrm>
              <a:off x="4275" y="2309"/>
              <a:ext cx="37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4" name="Rectangle 540"/>
            <p:cNvSpPr>
              <a:spLocks noChangeArrowheads="1"/>
            </p:cNvSpPr>
            <p:nvPr/>
          </p:nvSpPr>
          <p:spPr bwMode="auto">
            <a:xfrm>
              <a:off x="4275" y="2311"/>
              <a:ext cx="3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PARTS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45" name="Rectangle 541"/>
            <p:cNvSpPr>
              <a:spLocks noChangeArrowheads="1"/>
            </p:cNvSpPr>
            <p:nvPr/>
          </p:nvSpPr>
          <p:spPr bwMode="auto">
            <a:xfrm>
              <a:off x="4178" y="840"/>
              <a:ext cx="528" cy="15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6" name="Rectangle 542"/>
            <p:cNvSpPr>
              <a:spLocks noChangeArrowheads="1"/>
            </p:cNvSpPr>
            <p:nvPr/>
          </p:nvSpPr>
          <p:spPr bwMode="auto">
            <a:xfrm>
              <a:off x="4230" y="859"/>
              <a:ext cx="46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7" name="Rectangle 543"/>
            <p:cNvSpPr>
              <a:spLocks noChangeArrowheads="1"/>
            </p:cNvSpPr>
            <p:nvPr/>
          </p:nvSpPr>
          <p:spPr bwMode="auto">
            <a:xfrm>
              <a:off x="4230" y="861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INSECTS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48" name="Rectangle 544"/>
            <p:cNvSpPr>
              <a:spLocks noChangeArrowheads="1"/>
            </p:cNvSpPr>
            <p:nvPr/>
          </p:nvSpPr>
          <p:spPr bwMode="auto">
            <a:xfrm>
              <a:off x="4207" y="3276"/>
              <a:ext cx="470" cy="145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49" name="Rectangle 545"/>
            <p:cNvSpPr>
              <a:spLocks noChangeArrowheads="1"/>
            </p:cNvSpPr>
            <p:nvPr/>
          </p:nvSpPr>
          <p:spPr bwMode="auto">
            <a:xfrm>
              <a:off x="4240" y="3295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0" name="Rectangle 546"/>
            <p:cNvSpPr>
              <a:spLocks noChangeArrowheads="1"/>
            </p:cNvSpPr>
            <p:nvPr/>
          </p:nvSpPr>
          <p:spPr bwMode="auto">
            <a:xfrm>
              <a:off x="4240" y="3297"/>
              <a:ext cx="3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200" b="1">
                  <a:solidFill>
                    <a:srgbClr val="000000"/>
                  </a:solidFill>
                  <a:latin typeface="Calibri" pitchFamily="34" charset="0"/>
                </a:rPr>
                <a:t>OVULES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851" name="Line 547"/>
            <p:cNvSpPr>
              <a:spLocks noChangeShapeType="1"/>
            </p:cNvSpPr>
            <p:nvPr/>
          </p:nvSpPr>
          <p:spPr bwMode="auto">
            <a:xfrm>
              <a:off x="4438" y="2463"/>
              <a:ext cx="2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52" name="Freeform 548"/>
            <p:cNvSpPr>
              <a:spLocks/>
            </p:cNvSpPr>
            <p:nvPr/>
          </p:nvSpPr>
          <p:spPr bwMode="auto">
            <a:xfrm>
              <a:off x="4417" y="2663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21 w 41"/>
                <a:gd name="T3" fmla="*/ 92 h 92"/>
                <a:gd name="T4" fmla="*/ 41 w 41"/>
                <a:gd name="T5" fmla="*/ 0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21" y="92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53" name="Rectangle 549"/>
            <p:cNvSpPr>
              <a:spLocks noChangeArrowheads="1"/>
            </p:cNvSpPr>
            <p:nvPr/>
          </p:nvSpPr>
          <p:spPr bwMode="auto">
            <a:xfrm>
              <a:off x="1620" y="375"/>
              <a:ext cx="350" cy="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4" name="Rectangle 550"/>
            <p:cNvSpPr>
              <a:spLocks noChangeArrowheads="1"/>
            </p:cNvSpPr>
            <p:nvPr/>
          </p:nvSpPr>
          <p:spPr bwMode="auto">
            <a:xfrm>
              <a:off x="1684" y="387"/>
              <a:ext cx="24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5" name="Rectangle 551"/>
            <p:cNvSpPr>
              <a:spLocks noChangeArrowheads="1"/>
            </p:cNvSpPr>
            <p:nvPr/>
          </p:nvSpPr>
          <p:spPr bwMode="auto">
            <a:xfrm>
              <a:off x="1684" y="389"/>
              <a:ext cx="2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produce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56" name="Rectangle 552"/>
            <p:cNvSpPr>
              <a:spLocks noChangeArrowheads="1"/>
            </p:cNvSpPr>
            <p:nvPr/>
          </p:nvSpPr>
          <p:spPr bwMode="auto">
            <a:xfrm>
              <a:off x="2665" y="375"/>
              <a:ext cx="352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7" name="Rectangle 553"/>
            <p:cNvSpPr>
              <a:spLocks noChangeArrowheads="1"/>
            </p:cNvSpPr>
            <p:nvPr/>
          </p:nvSpPr>
          <p:spPr bwMode="auto">
            <a:xfrm>
              <a:off x="2732" y="387"/>
              <a:ext cx="24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58" name="Rectangle 554"/>
            <p:cNvSpPr>
              <a:spLocks noChangeArrowheads="1"/>
            </p:cNvSpPr>
            <p:nvPr/>
          </p:nvSpPr>
          <p:spPr bwMode="auto">
            <a:xfrm>
              <a:off x="2732" y="389"/>
              <a:ext cx="2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produce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59" name="Rectangle 555"/>
            <p:cNvSpPr>
              <a:spLocks noChangeArrowheads="1"/>
            </p:cNvSpPr>
            <p:nvPr/>
          </p:nvSpPr>
          <p:spPr bwMode="auto">
            <a:xfrm>
              <a:off x="2549" y="548"/>
              <a:ext cx="352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0" name="Rectangle 556"/>
            <p:cNvSpPr>
              <a:spLocks noChangeArrowheads="1"/>
            </p:cNvSpPr>
            <p:nvPr/>
          </p:nvSpPr>
          <p:spPr bwMode="auto">
            <a:xfrm>
              <a:off x="2636" y="560"/>
              <a:ext cx="2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1" name="Rectangle 557"/>
            <p:cNvSpPr>
              <a:spLocks noChangeArrowheads="1"/>
            </p:cNvSpPr>
            <p:nvPr/>
          </p:nvSpPr>
          <p:spPr bwMode="auto">
            <a:xfrm>
              <a:off x="2636" y="560"/>
              <a:ext cx="2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attract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62" name="Rectangle 558"/>
            <p:cNvSpPr>
              <a:spLocks noChangeArrowheads="1"/>
            </p:cNvSpPr>
            <p:nvPr/>
          </p:nvSpPr>
          <p:spPr bwMode="auto">
            <a:xfrm>
              <a:off x="2316" y="782"/>
              <a:ext cx="351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3" name="Rectangle 559"/>
            <p:cNvSpPr>
              <a:spLocks noChangeArrowheads="1"/>
            </p:cNvSpPr>
            <p:nvPr/>
          </p:nvSpPr>
          <p:spPr bwMode="auto">
            <a:xfrm>
              <a:off x="2428" y="793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4" name="Rectangle 560"/>
            <p:cNvSpPr>
              <a:spLocks noChangeArrowheads="1"/>
            </p:cNvSpPr>
            <p:nvPr/>
          </p:nvSpPr>
          <p:spPr bwMode="auto">
            <a:xfrm>
              <a:off x="2428" y="793"/>
              <a:ext cx="1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have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65" name="Rectangle 561"/>
            <p:cNvSpPr>
              <a:spLocks noChangeArrowheads="1"/>
            </p:cNvSpPr>
            <p:nvPr/>
          </p:nvSpPr>
          <p:spPr bwMode="auto">
            <a:xfrm>
              <a:off x="1968" y="957"/>
              <a:ext cx="349" cy="1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6" name="Rectangle 562"/>
            <p:cNvSpPr>
              <a:spLocks noChangeArrowheads="1"/>
            </p:cNvSpPr>
            <p:nvPr/>
          </p:nvSpPr>
          <p:spPr bwMode="auto">
            <a:xfrm>
              <a:off x="2034" y="968"/>
              <a:ext cx="241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7" name="Rectangle 563"/>
            <p:cNvSpPr>
              <a:spLocks noChangeArrowheads="1"/>
            </p:cNvSpPr>
            <p:nvPr/>
          </p:nvSpPr>
          <p:spPr bwMode="auto">
            <a:xfrm>
              <a:off x="2032" y="968"/>
              <a:ext cx="2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produce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68" name="Rectangle 564"/>
            <p:cNvSpPr>
              <a:spLocks noChangeArrowheads="1"/>
            </p:cNvSpPr>
            <p:nvPr/>
          </p:nvSpPr>
          <p:spPr bwMode="auto">
            <a:xfrm>
              <a:off x="1793" y="607"/>
              <a:ext cx="350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69" name="Rectangle 565"/>
            <p:cNvSpPr>
              <a:spLocks noChangeArrowheads="1"/>
            </p:cNvSpPr>
            <p:nvPr/>
          </p:nvSpPr>
          <p:spPr bwMode="auto">
            <a:xfrm>
              <a:off x="1903" y="618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0" name="Rectangle 566"/>
            <p:cNvSpPr>
              <a:spLocks noChangeArrowheads="1"/>
            </p:cNvSpPr>
            <p:nvPr/>
          </p:nvSpPr>
          <p:spPr bwMode="auto">
            <a:xfrm>
              <a:off x="1903" y="618"/>
              <a:ext cx="1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have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71" name="Rectangle 567"/>
            <p:cNvSpPr>
              <a:spLocks noChangeArrowheads="1"/>
            </p:cNvSpPr>
            <p:nvPr/>
          </p:nvSpPr>
          <p:spPr bwMode="auto">
            <a:xfrm>
              <a:off x="1734" y="2173"/>
              <a:ext cx="350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2" name="Rectangle 568"/>
            <p:cNvSpPr>
              <a:spLocks noChangeArrowheads="1"/>
            </p:cNvSpPr>
            <p:nvPr/>
          </p:nvSpPr>
          <p:spPr bwMode="auto">
            <a:xfrm>
              <a:off x="1800" y="2183"/>
              <a:ext cx="20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3" name="Rectangle 569"/>
            <p:cNvSpPr>
              <a:spLocks noChangeArrowheads="1"/>
            </p:cNvSpPr>
            <p:nvPr/>
          </p:nvSpPr>
          <p:spPr bwMode="auto">
            <a:xfrm>
              <a:off x="1800" y="2183"/>
              <a:ext cx="2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attract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74" name="Rectangle 570"/>
            <p:cNvSpPr>
              <a:spLocks noChangeArrowheads="1"/>
            </p:cNvSpPr>
            <p:nvPr/>
          </p:nvSpPr>
          <p:spPr bwMode="auto">
            <a:xfrm>
              <a:off x="2257" y="2173"/>
              <a:ext cx="352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5" name="Rectangle 571"/>
            <p:cNvSpPr>
              <a:spLocks noChangeArrowheads="1"/>
            </p:cNvSpPr>
            <p:nvPr/>
          </p:nvSpPr>
          <p:spPr bwMode="auto">
            <a:xfrm>
              <a:off x="2370" y="2183"/>
              <a:ext cx="15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6" name="Rectangle 572"/>
            <p:cNvSpPr>
              <a:spLocks noChangeArrowheads="1"/>
            </p:cNvSpPr>
            <p:nvPr/>
          </p:nvSpPr>
          <p:spPr bwMode="auto">
            <a:xfrm>
              <a:off x="2370" y="2183"/>
              <a:ext cx="1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have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77" name="Rectangle 573"/>
            <p:cNvSpPr>
              <a:spLocks noChangeArrowheads="1"/>
            </p:cNvSpPr>
            <p:nvPr/>
          </p:nvSpPr>
          <p:spPr bwMode="auto">
            <a:xfrm>
              <a:off x="2665" y="2173"/>
              <a:ext cx="352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8" name="Rectangle 574"/>
            <p:cNvSpPr>
              <a:spLocks noChangeArrowheads="1"/>
            </p:cNvSpPr>
            <p:nvPr/>
          </p:nvSpPr>
          <p:spPr bwMode="auto">
            <a:xfrm>
              <a:off x="2778" y="2183"/>
              <a:ext cx="15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79" name="Rectangle 575"/>
            <p:cNvSpPr>
              <a:spLocks noChangeArrowheads="1"/>
            </p:cNvSpPr>
            <p:nvPr/>
          </p:nvSpPr>
          <p:spPr bwMode="auto">
            <a:xfrm>
              <a:off x="2778" y="2183"/>
              <a:ext cx="1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have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80" name="Rectangle 576"/>
            <p:cNvSpPr>
              <a:spLocks noChangeArrowheads="1"/>
            </p:cNvSpPr>
            <p:nvPr/>
          </p:nvSpPr>
          <p:spPr bwMode="auto">
            <a:xfrm>
              <a:off x="1386" y="2755"/>
              <a:ext cx="350" cy="1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1" name="Rectangle 577"/>
            <p:cNvSpPr>
              <a:spLocks noChangeArrowheads="1"/>
            </p:cNvSpPr>
            <p:nvPr/>
          </p:nvSpPr>
          <p:spPr bwMode="auto">
            <a:xfrm>
              <a:off x="1414" y="2809"/>
              <a:ext cx="30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2" name="Rectangle 578"/>
            <p:cNvSpPr>
              <a:spLocks noChangeArrowheads="1"/>
            </p:cNvSpPr>
            <p:nvPr/>
          </p:nvSpPr>
          <p:spPr bwMode="auto">
            <a:xfrm>
              <a:off x="1414" y="2809"/>
              <a:ext cx="2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feed on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83" name="Rectangle 579"/>
            <p:cNvSpPr>
              <a:spLocks noChangeArrowheads="1"/>
            </p:cNvSpPr>
            <p:nvPr/>
          </p:nvSpPr>
          <p:spPr bwMode="auto">
            <a:xfrm>
              <a:off x="2228" y="2782"/>
              <a:ext cx="352" cy="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4" name="Rectangle 580"/>
            <p:cNvSpPr>
              <a:spLocks noChangeArrowheads="1"/>
            </p:cNvSpPr>
            <p:nvPr/>
          </p:nvSpPr>
          <p:spPr bwMode="auto">
            <a:xfrm>
              <a:off x="2325" y="2793"/>
              <a:ext cx="181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5" name="Rectangle 581"/>
            <p:cNvSpPr>
              <a:spLocks noChangeArrowheads="1"/>
            </p:cNvSpPr>
            <p:nvPr/>
          </p:nvSpPr>
          <p:spPr bwMode="auto">
            <a:xfrm>
              <a:off x="2325" y="2793"/>
              <a:ext cx="2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which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86" name="Rectangle 582"/>
            <p:cNvSpPr>
              <a:spLocks noChangeArrowheads="1"/>
            </p:cNvSpPr>
            <p:nvPr/>
          </p:nvSpPr>
          <p:spPr bwMode="auto">
            <a:xfrm>
              <a:off x="2294" y="2867"/>
              <a:ext cx="243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7" name="Rectangle 583"/>
            <p:cNvSpPr>
              <a:spLocks noChangeArrowheads="1"/>
            </p:cNvSpPr>
            <p:nvPr/>
          </p:nvSpPr>
          <p:spPr bwMode="auto">
            <a:xfrm>
              <a:off x="2294" y="2867"/>
              <a:ext cx="2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produce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88" name="Rectangle 584"/>
            <p:cNvSpPr>
              <a:spLocks noChangeArrowheads="1"/>
            </p:cNvSpPr>
            <p:nvPr/>
          </p:nvSpPr>
          <p:spPr bwMode="auto">
            <a:xfrm>
              <a:off x="3118" y="2830"/>
              <a:ext cx="350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89" name="Rectangle 585"/>
            <p:cNvSpPr>
              <a:spLocks noChangeArrowheads="1"/>
            </p:cNvSpPr>
            <p:nvPr/>
          </p:nvSpPr>
          <p:spPr bwMode="auto">
            <a:xfrm>
              <a:off x="3214" y="2840"/>
              <a:ext cx="18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0" name="Rectangle 586"/>
            <p:cNvSpPr>
              <a:spLocks noChangeArrowheads="1"/>
            </p:cNvSpPr>
            <p:nvPr/>
          </p:nvSpPr>
          <p:spPr bwMode="auto">
            <a:xfrm>
              <a:off x="3214" y="2840"/>
              <a:ext cx="2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called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91" name="Rectangle 587"/>
            <p:cNvSpPr>
              <a:spLocks noChangeArrowheads="1"/>
            </p:cNvSpPr>
            <p:nvPr/>
          </p:nvSpPr>
          <p:spPr bwMode="auto">
            <a:xfrm>
              <a:off x="3103" y="3303"/>
              <a:ext cx="350" cy="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2" name="Rectangle 588"/>
            <p:cNvSpPr>
              <a:spLocks noChangeArrowheads="1"/>
            </p:cNvSpPr>
            <p:nvPr/>
          </p:nvSpPr>
          <p:spPr bwMode="auto">
            <a:xfrm>
              <a:off x="3200" y="3314"/>
              <a:ext cx="17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3" name="Rectangle 589"/>
            <p:cNvSpPr>
              <a:spLocks noChangeArrowheads="1"/>
            </p:cNvSpPr>
            <p:nvPr/>
          </p:nvSpPr>
          <p:spPr bwMode="auto">
            <a:xfrm>
              <a:off x="3198" y="3314"/>
              <a:ext cx="2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which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94" name="Rectangle 590"/>
            <p:cNvSpPr>
              <a:spLocks noChangeArrowheads="1"/>
            </p:cNvSpPr>
            <p:nvPr/>
          </p:nvSpPr>
          <p:spPr bwMode="auto">
            <a:xfrm>
              <a:off x="3175" y="3390"/>
              <a:ext cx="231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5" name="Rectangle 591"/>
            <p:cNvSpPr>
              <a:spLocks noChangeArrowheads="1"/>
            </p:cNvSpPr>
            <p:nvPr/>
          </p:nvSpPr>
          <p:spPr bwMode="auto">
            <a:xfrm>
              <a:off x="3175" y="3390"/>
              <a:ext cx="2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develop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96" name="Rectangle 592"/>
            <p:cNvSpPr>
              <a:spLocks noChangeArrowheads="1"/>
            </p:cNvSpPr>
            <p:nvPr/>
          </p:nvSpPr>
          <p:spPr bwMode="auto">
            <a:xfrm>
              <a:off x="2704" y="3054"/>
              <a:ext cx="30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7" name="Rectangle 593"/>
            <p:cNvSpPr>
              <a:spLocks noChangeArrowheads="1"/>
            </p:cNvSpPr>
            <p:nvPr/>
          </p:nvSpPr>
          <p:spPr bwMode="auto">
            <a:xfrm>
              <a:off x="2653" y="2976"/>
              <a:ext cx="3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transfer to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898" name="Rectangle 594"/>
            <p:cNvSpPr>
              <a:spLocks noChangeArrowheads="1"/>
            </p:cNvSpPr>
            <p:nvPr/>
          </p:nvSpPr>
          <p:spPr bwMode="auto">
            <a:xfrm>
              <a:off x="4265" y="607"/>
              <a:ext cx="350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899" name="Rectangle 595"/>
            <p:cNvSpPr>
              <a:spLocks noChangeArrowheads="1"/>
            </p:cNvSpPr>
            <p:nvPr/>
          </p:nvSpPr>
          <p:spPr bwMode="auto">
            <a:xfrm>
              <a:off x="4353" y="618"/>
              <a:ext cx="20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0" name="Rectangle 596"/>
            <p:cNvSpPr>
              <a:spLocks noChangeArrowheads="1"/>
            </p:cNvSpPr>
            <p:nvPr/>
          </p:nvSpPr>
          <p:spPr bwMode="auto">
            <a:xfrm>
              <a:off x="4353" y="618"/>
              <a:ext cx="2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attract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01" name="Rectangle 597"/>
            <p:cNvSpPr>
              <a:spLocks noChangeArrowheads="1"/>
            </p:cNvSpPr>
            <p:nvPr/>
          </p:nvSpPr>
          <p:spPr bwMode="auto">
            <a:xfrm>
              <a:off x="4265" y="1071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2" name="Rectangle 598"/>
            <p:cNvSpPr>
              <a:spLocks noChangeArrowheads="1"/>
            </p:cNvSpPr>
            <p:nvPr/>
          </p:nvSpPr>
          <p:spPr bwMode="auto">
            <a:xfrm>
              <a:off x="4386" y="1083"/>
              <a:ext cx="136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3" name="Rectangle 599"/>
            <p:cNvSpPr>
              <a:spLocks noChangeArrowheads="1"/>
            </p:cNvSpPr>
            <p:nvPr/>
          </p:nvSpPr>
          <p:spPr bwMode="auto">
            <a:xfrm>
              <a:off x="4386" y="1083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with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04" name="Rectangle 600"/>
            <p:cNvSpPr>
              <a:spLocks noChangeArrowheads="1"/>
            </p:cNvSpPr>
            <p:nvPr/>
          </p:nvSpPr>
          <p:spPr bwMode="auto">
            <a:xfrm>
              <a:off x="4265" y="1536"/>
              <a:ext cx="350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5" name="Rectangle 601"/>
            <p:cNvSpPr>
              <a:spLocks noChangeArrowheads="1"/>
            </p:cNvSpPr>
            <p:nvPr/>
          </p:nvSpPr>
          <p:spPr bwMode="auto">
            <a:xfrm>
              <a:off x="4304" y="1548"/>
              <a:ext cx="29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6" name="Rectangle 602"/>
            <p:cNvSpPr>
              <a:spLocks noChangeArrowheads="1"/>
            </p:cNvSpPr>
            <p:nvPr/>
          </p:nvSpPr>
          <p:spPr bwMode="auto">
            <a:xfrm>
              <a:off x="4304" y="1548"/>
              <a:ext cx="3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to transfer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07" name="Rectangle 603"/>
            <p:cNvSpPr>
              <a:spLocks noChangeArrowheads="1"/>
            </p:cNvSpPr>
            <p:nvPr/>
          </p:nvSpPr>
          <p:spPr bwMode="auto">
            <a:xfrm>
              <a:off x="4265" y="2521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8" name="Rectangle 604"/>
            <p:cNvSpPr>
              <a:spLocks noChangeArrowheads="1"/>
            </p:cNvSpPr>
            <p:nvPr/>
          </p:nvSpPr>
          <p:spPr bwMode="auto">
            <a:xfrm>
              <a:off x="4415" y="2533"/>
              <a:ext cx="7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09" name="Rectangle 605"/>
            <p:cNvSpPr>
              <a:spLocks noChangeArrowheads="1"/>
            </p:cNvSpPr>
            <p:nvPr/>
          </p:nvSpPr>
          <p:spPr bwMode="auto">
            <a:xfrm>
              <a:off x="4413" y="2533"/>
              <a:ext cx="6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to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10" name="Rectangle 606"/>
            <p:cNvSpPr>
              <a:spLocks noChangeArrowheads="1"/>
            </p:cNvSpPr>
            <p:nvPr/>
          </p:nvSpPr>
          <p:spPr bwMode="auto">
            <a:xfrm>
              <a:off x="4265" y="1940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1" name="Rectangle 607"/>
            <p:cNvSpPr>
              <a:spLocks noChangeArrowheads="1"/>
            </p:cNvSpPr>
            <p:nvPr/>
          </p:nvSpPr>
          <p:spPr bwMode="auto">
            <a:xfrm>
              <a:off x="4378" y="1952"/>
              <a:ext cx="14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2" name="Rectangle 608"/>
            <p:cNvSpPr>
              <a:spLocks noChangeArrowheads="1"/>
            </p:cNvSpPr>
            <p:nvPr/>
          </p:nvSpPr>
          <p:spPr bwMode="auto">
            <a:xfrm>
              <a:off x="4378" y="1954"/>
              <a:ext cx="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from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13" name="Rectangle 609"/>
            <p:cNvSpPr>
              <a:spLocks noChangeArrowheads="1"/>
            </p:cNvSpPr>
            <p:nvPr/>
          </p:nvSpPr>
          <p:spPr bwMode="auto">
            <a:xfrm>
              <a:off x="4265" y="3042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4" name="Rectangle 610"/>
            <p:cNvSpPr>
              <a:spLocks noChangeArrowheads="1"/>
            </p:cNvSpPr>
            <p:nvPr/>
          </p:nvSpPr>
          <p:spPr bwMode="auto">
            <a:xfrm>
              <a:off x="4360" y="3054"/>
              <a:ext cx="18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5" name="Rectangle 611"/>
            <p:cNvSpPr>
              <a:spLocks noChangeArrowheads="1"/>
            </p:cNvSpPr>
            <p:nvPr/>
          </p:nvSpPr>
          <p:spPr bwMode="auto">
            <a:xfrm>
              <a:off x="4360" y="3054"/>
              <a:ext cx="2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called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16" name="Rectangle 612"/>
            <p:cNvSpPr>
              <a:spLocks noChangeArrowheads="1"/>
            </p:cNvSpPr>
            <p:nvPr/>
          </p:nvSpPr>
          <p:spPr bwMode="auto">
            <a:xfrm>
              <a:off x="4265" y="3460"/>
              <a:ext cx="350" cy="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7" name="Rectangle 613"/>
            <p:cNvSpPr>
              <a:spLocks noChangeArrowheads="1"/>
            </p:cNvSpPr>
            <p:nvPr/>
          </p:nvSpPr>
          <p:spPr bwMode="auto">
            <a:xfrm>
              <a:off x="4345" y="3472"/>
              <a:ext cx="21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18" name="Rectangle 614"/>
            <p:cNvSpPr>
              <a:spLocks noChangeArrowheads="1"/>
            </p:cNvSpPr>
            <p:nvPr/>
          </p:nvSpPr>
          <p:spPr bwMode="auto">
            <a:xfrm>
              <a:off x="4345" y="3472"/>
              <a:ext cx="2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Times New Roman" pitchFamily="18" charset="0"/>
                </a:rPr>
                <a:t>to </a:t>
              </a:r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form</a:t>
              </a:r>
              <a:endParaRPr lang="en-GB" altLang="es-ES" sz="1000">
                <a:latin typeface="Calibri" pitchFamily="34" charset="0"/>
              </a:endParaRPr>
            </a:p>
          </p:txBody>
        </p:sp>
        <p:sp>
          <p:nvSpPr>
            <p:cNvPr id="21919" name="Rectangle 615"/>
            <p:cNvSpPr>
              <a:spLocks noChangeArrowheads="1"/>
            </p:cNvSpPr>
            <p:nvPr/>
          </p:nvSpPr>
          <p:spPr bwMode="auto">
            <a:xfrm>
              <a:off x="3542" y="1435"/>
              <a:ext cx="17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0" name="Rectangle 616"/>
            <p:cNvSpPr>
              <a:spLocks noChangeArrowheads="1"/>
            </p:cNvSpPr>
            <p:nvPr/>
          </p:nvSpPr>
          <p:spPr bwMode="auto">
            <a:xfrm>
              <a:off x="3542" y="1437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b="1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921" name="Rectangle 617"/>
            <p:cNvSpPr>
              <a:spLocks noChangeArrowheads="1"/>
            </p:cNvSpPr>
            <p:nvPr/>
          </p:nvSpPr>
          <p:spPr bwMode="auto">
            <a:xfrm>
              <a:off x="3542" y="1841"/>
              <a:ext cx="17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2" name="Rectangle 618"/>
            <p:cNvSpPr>
              <a:spLocks noChangeArrowheads="1"/>
            </p:cNvSpPr>
            <p:nvPr/>
          </p:nvSpPr>
          <p:spPr bwMode="auto">
            <a:xfrm>
              <a:off x="3542" y="1843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b="1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923" name="Rectangle 619"/>
            <p:cNvSpPr>
              <a:spLocks noChangeArrowheads="1"/>
            </p:cNvSpPr>
            <p:nvPr/>
          </p:nvSpPr>
          <p:spPr bwMode="auto">
            <a:xfrm>
              <a:off x="3950" y="335"/>
              <a:ext cx="17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4" name="Rectangle 620"/>
            <p:cNvSpPr>
              <a:spLocks noChangeArrowheads="1"/>
            </p:cNvSpPr>
            <p:nvPr/>
          </p:nvSpPr>
          <p:spPr bwMode="auto">
            <a:xfrm>
              <a:off x="3950" y="337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b="1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GB" altLang="es-ES">
                <a:latin typeface="Calibri" pitchFamily="34" charset="0"/>
              </a:endParaRPr>
            </a:p>
          </p:txBody>
        </p:sp>
        <p:sp>
          <p:nvSpPr>
            <p:cNvPr id="21925" name="Line 621"/>
            <p:cNvSpPr>
              <a:spLocks noChangeShapeType="1"/>
            </p:cNvSpPr>
            <p:nvPr/>
          </p:nvSpPr>
          <p:spPr bwMode="auto">
            <a:xfrm>
              <a:off x="1760" y="2597"/>
              <a:ext cx="318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26" name="Freeform 622"/>
            <p:cNvSpPr>
              <a:spLocks/>
            </p:cNvSpPr>
            <p:nvPr/>
          </p:nvSpPr>
          <p:spPr bwMode="auto">
            <a:xfrm>
              <a:off x="2053" y="3000"/>
              <a:ext cx="55" cy="62"/>
            </a:xfrm>
            <a:custGeom>
              <a:avLst/>
              <a:gdLst>
                <a:gd name="T0" fmla="*/ 31 w 55"/>
                <a:gd name="T1" fmla="*/ 0 h 62"/>
                <a:gd name="T2" fmla="*/ 0 w 55"/>
                <a:gd name="T3" fmla="*/ 21 h 62"/>
                <a:gd name="T4" fmla="*/ 55 w 55"/>
                <a:gd name="T5" fmla="*/ 62 h 62"/>
                <a:gd name="T6" fmla="*/ 31 w 55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62"/>
                <a:gd name="T14" fmla="*/ 55 w 55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62">
                  <a:moveTo>
                    <a:pt x="31" y="0"/>
                  </a:moveTo>
                  <a:lnTo>
                    <a:pt x="0" y="21"/>
                  </a:lnTo>
                  <a:lnTo>
                    <a:pt x="55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27" name="Rectangle 623"/>
            <p:cNvSpPr>
              <a:spLocks noChangeArrowheads="1"/>
            </p:cNvSpPr>
            <p:nvPr/>
          </p:nvSpPr>
          <p:spPr bwMode="auto">
            <a:xfrm>
              <a:off x="1876" y="2830"/>
              <a:ext cx="261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8" name="Rectangle 624"/>
            <p:cNvSpPr>
              <a:spLocks noChangeArrowheads="1"/>
            </p:cNvSpPr>
            <p:nvPr/>
          </p:nvSpPr>
          <p:spPr bwMode="auto">
            <a:xfrm>
              <a:off x="1876" y="2830"/>
              <a:ext cx="21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21929" name="Rectangle 625"/>
            <p:cNvSpPr>
              <a:spLocks noChangeArrowheads="1"/>
            </p:cNvSpPr>
            <p:nvPr/>
          </p:nvSpPr>
          <p:spPr bwMode="auto">
            <a:xfrm>
              <a:off x="1876" y="2830"/>
              <a:ext cx="2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s-ES" sz="1000" i="1">
                  <a:solidFill>
                    <a:srgbClr val="000000"/>
                  </a:solidFill>
                  <a:latin typeface="Calibri" pitchFamily="34" charset="0"/>
                </a:rPr>
                <a:t>pick up</a:t>
              </a:r>
              <a:endParaRPr lang="en-GB" altLang="es-ES" sz="1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14400" y="457200"/>
            <a:ext cx="769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altLang="es-ES" sz="32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2531" name="Picture 3" descr="FICHA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275138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700338" y="3103563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5519738" y="30273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214938" y="24939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995738" y="48561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4911725" y="3335338"/>
            <a:ext cx="1882775" cy="474662"/>
          </a:xfrm>
          <a:custGeom>
            <a:avLst/>
            <a:gdLst>
              <a:gd name="T0" fmla="*/ 481350638 w 1186"/>
              <a:gd name="T1" fmla="*/ 10080614 h 299"/>
              <a:gd name="T2" fmla="*/ 103327200 w 1186"/>
              <a:gd name="T3" fmla="*/ 85685222 h 299"/>
              <a:gd name="T4" fmla="*/ 12601575 w 1186"/>
              <a:gd name="T5" fmla="*/ 236894438 h 299"/>
              <a:gd name="T6" fmla="*/ 57964388 w 1186"/>
              <a:gd name="T7" fmla="*/ 509071026 h 299"/>
              <a:gd name="T8" fmla="*/ 360383138 w 1186"/>
              <a:gd name="T9" fmla="*/ 569554713 h 299"/>
              <a:gd name="T10" fmla="*/ 874495013 w 1186"/>
              <a:gd name="T11" fmla="*/ 539312869 h 299"/>
              <a:gd name="T12" fmla="*/ 950099700 w 1186"/>
              <a:gd name="T13" fmla="*/ 509071026 h 299"/>
              <a:gd name="T14" fmla="*/ 1313002200 w 1186"/>
              <a:gd name="T15" fmla="*/ 599796556 h 299"/>
              <a:gd name="T16" fmla="*/ 2147483647 w 1186"/>
              <a:gd name="T17" fmla="*/ 675401164 h 299"/>
              <a:gd name="T18" fmla="*/ 2147483647 w 1186"/>
              <a:gd name="T19" fmla="*/ 690522085 h 299"/>
              <a:gd name="T20" fmla="*/ 2147483647 w 1186"/>
              <a:gd name="T21" fmla="*/ 720763928 h 299"/>
              <a:gd name="T22" fmla="*/ 2147483647 w 1186"/>
              <a:gd name="T23" fmla="*/ 720763928 h 299"/>
              <a:gd name="T24" fmla="*/ 2147483647 w 1186"/>
              <a:gd name="T25" fmla="*/ 660280242 h 299"/>
              <a:gd name="T26" fmla="*/ 2147483647 w 1186"/>
              <a:gd name="T27" fmla="*/ 614917477 h 299"/>
              <a:gd name="T28" fmla="*/ 2147483647 w 1186"/>
              <a:gd name="T29" fmla="*/ 297378124 h 299"/>
              <a:gd name="T30" fmla="*/ 2147483647 w 1186"/>
              <a:gd name="T31" fmla="*/ 236894438 h 299"/>
              <a:gd name="T32" fmla="*/ 2147483647 w 1186"/>
              <a:gd name="T33" fmla="*/ 176410752 h 299"/>
              <a:gd name="T34" fmla="*/ 2147483647 w 1186"/>
              <a:gd name="T35" fmla="*/ 161289830 h 299"/>
              <a:gd name="T36" fmla="*/ 1176913763 w 1186"/>
              <a:gd name="T37" fmla="*/ 70564301 h 299"/>
              <a:gd name="T38" fmla="*/ 481350638 w 1186"/>
              <a:gd name="T39" fmla="*/ 10080614 h 29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86"/>
              <a:gd name="T61" fmla="*/ 0 h 299"/>
              <a:gd name="T62" fmla="*/ 1186 w 1186"/>
              <a:gd name="T63" fmla="*/ 299 h 29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86" h="299">
                <a:moveTo>
                  <a:pt x="191" y="4"/>
                </a:moveTo>
                <a:cubicBezTo>
                  <a:pt x="158" y="53"/>
                  <a:pt x="94" y="21"/>
                  <a:pt x="41" y="34"/>
                </a:cubicBezTo>
                <a:cubicBezTo>
                  <a:pt x="28" y="54"/>
                  <a:pt x="18" y="74"/>
                  <a:pt x="5" y="94"/>
                </a:cubicBezTo>
                <a:cubicBezTo>
                  <a:pt x="6" y="104"/>
                  <a:pt x="0" y="179"/>
                  <a:pt x="23" y="202"/>
                </a:cubicBezTo>
                <a:cubicBezTo>
                  <a:pt x="52" y="231"/>
                  <a:pt x="143" y="226"/>
                  <a:pt x="143" y="226"/>
                </a:cubicBezTo>
                <a:cubicBezTo>
                  <a:pt x="211" y="222"/>
                  <a:pt x="279" y="221"/>
                  <a:pt x="347" y="214"/>
                </a:cubicBezTo>
                <a:cubicBezTo>
                  <a:pt x="358" y="213"/>
                  <a:pt x="366" y="203"/>
                  <a:pt x="377" y="202"/>
                </a:cubicBezTo>
                <a:cubicBezTo>
                  <a:pt x="419" y="198"/>
                  <a:pt x="483" y="232"/>
                  <a:pt x="521" y="238"/>
                </a:cubicBezTo>
                <a:cubicBezTo>
                  <a:pt x="643" y="258"/>
                  <a:pt x="746" y="264"/>
                  <a:pt x="875" y="268"/>
                </a:cubicBezTo>
                <a:cubicBezTo>
                  <a:pt x="905" y="270"/>
                  <a:pt x="935" y="271"/>
                  <a:pt x="965" y="274"/>
                </a:cubicBezTo>
                <a:cubicBezTo>
                  <a:pt x="997" y="277"/>
                  <a:pt x="1061" y="286"/>
                  <a:pt x="1061" y="286"/>
                </a:cubicBezTo>
                <a:cubicBezTo>
                  <a:pt x="1089" y="295"/>
                  <a:pt x="1093" y="299"/>
                  <a:pt x="1133" y="286"/>
                </a:cubicBezTo>
                <a:cubicBezTo>
                  <a:pt x="1147" y="281"/>
                  <a:pt x="1169" y="262"/>
                  <a:pt x="1169" y="262"/>
                </a:cubicBezTo>
                <a:cubicBezTo>
                  <a:pt x="1173" y="256"/>
                  <a:pt x="1181" y="251"/>
                  <a:pt x="1181" y="244"/>
                </a:cubicBezTo>
                <a:cubicBezTo>
                  <a:pt x="1183" y="202"/>
                  <a:pt x="1186" y="158"/>
                  <a:pt x="1175" y="118"/>
                </a:cubicBezTo>
                <a:cubicBezTo>
                  <a:pt x="1171" y="104"/>
                  <a:pt x="1151" y="102"/>
                  <a:pt x="1139" y="94"/>
                </a:cubicBezTo>
                <a:cubicBezTo>
                  <a:pt x="1095" y="65"/>
                  <a:pt x="985" y="73"/>
                  <a:pt x="947" y="70"/>
                </a:cubicBezTo>
                <a:cubicBezTo>
                  <a:pt x="923" y="68"/>
                  <a:pt x="899" y="66"/>
                  <a:pt x="875" y="64"/>
                </a:cubicBezTo>
                <a:cubicBezTo>
                  <a:pt x="745" y="38"/>
                  <a:pt x="600" y="37"/>
                  <a:pt x="467" y="28"/>
                </a:cubicBezTo>
                <a:cubicBezTo>
                  <a:pt x="383" y="0"/>
                  <a:pt x="261" y="8"/>
                  <a:pt x="191" y="4"/>
                </a:cubicBezTo>
                <a:close/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5391150" y="3894138"/>
            <a:ext cx="1236663" cy="565150"/>
          </a:xfrm>
          <a:custGeom>
            <a:avLst/>
            <a:gdLst>
              <a:gd name="T0" fmla="*/ 234375420 w 779"/>
              <a:gd name="T1" fmla="*/ 0 h 356"/>
              <a:gd name="T2" fmla="*/ 52924096 w 779"/>
              <a:gd name="T3" fmla="*/ 211693125 h 356"/>
              <a:gd name="T4" fmla="*/ 7561266 w 779"/>
              <a:gd name="T5" fmla="*/ 302418750 h 356"/>
              <a:gd name="T6" fmla="*/ 22682209 w 779"/>
              <a:gd name="T7" fmla="*/ 483870000 h 356"/>
              <a:gd name="T8" fmla="*/ 688003728 w 779"/>
              <a:gd name="T9" fmla="*/ 680442188 h 356"/>
              <a:gd name="T10" fmla="*/ 808971277 w 779"/>
              <a:gd name="T11" fmla="*/ 695563125 h 356"/>
              <a:gd name="T12" fmla="*/ 1020664488 w 779"/>
              <a:gd name="T13" fmla="*/ 710684063 h 356"/>
              <a:gd name="T14" fmla="*/ 1958162992 w 779"/>
              <a:gd name="T15" fmla="*/ 635079375 h 356"/>
              <a:gd name="T16" fmla="*/ 1943042048 w 779"/>
              <a:gd name="T17" fmla="*/ 362902500 h 356"/>
              <a:gd name="T18" fmla="*/ 1776711668 w 779"/>
              <a:gd name="T19" fmla="*/ 241935000 h 356"/>
              <a:gd name="T20" fmla="*/ 1171873924 w 779"/>
              <a:gd name="T21" fmla="*/ 166330313 h 356"/>
              <a:gd name="T22" fmla="*/ 869455052 w 779"/>
              <a:gd name="T23" fmla="*/ 151209375 h 356"/>
              <a:gd name="T24" fmla="*/ 551915236 w 779"/>
              <a:gd name="T25" fmla="*/ 105846563 h 356"/>
              <a:gd name="T26" fmla="*/ 264617307 w 779"/>
              <a:gd name="T27" fmla="*/ 75604688 h 356"/>
              <a:gd name="T28" fmla="*/ 219254476 w 779"/>
              <a:gd name="T29" fmla="*/ 60483750 h 356"/>
              <a:gd name="T30" fmla="*/ 234375420 w 779"/>
              <a:gd name="T31" fmla="*/ 0 h 3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79"/>
              <a:gd name="T49" fmla="*/ 0 h 356"/>
              <a:gd name="T50" fmla="*/ 779 w 779"/>
              <a:gd name="T51" fmla="*/ 356 h 3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79" h="356">
                <a:moveTo>
                  <a:pt x="93" y="0"/>
                </a:moveTo>
                <a:cubicBezTo>
                  <a:pt x="81" y="37"/>
                  <a:pt x="53" y="63"/>
                  <a:pt x="21" y="84"/>
                </a:cubicBezTo>
                <a:cubicBezTo>
                  <a:pt x="15" y="93"/>
                  <a:pt x="3" y="108"/>
                  <a:pt x="3" y="120"/>
                </a:cubicBezTo>
                <a:cubicBezTo>
                  <a:pt x="3" y="144"/>
                  <a:pt x="0" y="170"/>
                  <a:pt x="9" y="192"/>
                </a:cubicBezTo>
                <a:cubicBezTo>
                  <a:pt x="36" y="261"/>
                  <a:pt x="213" y="263"/>
                  <a:pt x="273" y="270"/>
                </a:cubicBezTo>
                <a:cubicBezTo>
                  <a:pt x="289" y="272"/>
                  <a:pt x="305" y="275"/>
                  <a:pt x="321" y="276"/>
                </a:cubicBezTo>
                <a:cubicBezTo>
                  <a:pt x="349" y="279"/>
                  <a:pt x="377" y="280"/>
                  <a:pt x="405" y="282"/>
                </a:cubicBezTo>
                <a:cubicBezTo>
                  <a:pt x="529" y="280"/>
                  <a:pt x="708" y="356"/>
                  <a:pt x="777" y="252"/>
                </a:cubicBezTo>
                <a:cubicBezTo>
                  <a:pt x="775" y="216"/>
                  <a:pt x="779" y="179"/>
                  <a:pt x="771" y="144"/>
                </a:cubicBezTo>
                <a:cubicBezTo>
                  <a:pt x="767" y="127"/>
                  <a:pt x="721" y="101"/>
                  <a:pt x="705" y="96"/>
                </a:cubicBezTo>
                <a:cubicBezTo>
                  <a:pt x="632" y="74"/>
                  <a:pt x="540" y="70"/>
                  <a:pt x="465" y="66"/>
                </a:cubicBezTo>
                <a:cubicBezTo>
                  <a:pt x="425" y="64"/>
                  <a:pt x="385" y="62"/>
                  <a:pt x="345" y="60"/>
                </a:cubicBezTo>
                <a:cubicBezTo>
                  <a:pt x="303" y="55"/>
                  <a:pt x="261" y="48"/>
                  <a:pt x="219" y="42"/>
                </a:cubicBezTo>
                <a:cubicBezTo>
                  <a:pt x="167" y="25"/>
                  <a:pt x="226" y="43"/>
                  <a:pt x="105" y="30"/>
                </a:cubicBezTo>
                <a:cubicBezTo>
                  <a:pt x="99" y="29"/>
                  <a:pt x="89" y="30"/>
                  <a:pt x="87" y="24"/>
                </a:cubicBezTo>
                <a:cubicBezTo>
                  <a:pt x="84" y="16"/>
                  <a:pt x="91" y="8"/>
                  <a:pt x="93" y="0"/>
                </a:cubicBezTo>
                <a:close/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824538" y="4551363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s-ES" sz="1600" noProof="1">
                <a:latin typeface="Times New Roman" pitchFamily="18" charset="0"/>
              </a:rPr>
              <a:t>11 akats</a:t>
            </a:r>
            <a:endParaRPr lang="es-ES" altLang="es-ES" sz="2400" noProof="1">
              <a:latin typeface="Times New Roman" pitchFamily="18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5214938" y="4703763"/>
            <a:ext cx="609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5595938" y="4856163"/>
            <a:ext cx="152400" cy="152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367338" y="5486400"/>
            <a:ext cx="423862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334000" y="5105400"/>
            <a:ext cx="304800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572000" y="4648200"/>
            <a:ext cx="381000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/>
          <p:cNvSpPr>
            <a:spLocks noChangeArrowheads="1"/>
          </p:cNvSpPr>
          <p:nvPr/>
        </p:nvSpPr>
        <p:spPr bwMode="auto">
          <a:xfrm>
            <a:off x="4572000" y="1447800"/>
            <a:ext cx="304800" cy="228600"/>
          </a:xfrm>
          <a:prstGeom prst="star5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pic>
        <p:nvPicPr>
          <p:cNvPr id="23555" name="Picture 3" descr="mi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52600" y="5257800"/>
            <a:ext cx="5640388" cy="8302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477000" y="2667000"/>
            <a:ext cx="487363" cy="1666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638800" y="2590800"/>
            <a:ext cx="495300" cy="1651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010400" y="304800"/>
            <a:ext cx="159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s-ES" sz="1400" noProof="1">
                <a:latin typeface="Times New Roman" pitchFamily="18" charset="0"/>
              </a:rPr>
              <a:t>4 AKATS</a:t>
            </a:r>
            <a:endParaRPr lang="es-ES" altLang="es-ES" sz="1600" noProof="1">
              <a:latin typeface="Times New Roman" pitchFamily="18" charset="0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rot="367911" flipH="1">
            <a:off x="5257800" y="381000"/>
            <a:ext cx="1625600" cy="3317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676400" y="685800"/>
            <a:ext cx="1106488" cy="82550"/>
          </a:xfrm>
          <a:prstGeom prst="rightArrow">
            <a:avLst>
              <a:gd name="adj1" fmla="val 50000"/>
              <a:gd name="adj2" fmla="val 335096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752600" y="1219200"/>
            <a:ext cx="1106488" cy="82550"/>
          </a:xfrm>
          <a:prstGeom prst="rightArrow">
            <a:avLst>
              <a:gd name="adj1" fmla="val 50000"/>
              <a:gd name="adj2" fmla="val 335096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1828800" y="1676400"/>
            <a:ext cx="1106488" cy="82550"/>
          </a:xfrm>
          <a:prstGeom prst="rightArrow">
            <a:avLst>
              <a:gd name="adj1" fmla="val 50000"/>
              <a:gd name="adj2" fmla="val 335096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5105400" y="533400"/>
            <a:ext cx="1844675" cy="1371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5105400" y="457200"/>
            <a:ext cx="182880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876800" y="63246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in títul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s-ES" altLang="es-ES" sz="2400" smtClean="0"/>
              <a:t>IE-ren ADIERAZLEAK IKASLEENGAN ANTZEMATEN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449763"/>
            <a:ext cx="8229600" cy="4191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/>
              <a:t>Saioaren hasierako KM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33400" y="5791200"/>
            <a:ext cx="1219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s-ES" altLang="es-ES" sz="2400" smtClean="0"/>
              <a:t>IE-ren ADIERAZLEAK IKASLEENGAN ANTZEMATEN</a:t>
            </a:r>
          </a:p>
        </p:txBody>
      </p:sp>
      <p:pic>
        <p:nvPicPr>
          <p:cNvPr id="25604" name="Picture 4" descr="Sin títu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" y="1752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ES" altLang="es-ES" sz="24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96200" y="2133600"/>
            <a:ext cx="914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15313" cy="1143000"/>
          </a:xfrm>
        </p:spPr>
        <p:txBody>
          <a:bodyPr/>
          <a:lstStyle/>
          <a:p>
            <a:pPr eaLnBrk="1" hangingPunct="1"/>
            <a:r>
              <a:rPr lang="es-ES" altLang="es-ES" noProof="1" smtClean="0"/>
              <a:t>CÓMO VALORAR  LOS M</a:t>
            </a:r>
            <a:r>
              <a:rPr lang="es-ES" altLang="es-ES" smtClean="0"/>
              <a:t>MCC</a:t>
            </a:r>
            <a:endParaRPr lang="es-ES" altLang="es-ES" noProof="1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DESCRIPCIÓN: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Errores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Niveles de jerarquía.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Ordenación de lo global a lo concreto.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Enlaces cruzados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DISCUSIÓN: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Coherencia entre niveles de jerarquía y la naturaleza inclusiva de los conceptos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Diferenciaciones progresivas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Reconciliaciones integradoras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04813" y="815975"/>
          <a:ext cx="8334375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o" r:id="rId3" imgW="8333232" imgH="5224272" progId="Word.Document.8">
                  <p:embed/>
                </p:oleObj>
              </mc:Choice>
              <mc:Fallback>
                <p:oleObj name="Documento" r:id="rId3" imgW="8333232" imgH="522427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815975"/>
                        <a:ext cx="8334375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15313" cy="1143000"/>
          </a:xfrm>
        </p:spPr>
        <p:txBody>
          <a:bodyPr/>
          <a:lstStyle/>
          <a:p>
            <a:pPr eaLnBrk="1" hangingPunct="1"/>
            <a:r>
              <a:rPr lang="es-ES" altLang="es-ES" noProof="1" smtClean="0"/>
              <a:t>CÓMO VALORAR  LOS </a:t>
            </a:r>
            <a:r>
              <a:rPr lang="es-ES" altLang="es-ES" smtClean="0"/>
              <a:t>MMCC</a:t>
            </a:r>
            <a:endParaRPr lang="es-ES" altLang="es-ES" noProof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eaLnBrk="1" hangingPunct="1"/>
            <a:r>
              <a:rPr lang="es-ES" altLang="es-ES" smtClean="0"/>
              <a:t>TAXONOMIA TOPOGRAFICA. Tres parámetros:</a:t>
            </a:r>
          </a:p>
          <a:p>
            <a:pPr lvl="1" eaLnBrk="1" hangingPunct="1"/>
            <a:r>
              <a:rPr lang="es-ES" altLang="es-ES" smtClean="0"/>
              <a:t>Escribir palabras de enlace.</a:t>
            </a:r>
          </a:p>
          <a:p>
            <a:pPr lvl="1" eaLnBrk="1" hangingPunct="1"/>
            <a:r>
              <a:rPr lang="es-ES" altLang="es-ES" b="1" smtClean="0"/>
              <a:t>Niveles jerárquicos</a:t>
            </a:r>
          </a:p>
          <a:p>
            <a:pPr lvl="1" eaLnBrk="1" hangingPunct="1"/>
            <a:r>
              <a:rPr lang="es-ES" altLang="es-ES" b="1" smtClean="0"/>
              <a:t>Conceptos que se diferencian prograsivamente</a:t>
            </a:r>
          </a:p>
          <a:p>
            <a:pPr lvl="1" eaLnBrk="1" hangingPunct="1"/>
            <a:r>
              <a:rPr lang="es-ES" altLang="es-ES" b="1" smtClean="0"/>
              <a:t>Reconciliaciones integradoras</a:t>
            </a:r>
            <a:endParaRPr lang="es-ES" altLang="es-ES" b="1" noProof="1" smtClean="0"/>
          </a:p>
          <a:p>
            <a:pPr lvl="1" eaLnBrk="1" hangingPunct="1"/>
            <a:endParaRPr lang="es-ES" altLang="es-ES" b="1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noProof="1" smtClean="0"/>
              <a:t>APLICACIONES DEL MAPA CONCEPTUAL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educativo: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Dieños instruccionales facilitadores de un aprendizaje más significativo.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Evaluación del aprendizaje.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Proyectos de trabajo colaborativo. Compartir conocimiento.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Establecer relaciones entre aprendizaje en el aula y  las redes sociales en la misma.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Investigación educativa para la transición de un nuevo modelo educativo.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noProof="1" smtClean="0"/>
              <a:t>APLICACIONES DEL MAPA CONCEPTUAL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Ambito de la mejora de las organizaciones.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Aprendizaje organizacional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resolución de conflictos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gestión del conocimiento en organizaciones.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de la investigación científica. Investigación cualitativa.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Antropología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astronomía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diseño de redes, Webs, hipertextos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queremos enseñar? ¿Qué queremos que aprendan?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675825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Naturaleza celular de la materia viva</a:t>
            </a:r>
          </a:p>
          <a:p>
            <a:pPr lvl="1"/>
            <a:r>
              <a:rPr lang="es-ES" dirty="0" smtClean="0"/>
              <a:t>La materia viva está hecha con elementos químicos existentes en el planeta.</a:t>
            </a:r>
          </a:p>
          <a:p>
            <a:pPr lvl="1"/>
            <a:r>
              <a:rPr lang="es-ES" dirty="0" smtClean="0"/>
              <a:t>Estos elementos organizados entre si constituyen las células, que son la base de la vida. Estructura celular.</a:t>
            </a:r>
          </a:p>
          <a:p>
            <a:r>
              <a:rPr lang="es-ES" dirty="0" smtClean="0"/>
              <a:t>Materia que realiza funciones: nutrición, relación y reproducción.</a:t>
            </a:r>
          </a:p>
          <a:p>
            <a:r>
              <a:rPr lang="es-ES" dirty="0" smtClean="0"/>
              <a:t>Estas funciones requieren de estructuras celulares determinadas y de tipos de células determinadas (tejidos y órganos).</a:t>
            </a:r>
          </a:p>
          <a:p>
            <a:r>
              <a:rPr lang="es-ES" dirty="0" smtClean="0"/>
              <a:t>Los seres vivos los clasificamos en taxones en función a unas características y  con una jerarquía determinada.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63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noProof="1" smtClean="0"/>
              <a:t>APLICACIONES DEL MAPA CONCEPTUAL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1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educativo: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Construcción y  comprensión de textos escritos.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Reestructuración de instituciones universitarias.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Análisis del curriculum.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noProof="1" smtClean="0"/>
              <a:t>Organización y conocimiento de centros escolares.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noProof="1" smtClean="0"/>
              <a:t>Ámbito educación a distancia: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noProof="1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noProof="1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noProof="1" smtClean="0"/>
              <a:t>APLICACIONES DEL MAPA CONCEPTUAL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noProof="1" smtClean="0"/>
              <a:t>Ámbito de  la captación y del  compartir conocimiento.</a:t>
            </a:r>
          </a:p>
          <a:p>
            <a:pPr lvl="1" eaLnBrk="1" hangingPunct="1"/>
            <a:r>
              <a:rPr lang="es-ES" altLang="es-ES" noProof="1" smtClean="0"/>
              <a:t>Conocimiento cultural</a:t>
            </a:r>
          </a:p>
          <a:p>
            <a:pPr lvl="1" eaLnBrk="1" hangingPunct="1"/>
            <a:r>
              <a:rPr lang="es-ES" altLang="es-ES" noProof="1" smtClean="0"/>
              <a:t>conocimiento de expertos/as</a:t>
            </a:r>
          </a:p>
          <a:p>
            <a:pPr lvl="1" eaLnBrk="1" hangingPunct="1"/>
            <a:r>
              <a:rPr lang="es-ES" altLang="es-ES" noProof="1" smtClean="0"/>
              <a:t>compartir conocimiento entre expertos y principiantes.</a:t>
            </a:r>
          </a:p>
          <a:p>
            <a:pPr eaLnBrk="1" hangingPunct="1"/>
            <a:endParaRPr lang="es-ES" altLang="es-ES" noProof="1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6296025" cy="1143000"/>
          </a:xfrm>
        </p:spPr>
        <p:txBody>
          <a:bodyPr/>
          <a:lstStyle/>
          <a:p>
            <a:pPr eaLnBrk="1" hangingPunct="1"/>
            <a:r>
              <a:rPr lang="es-ES" altLang="es-ES" sz="4000" smtClean="0"/>
              <a:t>CONOCER PROGRAMA </a:t>
            </a:r>
            <a:r>
              <a:rPr lang="es-ES" altLang="es-ES" sz="4000" u="sng" smtClean="0"/>
              <a:t>CMAP</a:t>
            </a:r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6248400" y="333375"/>
          <a:ext cx="2895600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quete" r:id="rId3" imgW="827773" imgH="481263" progId="Package">
                  <p:embed/>
                </p:oleObj>
              </mc:Choice>
              <mc:Fallback>
                <p:oleObj name="Paquete" r:id="rId3" imgW="827773" imgH="481263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33375"/>
                        <a:ext cx="2895600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6" name="Picture 6" descr="CmapTools%20-%20Home%20Page%20C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63" y="1989138"/>
            <a:ext cx="616743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7772400" cy="4114800"/>
          </a:xfrm>
        </p:spPr>
        <p:txBody>
          <a:bodyPr/>
          <a:lstStyle/>
          <a:p>
            <a:pPr eaLnBrk="1" hangingPunct="1"/>
            <a:r>
              <a:rPr lang="es-ES" altLang="es-ES" smtClean="0">
                <a:solidFill>
                  <a:schemeClr val="tx1"/>
                </a:solidFill>
                <a:hlinkClick r:id="rId6"/>
              </a:rPr>
              <a:t>www.ihmc.us</a:t>
            </a:r>
            <a:endParaRPr lang="es-ES" altLang="es-E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Diseño de propuestas</a:t>
            </a:r>
            <a:br>
              <a:rPr lang="es-ES" dirty="0" smtClean="0"/>
            </a:br>
            <a:r>
              <a:rPr lang="es-ES" dirty="0" smtClean="0"/>
              <a:t>didácticas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259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nergí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5446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0" y="620688"/>
            <a:ext cx="81003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1124744"/>
            <a:ext cx="1800200" cy="4248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907704" y="1988840"/>
            <a:ext cx="3384376" cy="331236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580112" y="908720"/>
            <a:ext cx="3096344" cy="48245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563888" y="4509120"/>
            <a:ext cx="792088" cy="7920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619672" y="4725144"/>
            <a:ext cx="1152128" cy="100811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IZITZA1_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5653"/>
            <a:ext cx="9144000" cy="5646693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23528" y="476672"/>
            <a:ext cx="7272808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251520" y="980728"/>
            <a:ext cx="1368152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1187624" y="1556792"/>
            <a:ext cx="3816424" cy="48245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004048" y="1268760"/>
            <a:ext cx="4139952" cy="5589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¿Para qué queremos que aprendan?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8" y="1780536"/>
            <a:ext cx="3646283" cy="1505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1" y="1700808"/>
            <a:ext cx="4366928" cy="16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476672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0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Ideas para contextualizar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29556"/>
              </p:ext>
            </p:extLst>
          </p:nvPr>
        </p:nvGraphicFramePr>
        <p:xfrm>
          <a:off x="827584" y="1408510"/>
          <a:ext cx="7416824" cy="537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65"/>
                <a:gridCol w="1360034"/>
                <a:gridCol w="4189825"/>
              </a:tblGrid>
              <a:tr h="356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ÁMBITO-PERSPECTIVA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INCLUSIVO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IDEA-PROBLEMA/ pregunta central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Perspectiva ambiental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Nutrición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Explicar por qué se ha producido y qué consecuencias presenta el </a:t>
                      </a:r>
                      <a:r>
                        <a:rPr lang="es-ES" sz="1600" dirty="0" err="1">
                          <a:effectLst/>
                        </a:rPr>
                        <a:t>sobrecrecimiento</a:t>
                      </a:r>
                      <a:r>
                        <a:rPr lang="es-ES" sz="1600" dirty="0">
                          <a:effectLst/>
                        </a:rPr>
                        <a:t> de la población de algas en el lago de </a:t>
                      </a:r>
                      <a:r>
                        <a:rPr lang="es-ES" sz="1600" dirty="0" err="1">
                          <a:effectLst/>
                        </a:rPr>
                        <a:t>Mendillorri</a:t>
                      </a:r>
                      <a:r>
                        <a:rPr lang="es-ES" sz="1600" dirty="0">
                          <a:effectLst/>
                        </a:rPr>
                        <a:t>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9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Utilización de las TIC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Nutrición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Indica cuál de los siguientes nutrientes es el que mayor energía aporta a la célula. Averígualo trabajando con el simulador de los procesos que se dan en el metabolismo celular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Nutrición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¿Por qué huelen tus zapatillas después de hacer deporte?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9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Utilización de las TIC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Nutrición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¿Quién come a quién?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 ver un fragmento de vídeos de procesos de parasitismo, deberán deducir qué pasará a continuación; y al final explicar el proceso observado.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17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Realizar </a:t>
            </a:r>
            <a:r>
              <a:rPr lang="es-ES" dirty="0" err="1" smtClean="0"/>
              <a:t>Actv</a:t>
            </a:r>
            <a:r>
              <a:rPr lang="es-ES" dirty="0" smtClean="0"/>
              <a:t> 4 </a:t>
            </a:r>
            <a:br>
              <a:rPr lang="es-ES" dirty="0" smtClean="0"/>
            </a:br>
            <a:r>
              <a:rPr lang="es-ES" dirty="0" smtClean="0"/>
              <a:t>CONTEXTUALIZACIÓN DE LOS CONTENIDOS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Obtener ideas de la LOMCE:</a:t>
            </a:r>
          </a:p>
          <a:p>
            <a:r>
              <a:rPr lang="es-ES" dirty="0" smtClean="0"/>
              <a:t>1. Introducción</a:t>
            </a:r>
          </a:p>
          <a:p>
            <a:r>
              <a:rPr lang="es-ES" dirty="0" smtClean="0"/>
              <a:t>2. elementos transversales</a:t>
            </a:r>
          </a:p>
          <a:p>
            <a:pPr marL="0" indent="0">
              <a:buNone/>
            </a:pPr>
            <a:r>
              <a:rPr lang="es-ES" dirty="0" smtClean="0"/>
              <a:t>3. Pensar en conceptos e ideas que ayuden a contextualizar el conocimiento del MCR. Y pensar en posibles actividades.</a:t>
            </a:r>
          </a:p>
          <a:p>
            <a:pPr marL="0" indent="0">
              <a:buNone/>
            </a:pPr>
            <a:r>
              <a:rPr lang="es-ES" dirty="0" smtClean="0"/>
              <a:t>4. OPCIONAL:</a:t>
            </a:r>
          </a:p>
          <a:p>
            <a:pPr lvl="1"/>
            <a:r>
              <a:rPr lang="es-ES" dirty="0" smtClean="0"/>
              <a:t>Identificar ideas centrales</a:t>
            </a:r>
          </a:p>
          <a:p>
            <a:pPr lvl="1"/>
            <a:r>
              <a:rPr lang="es-ES" dirty="0" smtClean="0"/>
              <a:t>Lectura artículo Gavidia</a:t>
            </a:r>
          </a:p>
        </p:txBody>
      </p:sp>
    </p:spTree>
    <p:extLst>
      <p:ext uri="{BB962C8B-B14F-4D97-AF65-F5344CB8AC3E}">
        <p14:creationId xmlns:p14="http://schemas.microsoft.com/office/powerpoint/2010/main" val="84468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Mapas conceptuales realizados el 15 de diciembre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7404" y="1825625"/>
            <a:ext cx="6681458" cy="4351338"/>
          </a:xfrm>
        </p:spPr>
        <p:txBody>
          <a:bodyPr/>
          <a:lstStyle/>
          <a:p>
            <a:r>
              <a:rPr lang="es-ES" dirty="0" smtClean="0"/>
              <a:t>Identificar previamente  los CONCEPTOS con los que vamos a realizar el mapa</a:t>
            </a:r>
          </a:p>
          <a:p>
            <a:r>
              <a:rPr lang="es-ES" dirty="0" smtClean="0"/>
              <a:t>Establecer reconciliaciones integradoras a través de enlaces cruzados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1" y="4309449"/>
            <a:ext cx="4366928" cy="16648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67" y="4309450"/>
            <a:ext cx="3646283" cy="15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361"/>
            <a:ext cx="9116867" cy="54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structura ma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2"/>
            <a:ext cx="6821091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4073" y="1955549"/>
            <a:ext cx="210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Conceptos inclusivos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3456" y="3295462"/>
            <a:ext cx="1235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Diferenciación</a:t>
            </a:r>
          </a:p>
          <a:p>
            <a:r>
              <a:rPr lang="es-ES" dirty="0" smtClean="0"/>
              <a:t>progresiva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1969129" y="1520982"/>
            <a:ext cx="2763570" cy="375718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845128" y="1502229"/>
            <a:ext cx="6017079" cy="1273628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24074" y="1774372"/>
            <a:ext cx="1580234" cy="7293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24074" y="3211286"/>
            <a:ext cx="1385180" cy="84908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414514" y="4483513"/>
            <a:ext cx="162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Reconciliaciones integradoras</a:t>
            </a:r>
            <a:endParaRPr lang="es-ES" dirty="0"/>
          </a:p>
        </p:txBody>
      </p:sp>
      <p:sp>
        <p:nvSpPr>
          <p:cNvPr id="10" name="Estrella de 5 puntas 9"/>
          <p:cNvSpPr/>
          <p:nvPr/>
        </p:nvSpPr>
        <p:spPr>
          <a:xfrm>
            <a:off x="3469821" y="4267200"/>
            <a:ext cx="1562838" cy="1470706"/>
          </a:xfrm>
          <a:prstGeom prst="star5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7359480" y="4419601"/>
            <a:ext cx="1523538" cy="93617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0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638</Words>
  <Application>Microsoft Office PowerPoint</Application>
  <PresentationFormat>Presentación en pantalla (4:3)</PresentationFormat>
  <Paragraphs>165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Tema de Office</vt:lpstr>
      <vt:lpstr>Documento</vt:lpstr>
      <vt:lpstr>Paquete</vt:lpstr>
      <vt:lpstr>CONOCIMIENTO DIDÁCTICO DEL CONTENIDO</vt:lpstr>
      <vt:lpstr>¿Qué queremos enseñar? ¿Qué queremos que aprendan?</vt:lpstr>
      <vt:lpstr>¿Para qué queremos que aprendan? </vt:lpstr>
      <vt:lpstr>Presentación de PowerPoint</vt:lpstr>
      <vt:lpstr>Ideas para contextualizar</vt:lpstr>
      <vt:lpstr>Realizar Actv 4  CONTEXTUALIZACIÓN DE LOS CONTENIDOS</vt:lpstr>
      <vt:lpstr>Mapas conceptuales realizados el 15 de diciembre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IE-ren ADIERAZLEAK IKASLEENGAN ANTZEMATEN</vt:lpstr>
      <vt:lpstr>IE-ren ADIERAZLEAK IKASLEENGAN ANTZEMATEN</vt:lpstr>
      <vt:lpstr>CÓMO VALORAR  LOS MMCC</vt:lpstr>
      <vt:lpstr>Presentación de PowerPoint</vt:lpstr>
      <vt:lpstr>CÓMO VALORAR  LOS MMCC</vt:lpstr>
      <vt:lpstr>APLICACIONES DEL MAPA CONCEPTUAL</vt:lpstr>
      <vt:lpstr>APLICACIONES DEL MAPA CONCEPTUAL</vt:lpstr>
      <vt:lpstr>APLICACIONES DEL MAPA CONCEPTUAL</vt:lpstr>
      <vt:lpstr>APLICACIONES DEL MAPA CONCEPTUAL</vt:lpstr>
      <vt:lpstr>CONOCER PROGRAMA CMAP</vt:lpstr>
      <vt:lpstr>Diseño de propuestas didácticas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CONOCIMIENTO DIDÁCTICO DEL CONTENIDO</dc:title>
  <dc:creator>Usuario</dc:creator>
  <cp:lastModifiedBy>labora1</cp:lastModifiedBy>
  <cp:revision>9</cp:revision>
  <dcterms:created xsi:type="dcterms:W3CDTF">2017-01-04T06:53:54Z</dcterms:created>
  <dcterms:modified xsi:type="dcterms:W3CDTF">2017-01-12T16:02:56Z</dcterms:modified>
</cp:coreProperties>
</file>