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4"/>
  </p:notesMasterIdLst>
  <p:sldIdLst>
    <p:sldId id="257" r:id="rId4"/>
    <p:sldId id="303" r:id="rId5"/>
    <p:sldId id="374" r:id="rId6"/>
    <p:sldId id="309" r:id="rId7"/>
    <p:sldId id="362" r:id="rId8"/>
    <p:sldId id="363" r:id="rId9"/>
    <p:sldId id="365" r:id="rId10"/>
    <p:sldId id="366" r:id="rId11"/>
    <p:sldId id="367" r:id="rId12"/>
    <p:sldId id="368" r:id="rId13"/>
    <p:sldId id="369" r:id="rId14"/>
    <p:sldId id="371" r:id="rId15"/>
    <p:sldId id="372" r:id="rId16"/>
    <p:sldId id="373" r:id="rId17"/>
    <p:sldId id="312" r:id="rId18"/>
    <p:sldId id="313" r:id="rId19"/>
    <p:sldId id="314" r:id="rId20"/>
    <p:sldId id="315" r:id="rId21"/>
    <p:sldId id="388" r:id="rId22"/>
    <p:sldId id="376" r:id="rId23"/>
    <p:sldId id="377" r:id="rId24"/>
    <p:sldId id="378" r:id="rId25"/>
    <p:sldId id="379" r:id="rId26"/>
    <p:sldId id="380" r:id="rId27"/>
    <p:sldId id="381" r:id="rId28"/>
    <p:sldId id="389" r:id="rId29"/>
    <p:sldId id="383" r:id="rId30"/>
    <p:sldId id="384" r:id="rId31"/>
    <p:sldId id="385" r:id="rId32"/>
    <p:sldId id="386" r:id="rId33"/>
    <p:sldId id="387" r:id="rId34"/>
    <p:sldId id="316" r:id="rId35"/>
    <p:sldId id="317" r:id="rId36"/>
    <p:sldId id="318" r:id="rId37"/>
    <p:sldId id="319" r:id="rId38"/>
    <p:sldId id="320" r:id="rId39"/>
    <p:sldId id="328" r:id="rId40"/>
    <p:sldId id="342" r:id="rId41"/>
    <p:sldId id="343" r:id="rId42"/>
    <p:sldId id="351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8" autoAdjust="0"/>
    <p:restoredTop sz="87604" autoAdjust="0"/>
  </p:normalViewPr>
  <p:slideViewPr>
    <p:cSldViewPr>
      <p:cViewPr varScale="1">
        <p:scale>
          <a:sx n="98" d="100"/>
          <a:sy n="98" d="100"/>
        </p:scale>
        <p:origin x="8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E1478-6CE6-47DC-AC22-DBB0FA191A25}" type="datetimeFigureOut">
              <a:rPr lang="es-ES" smtClean="0"/>
              <a:t>11/04/2017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4E17D-7101-41CA-8312-F4642EE281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2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7D6E397F-A59E-42A2-9770-09A25B4D867D}" type="datetime1">
              <a:rPr kumimoji="0" lang="es-ES_tradnl" altLang="es-ES" sz="1200"/>
              <a:pPr/>
              <a:t>11/04/2017</a:t>
            </a:fld>
            <a:endParaRPr kumimoji="0" lang="es-ES_tradnl" altLang="es-ES" sz="1200"/>
          </a:p>
        </p:txBody>
      </p:sp>
      <p:sp>
        <p:nvSpPr>
          <p:cNvPr id="166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E2E4F7DB-DC30-49F7-8A6D-728D0109A80E}" type="slidenum">
              <a:rPr kumimoji="0" lang="es-ES_tradnl" altLang="es-ES" sz="1200"/>
              <a:pPr/>
              <a:t>2</a:t>
            </a:fld>
            <a:endParaRPr kumimoji="0" lang="es-ES_tradnl" altLang="es-ES" sz="1200"/>
          </a:p>
        </p:txBody>
      </p:sp>
      <p:sp>
        <p:nvSpPr>
          <p:cNvPr id="166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392307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4E17D-7101-41CA-8312-F4642EE281DB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87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AC4B4-9C77-4DE7-8A32-AD062535D8BC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0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4A996-C4A5-4177-A5DD-407DCBEE1E6A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C810-9DBA-4885-A869-BE8FD2C3843D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8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AC4B4-9C77-4DE7-8A32-AD062535D8BC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51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05F00-9488-4F30-8E3F-CE0EF96F587E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9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0C0BF-4B6D-4936-8B9B-AF5E2EC76F1A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5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3B93-3215-4902-B6D6-64EF060A72A9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5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CFFC6-760C-46B5-9C9E-8DEC244AC2A1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72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07DE8-3B92-4A49-A685-EAA0E6C2483F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4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062D-963E-4BFF-BB8D-BA7849A68D02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44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41A50-AD21-43F1-A731-AF5D480A8463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5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05F00-9488-4F30-8E3F-CE0EF96F587E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44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CBDF0-8338-4CF3-998F-9ADBCA954DC5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08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4A996-C4A5-4177-A5DD-407DCBEE1E6A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8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C810-9DBA-4885-A869-BE8FD2C3843D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67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AC4B4-9C77-4DE7-8A32-AD062535D8BC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67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05F00-9488-4F30-8E3F-CE0EF96F587E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42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0C0BF-4B6D-4936-8B9B-AF5E2EC76F1A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22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3B93-3215-4902-B6D6-64EF060A72A9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89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CFFC6-760C-46B5-9C9E-8DEC244AC2A1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71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07DE8-3B92-4A49-A685-EAA0E6C2483F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29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062D-963E-4BFF-BB8D-BA7849A68D02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0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0C0BF-4B6D-4936-8B9B-AF5E2EC76F1A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11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41A50-AD21-43F1-A731-AF5D480A8463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90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CBDF0-8338-4CF3-998F-9ADBCA954DC5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34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4A996-C4A5-4177-A5DD-407DCBEE1E6A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22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C810-9DBA-4885-A869-BE8FD2C3843D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4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3B93-3215-4902-B6D6-64EF060A72A9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5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CFFC6-760C-46B5-9C9E-8DEC244AC2A1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7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07DE8-3B92-4A49-A685-EAA0E6C2483F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1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062D-963E-4BFF-BB8D-BA7849A68D02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41A50-AD21-43F1-A731-AF5D480A8463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8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CBDF0-8338-4CF3-998F-9ADBCA954DC5}" type="slidenum">
              <a:rPr lang="es-ES">
                <a:solidFill>
                  <a:srgbClr val="FF9966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>
              <a:solidFill>
                <a:srgbClr val="FF99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>
              <a:solidFill>
                <a:srgbClr val="FF9966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B9DEA6-79A7-404C-9A59-57F1473EF044}" type="slidenum">
              <a:rPr kumimoji="1" lang="es-ES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kumimoji="1"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3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>
              <a:solidFill>
                <a:srgbClr val="FF99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>
              <a:solidFill>
                <a:srgbClr val="FF9966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B9DEA6-79A7-404C-9A59-57F1473EF044}" type="slidenum">
              <a:rPr kumimoji="1" lang="es-ES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kumimoji="1"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s-ES" sz="28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>
              <a:solidFill>
                <a:srgbClr val="FF99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>
              <a:solidFill>
                <a:srgbClr val="FF9966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B9DEA6-79A7-404C-9A59-57F1473EF044}" type="slidenum">
              <a:rPr kumimoji="1" lang="es-ES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kumimoji="1" lang="es-E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1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cmc.ihmc.us/cmc-proceedings/" TargetMode="External"/><Relationship Id="rId3" Type="http://schemas.openxmlformats.org/officeDocument/2006/relationships/hyperlink" Target="https://www.ihmc.us/" TargetMode="External"/><Relationship Id="rId7" Type="http://schemas.openxmlformats.org/officeDocument/2006/relationships/hyperlink" Target="http://cmc.ihmc.us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cmap.ihmc.us/docs/learn.php" TargetMode="External"/><Relationship Id="rId5" Type="http://schemas.openxmlformats.org/officeDocument/2006/relationships/hyperlink" Target="http://cmap.ihmc.us/armapp/" TargetMode="External"/><Relationship Id="rId4" Type="http://schemas.openxmlformats.org/officeDocument/2006/relationships/hyperlink" Target="http://cmap.ihmc.us/products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v8Keq_Scdc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96752"/>
            <a:ext cx="6528048" cy="1143000"/>
          </a:xfrm>
        </p:spPr>
        <p:txBody>
          <a:bodyPr/>
          <a:lstStyle/>
          <a:p>
            <a:r>
              <a:rPr lang="es-ES" altLang="es-ES" dirty="0" smtClean="0"/>
              <a:t/>
            </a:r>
            <a:br>
              <a:rPr lang="es-ES" altLang="es-ES" dirty="0" smtClean="0"/>
            </a:br>
            <a:r>
              <a:rPr lang="es-ES" altLang="es-ES" dirty="0" smtClean="0"/>
              <a:t/>
            </a:r>
            <a:br>
              <a:rPr lang="es-ES" altLang="es-ES" dirty="0" smtClean="0"/>
            </a:br>
            <a:r>
              <a:rPr lang="es-ES" altLang="es-ES" dirty="0" smtClean="0"/>
              <a:t/>
            </a:r>
            <a:br>
              <a:rPr lang="es-ES" altLang="es-ES" dirty="0" smtClean="0"/>
            </a:br>
            <a:r>
              <a:rPr lang="es-ES" altLang="es-ES" dirty="0" smtClean="0"/>
              <a:t/>
            </a:r>
            <a:br>
              <a:rPr lang="es-ES" altLang="es-ES" dirty="0" smtClean="0"/>
            </a:br>
            <a:r>
              <a:rPr lang="es-ES" altLang="es-ES" dirty="0" smtClean="0"/>
              <a:t/>
            </a:r>
            <a:br>
              <a:rPr lang="es-ES" altLang="es-ES" dirty="0" smtClean="0"/>
            </a:br>
            <a:r>
              <a:rPr lang="es-ES" altLang="es-ES" dirty="0" smtClean="0"/>
              <a:t>2.4. </a:t>
            </a:r>
            <a:r>
              <a:rPr lang="es-ES" altLang="es-ES" dirty="0" smtClean="0"/>
              <a:t>MODELOS DE </a:t>
            </a:r>
            <a:br>
              <a:rPr lang="es-ES" altLang="es-ES" dirty="0" smtClean="0"/>
            </a:br>
            <a:r>
              <a:rPr lang="es-ES" altLang="es-ES" dirty="0"/>
              <a:t/>
            </a:r>
            <a:br>
              <a:rPr lang="es-ES" altLang="es-ES" dirty="0"/>
            </a:br>
            <a:r>
              <a:rPr lang="es-ES" altLang="es-ES" dirty="0" smtClean="0"/>
              <a:t>CONOCIMIENTO Y SU </a:t>
            </a:r>
            <a:br>
              <a:rPr lang="es-ES" altLang="es-ES" dirty="0" smtClean="0"/>
            </a:br>
            <a:r>
              <a:rPr lang="es-ES" altLang="es-ES" dirty="0"/>
              <a:t/>
            </a:r>
            <a:br>
              <a:rPr lang="es-ES" altLang="es-ES" dirty="0"/>
            </a:br>
            <a:r>
              <a:rPr lang="es-ES" altLang="es-ES" dirty="0" smtClean="0"/>
              <a:t>APLICACIÓN DIDÁCTICA</a:t>
            </a:r>
            <a:br>
              <a:rPr lang="es-ES" altLang="es-ES" dirty="0" smtClean="0"/>
            </a:br>
            <a:r>
              <a:rPr lang="es-ES" altLang="es-ES" dirty="0" smtClean="0"/>
              <a:t/>
            </a:r>
            <a:br>
              <a:rPr lang="es-ES" altLang="es-ES" dirty="0" smtClean="0"/>
            </a:br>
            <a:endParaRPr lang="es-ES_tradnl" altLang="es-ES" dirty="0" smtClean="0"/>
          </a:p>
        </p:txBody>
      </p:sp>
      <p:pic>
        <p:nvPicPr>
          <p:cNvPr id="51204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25571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509120"/>
            <a:ext cx="3036468" cy="2277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1430" r="3377"/>
          <a:stretch/>
        </p:blipFill>
        <p:spPr>
          <a:xfrm>
            <a:off x="6300192" y="4102470"/>
            <a:ext cx="2304256" cy="26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altLang="es-ES" smtClean="0"/>
              <a:t>Detalles acerca del tema</a:t>
            </a:r>
          </a:p>
          <a:p>
            <a:r>
              <a:rPr lang="es-ES" altLang="es-ES" smtClean="0"/>
              <a:t>Información complementaria y ejemplos</a:t>
            </a:r>
          </a:p>
          <a:p>
            <a:r>
              <a:rPr lang="es-ES" altLang="es-ES" smtClean="0"/>
              <a:t>Qué efectos puede tener en la audiencia</a:t>
            </a:r>
          </a:p>
        </p:txBody>
      </p:sp>
      <p:pic>
        <p:nvPicPr>
          <p:cNvPr id="76803" name="Picture 4" descr="C:\WINNT\Profiles\fermin\Escritorio\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70902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4346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:\WINNT\Profiles\fermin\Escritorio\Elaboracion mapas.Elemplos\Ejemplmap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04775"/>
            <a:ext cx="6402387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4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8" descr="C:\WINNT\Profiles\fermin\Escritorio\Elaboracion mapas.Elemplos\Ejemplmap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8913"/>
            <a:ext cx="57594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8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mapBack.jpg                                                   0006466DMacintoshHD                    B75E23A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0866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411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76263" y="5205413"/>
            <a:ext cx="1023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ES" sz="1600">
                <a:solidFill>
                  <a:srgbClr val="8A171E"/>
                </a:solidFill>
                <a:cs typeface="Times New Roman" pitchFamily="18" charset="0"/>
              </a:rPr>
              <a:t>Figura 12</a:t>
            </a:r>
            <a:endParaRPr lang="en-US" altLang="es-ES" sz="1600">
              <a:solidFill>
                <a:srgbClr val="009999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09600" y="5638800"/>
            <a:ext cx="84423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ES" sz="2600" b="1" baseline="30000">
                <a:solidFill>
                  <a:srgbClr val="009999"/>
                </a:solidFill>
                <a:latin typeface="Helvetica" pitchFamily="34" charset="0"/>
                <a:ea typeface="Times" pitchFamily="18" charset="0"/>
                <a:cs typeface="Times" pitchFamily="18" charset="0"/>
              </a:rPr>
              <a:t>El mapa de la figura 11, elaborado después de estudios adicionales, con nuevos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ES" sz="2600" b="1" baseline="30000">
                <a:solidFill>
                  <a:srgbClr val="009999"/>
                </a:solidFill>
                <a:latin typeface="Helvetica" pitchFamily="34" charset="0"/>
                <a:ea typeface="Times" pitchFamily="18" charset="0"/>
                <a:cs typeface="Times" pitchFamily="18" charset="0"/>
              </a:rPr>
              <a:t>conceptos y recursos disponibles en libros, Internet y otras fuentes.</a:t>
            </a:r>
            <a:r>
              <a:rPr lang="en-US" altLang="es-ES" sz="2600" b="1" baseline="30000">
                <a:solidFill>
                  <a:srgbClr val="009999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600200" y="1189038"/>
            <a:ext cx="6858000" cy="4038600"/>
          </a:xfrm>
          <a:prstGeom prst="rect">
            <a:avLst/>
          </a:prstGeom>
          <a:solidFill>
            <a:schemeClr val="bg1"/>
          </a:solidFill>
          <a:ln w="19050">
            <a:solidFill>
              <a:srgbClr val="C5A67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400"/>
          </a:p>
        </p:txBody>
      </p:sp>
      <p:pic>
        <p:nvPicPr>
          <p:cNvPr id="80902" name="Picture 6" descr="C:\Documents and Settings\ajost\My Documents\JOE SPAIN\JoePresentation\SEASONS plus lin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65532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Global ocean cove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1905000" cy="1400175"/>
          </a:xfrm>
          <a:prstGeom prst="rect">
            <a:avLst/>
          </a:prstGeom>
          <a:noFill/>
          <a:ln w="19050">
            <a:solidFill>
              <a:srgbClr val="C5A67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 descr="http://eskimo.fmi.fi/filmit/Satelliitti/Skandinavia/Vakio/H200203261552_www_satelliitti_noaa_skand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2582863" cy="1936750"/>
          </a:xfrm>
          <a:prstGeom prst="rect">
            <a:avLst/>
          </a:prstGeom>
          <a:noFill/>
          <a:ln w="19050">
            <a:solidFill>
              <a:srgbClr val="C5A67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2133600" cy="2514600"/>
          </a:xfrm>
          <a:prstGeom prst="rect">
            <a:avLst/>
          </a:prstGeom>
          <a:noFill/>
          <a:ln w="19050">
            <a:solidFill>
              <a:srgbClr val="C5A67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052" descr="C:\WINNT\Profiles\fermin\Escritorio\More Vitoria\Arantxaresear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3"/>
            <a:ext cx="9051925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 altLang="es-E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ES" sz="4000" smtClean="0"/>
              <a:t>DISEÑO DE CURRICULUM E INSTRUCCIÓN</a:t>
            </a:r>
            <a:endParaRPr lang="es-ES_tradnl" altLang="es-ES" sz="4000" smtClean="0"/>
          </a:p>
        </p:txBody>
      </p:sp>
    </p:spTree>
    <p:extLst>
      <p:ext uri="{BB962C8B-B14F-4D97-AF65-F5344CB8AC3E}">
        <p14:creationId xmlns:p14="http://schemas.microsoft.com/office/powerpoint/2010/main" val="4171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8" descr="Estructura m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094788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8" descr="Eje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913"/>
            <a:ext cx="5368925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8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Ejemplma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22935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8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1475656" y="2132856"/>
            <a:ext cx="6719664" cy="4114800"/>
          </a:xfrm>
        </p:spPr>
        <p:txBody>
          <a:bodyPr/>
          <a:lstStyle/>
          <a:p>
            <a:pPr marL="0" indent="0">
              <a:buNone/>
            </a:pPr>
            <a:r>
              <a:rPr lang="es-ES" altLang="es-ES" b="1" dirty="0" smtClean="0"/>
              <a:t>2.4 </a:t>
            </a:r>
            <a:r>
              <a:rPr lang="es-ES" altLang="es-ES" b="1" dirty="0" smtClean="0"/>
              <a:t>MODELOS DE CONOCIMIENTO.</a:t>
            </a:r>
          </a:p>
          <a:p>
            <a:pPr marL="0" indent="0">
              <a:buNone/>
            </a:pPr>
            <a:endParaRPr lang="es-ES" altLang="es-ES" dirty="0" smtClean="0"/>
          </a:p>
          <a:p>
            <a:pPr marL="0" indent="0">
              <a:buNone/>
            </a:pP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2.4.1 </a:t>
            </a:r>
            <a:r>
              <a:rPr lang="es-ES" altLang="es-ES" dirty="0">
                <a:solidFill>
                  <a:schemeClr val="accent3">
                    <a:lumMod val="75000"/>
                  </a:schemeClr>
                </a:solidFill>
              </a:rPr>
              <a:t>Mapas conceptuales en docencia</a:t>
            </a:r>
          </a:p>
          <a:p>
            <a:pPr marL="0" indent="0">
              <a:buNone/>
            </a:pPr>
            <a:r>
              <a:rPr lang="es-ES" altLang="es-ES" dirty="0" smtClean="0"/>
              <a:t>2.4.2 </a:t>
            </a:r>
            <a:r>
              <a:rPr lang="es-ES" altLang="es-ES" dirty="0"/>
              <a:t>Mapas conceptuales en investigación</a:t>
            </a:r>
          </a:p>
          <a:p>
            <a:pPr marL="0" indent="0">
              <a:buNone/>
            </a:pP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2.4.4 </a:t>
            </a: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Mapas conceptuales en gestión</a:t>
            </a:r>
          </a:p>
        </p:txBody>
      </p:sp>
    </p:spTree>
    <p:extLst>
      <p:ext uri="{BB962C8B-B14F-4D97-AF65-F5344CB8AC3E}">
        <p14:creationId xmlns:p14="http://schemas.microsoft.com/office/powerpoint/2010/main" val="2201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71800" y="1371600"/>
            <a:ext cx="6170613" cy="579438"/>
          </a:xfrm>
        </p:spPr>
        <p:txBody>
          <a:bodyPr/>
          <a:lstStyle/>
          <a:p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r>
              <a:rPr lang="es-ES_tradnl" altLang="es-ES" smtClean="0"/>
              <a:t/>
            </a:r>
            <a:br>
              <a:rPr lang="es-ES_tradnl" altLang="es-ES" smtClean="0"/>
            </a:br>
            <a:endParaRPr lang="es-ES_tradnl" altLang="es-ES" smtClean="0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2286000"/>
            <a:ext cx="6172200" cy="3663280"/>
          </a:xfrm>
          <a:ln>
            <a:solidFill>
              <a:srgbClr val="00CC99"/>
            </a:solidFill>
          </a:ln>
        </p:spPr>
        <p:txBody>
          <a:bodyPr/>
          <a:lstStyle/>
          <a:p>
            <a:endParaRPr lang="es-ES_tradnl" altLang="es-E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altLang="es-ES" sz="1800" dirty="0" smtClean="0"/>
              <a:t>Construir socialmente el conocimiento del medio natural mediante el empleo de herramientas </a:t>
            </a:r>
            <a:r>
              <a:rPr lang="es-ES_tradnl" altLang="es-ES" sz="1800" dirty="0" err="1" smtClean="0"/>
              <a:t>metacognitivas</a:t>
            </a:r>
            <a:r>
              <a:rPr lang="es-ES_tradnl" altLang="es-ES" sz="1800" dirty="0" smtClean="0"/>
              <a:t> como los mapas conceptuales, el diagrama UVE y el software </a:t>
            </a:r>
            <a:r>
              <a:rPr lang="es-ES_tradnl" altLang="es-ES" sz="1800" dirty="0" err="1" smtClean="0"/>
              <a:t>Cmap</a:t>
            </a:r>
            <a:r>
              <a:rPr lang="es-ES_tradnl" altLang="es-ES" sz="1800" dirty="0" smtClean="0"/>
              <a:t> Tools.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altLang="es-E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altLang="es-ES" sz="1800" dirty="0" smtClean="0"/>
              <a:t>Profundizar en el conocimiento dotándolo de dimensiones mediante </a:t>
            </a:r>
            <a:r>
              <a:rPr lang="es-ES_tradnl" altLang="es-ES" sz="1800" dirty="0" err="1" smtClean="0"/>
              <a:t>submapas</a:t>
            </a:r>
            <a:r>
              <a:rPr lang="es-ES_tradnl" altLang="es-ES" sz="1800" dirty="0" smtClean="0"/>
              <a:t> añadidos al mapa raíz.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alt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altLang="es-ES" sz="1800" dirty="0" smtClean="0"/>
              <a:t>Concienciación de que “el saber no ocupa lugar” y está en plena expansión, como el Universo.</a:t>
            </a:r>
          </a:p>
        </p:txBody>
      </p:sp>
      <p:sp>
        <p:nvSpPr>
          <p:cNvPr id="6148" name="Rectangle 1028"/>
          <p:cNvSpPr>
            <a:spLocks noChangeArrowheads="1"/>
          </p:cNvSpPr>
          <p:nvPr/>
        </p:nvSpPr>
        <p:spPr bwMode="auto">
          <a:xfrm>
            <a:off x="2971800" y="609600"/>
            <a:ext cx="4038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" sz="7200">
                <a:solidFill>
                  <a:srgbClr val="009999"/>
                </a:solidFill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3333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45059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15888"/>
            <a:ext cx="6043613" cy="6742112"/>
          </a:xfrm>
        </p:spPr>
      </p:pic>
    </p:spTree>
    <p:extLst>
      <p:ext uri="{BB962C8B-B14F-4D97-AF65-F5344CB8AC3E}">
        <p14:creationId xmlns:p14="http://schemas.microsoft.com/office/powerpoint/2010/main" val="12952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46083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60350"/>
            <a:ext cx="6096000" cy="6481763"/>
          </a:xfrm>
        </p:spPr>
      </p:pic>
    </p:spTree>
    <p:extLst>
      <p:ext uri="{BB962C8B-B14F-4D97-AF65-F5344CB8AC3E}">
        <p14:creationId xmlns:p14="http://schemas.microsoft.com/office/powerpoint/2010/main" val="4715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47107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0"/>
            <a:ext cx="6804025" cy="7100888"/>
          </a:xfrm>
        </p:spPr>
      </p:pic>
    </p:spTree>
    <p:extLst>
      <p:ext uri="{BB962C8B-B14F-4D97-AF65-F5344CB8AC3E}">
        <p14:creationId xmlns:p14="http://schemas.microsoft.com/office/powerpoint/2010/main" val="21712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44624"/>
            <a:ext cx="7103195" cy="6813376"/>
          </a:xfrm>
        </p:spPr>
      </p:pic>
    </p:spTree>
    <p:extLst>
      <p:ext uri="{BB962C8B-B14F-4D97-AF65-F5344CB8AC3E}">
        <p14:creationId xmlns:p14="http://schemas.microsoft.com/office/powerpoint/2010/main" val="10116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49155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88913"/>
            <a:ext cx="6119812" cy="6480175"/>
          </a:xfrm>
        </p:spPr>
      </p:pic>
    </p:spTree>
    <p:extLst>
      <p:ext uri="{BB962C8B-B14F-4D97-AF65-F5344CB8AC3E}">
        <p14:creationId xmlns:p14="http://schemas.microsoft.com/office/powerpoint/2010/main" val="32474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50179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04812"/>
            <a:ext cx="8281045" cy="6336555"/>
          </a:xfrm>
        </p:spPr>
      </p:pic>
    </p:spTree>
    <p:extLst>
      <p:ext uri="{BB962C8B-B14F-4D97-AF65-F5344CB8AC3E}">
        <p14:creationId xmlns:p14="http://schemas.microsoft.com/office/powerpoint/2010/main" val="10260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1475656" y="2132856"/>
            <a:ext cx="6719664" cy="4114800"/>
          </a:xfrm>
        </p:spPr>
        <p:txBody>
          <a:bodyPr/>
          <a:lstStyle/>
          <a:p>
            <a:pPr marL="0" indent="0">
              <a:buNone/>
            </a:pPr>
            <a:r>
              <a:rPr lang="es-ES" altLang="es-ES" b="1" dirty="0" smtClean="0"/>
              <a:t>2.4 </a:t>
            </a:r>
            <a:r>
              <a:rPr lang="es-ES" altLang="es-ES" b="1" dirty="0" smtClean="0"/>
              <a:t>MODELOS DE CONOCIMIENTO.</a:t>
            </a:r>
          </a:p>
          <a:p>
            <a:pPr marL="0" indent="0">
              <a:buNone/>
            </a:pPr>
            <a:endParaRPr lang="es-ES" altLang="es-ES" dirty="0" smtClean="0"/>
          </a:p>
          <a:p>
            <a:pPr marL="0" indent="0">
              <a:buNone/>
            </a:pP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2.4.1 </a:t>
            </a:r>
            <a:r>
              <a:rPr lang="es-ES" altLang="es-ES" dirty="0">
                <a:solidFill>
                  <a:schemeClr val="accent3">
                    <a:lumMod val="75000"/>
                  </a:schemeClr>
                </a:solidFill>
              </a:rPr>
              <a:t>Mapas conceptuales en docencia</a:t>
            </a:r>
          </a:p>
          <a:p>
            <a:pPr marL="0" indent="0">
              <a:buNone/>
            </a:pP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2.4.2 </a:t>
            </a:r>
            <a:r>
              <a:rPr lang="es-ES" altLang="es-ES" dirty="0">
                <a:solidFill>
                  <a:schemeClr val="accent3">
                    <a:lumMod val="75000"/>
                  </a:schemeClr>
                </a:solidFill>
              </a:rPr>
              <a:t>Mapas conceptuales en investigación</a:t>
            </a:r>
          </a:p>
          <a:p>
            <a:pPr marL="0" indent="0">
              <a:buNone/>
            </a:pPr>
            <a:r>
              <a:rPr lang="es-ES" altLang="es-ES" dirty="0" smtClean="0"/>
              <a:t>2.4.4 </a:t>
            </a:r>
            <a:r>
              <a:rPr lang="es-ES" altLang="es-ES" dirty="0"/>
              <a:t>Mapas conceptuales en gestión</a:t>
            </a:r>
          </a:p>
        </p:txBody>
      </p:sp>
    </p:spTree>
    <p:extLst>
      <p:ext uri="{BB962C8B-B14F-4D97-AF65-F5344CB8AC3E}">
        <p14:creationId xmlns:p14="http://schemas.microsoft.com/office/powerpoint/2010/main" val="5580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52227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15888"/>
            <a:ext cx="5976938" cy="6626225"/>
          </a:xfrm>
        </p:spPr>
      </p:pic>
    </p:spTree>
    <p:extLst>
      <p:ext uri="{BB962C8B-B14F-4D97-AF65-F5344CB8AC3E}">
        <p14:creationId xmlns:p14="http://schemas.microsoft.com/office/powerpoint/2010/main" val="33480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53251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-24044"/>
            <a:ext cx="8569077" cy="6855057"/>
          </a:xfrm>
        </p:spPr>
      </p:pic>
    </p:spTree>
    <p:extLst>
      <p:ext uri="{BB962C8B-B14F-4D97-AF65-F5344CB8AC3E}">
        <p14:creationId xmlns:p14="http://schemas.microsoft.com/office/powerpoint/2010/main" val="2819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54275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15888"/>
            <a:ext cx="8425061" cy="6626225"/>
          </a:xfrm>
        </p:spPr>
      </p:pic>
    </p:spTree>
    <p:extLst>
      <p:ext uri="{BB962C8B-B14F-4D97-AF65-F5344CB8AC3E}">
        <p14:creationId xmlns:p14="http://schemas.microsoft.com/office/powerpoint/2010/main" val="75172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1475656" y="2132856"/>
            <a:ext cx="6719664" cy="4114800"/>
          </a:xfrm>
        </p:spPr>
        <p:txBody>
          <a:bodyPr/>
          <a:lstStyle/>
          <a:p>
            <a:pPr marL="0" indent="0">
              <a:buNone/>
            </a:pPr>
            <a:r>
              <a:rPr lang="es-ES" altLang="es-ES" b="1" dirty="0" smtClean="0"/>
              <a:t>2.4 </a:t>
            </a:r>
            <a:r>
              <a:rPr lang="es-ES" altLang="es-ES" b="1" dirty="0" smtClean="0"/>
              <a:t>MODELOS DE CONOCIMIENTO.</a:t>
            </a:r>
          </a:p>
          <a:p>
            <a:pPr marL="0" indent="0">
              <a:buNone/>
            </a:pPr>
            <a:endParaRPr lang="es-ES" altLang="es-ES" dirty="0" smtClean="0"/>
          </a:p>
          <a:p>
            <a:pPr marL="0" indent="0">
              <a:buNone/>
            </a:pPr>
            <a:r>
              <a:rPr lang="es-ES" altLang="es-ES" dirty="0" smtClean="0"/>
              <a:t>2.4.1 </a:t>
            </a:r>
            <a:r>
              <a:rPr lang="es-ES" altLang="es-ES" dirty="0" smtClean="0"/>
              <a:t>Mapas conceptuales en docencia</a:t>
            </a:r>
          </a:p>
          <a:p>
            <a:pPr marL="0" indent="0">
              <a:buNone/>
            </a:pPr>
            <a:r>
              <a:rPr lang="es-ES" altLang="es-ES" dirty="0" smtClean="0"/>
              <a:t>2.4.2 </a:t>
            </a:r>
            <a:r>
              <a:rPr lang="es-ES" altLang="es-ES" dirty="0" smtClean="0"/>
              <a:t>Mapas conceptuales en investigación</a:t>
            </a:r>
          </a:p>
          <a:p>
            <a:pPr marL="0" indent="0">
              <a:buNone/>
            </a:pPr>
            <a:r>
              <a:rPr lang="es-ES" altLang="es-ES" dirty="0" smtClean="0"/>
              <a:t>2.4.4 </a:t>
            </a:r>
            <a:r>
              <a:rPr lang="es-ES" altLang="es-ES" dirty="0" smtClean="0"/>
              <a:t>Mapas conceptuales en gestión</a:t>
            </a:r>
          </a:p>
        </p:txBody>
      </p:sp>
    </p:spTree>
    <p:extLst>
      <p:ext uri="{BB962C8B-B14F-4D97-AF65-F5344CB8AC3E}">
        <p14:creationId xmlns:p14="http://schemas.microsoft.com/office/powerpoint/2010/main" val="3850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22244"/>
            <a:ext cx="7632402" cy="6619869"/>
          </a:xfrm>
        </p:spPr>
      </p:pic>
    </p:spTree>
    <p:extLst>
      <p:ext uri="{BB962C8B-B14F-4D97-AF65-F5344CB8AC3E}">
        <p14:creationId xmlns:p14="http://schemas.microsoft.com/office/powerpoint/2010/main" val="16763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354499"/>
            <a:ext cx="7642944" cy="6472818"/>
          </a:xfrm>
        </p:spPr>
      </p:pic>
      <p:sp>
        <p:nvSpPr>
          <p:cNvPr id="2" name="CuadroTexto 1"/>
          <p:cNvSpPr txBox="1"/>
          <p:nvPr/>
        </p:nvSpPr>
        <p:spPr>
          <a:xfrm>
            <a:off x="3347864" y="5085184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hlinkClick r:id="rId3"/>
              </a:rPr>
              <a:t>https://www.ihmc.us</a:t>
            </a:r>
            <a:r>
              <a:rPr lang="es-ES" sz="1400" dirty="0" smtClean="0">
                <a:hlinkClick r:id="rId3"/>
              </a:rPr>
              <a:t>/</a:t>
            </a:r>
            <a:endParaRPr lang="es-ES" sz="1400" dirty="0" smtClean="0"/>
          </a:p>
          <a:p>
            <a:r>
              <a:rPr lang="es-ES" sz="1400" dirty="0">
                <a:hlinkClick r:id="rId4"/>
              </a:rPr>
              <a:t>http://cmap.ihmc.us/products</a:t>
            </a:r>
            <a:r>
              <a:rPr lang="es-ES" sz="1400" dirty="0" smtClean="0">
                <a:hlinkClick r:id="rId4"/>
              </a:rPr>
              <a:t>/</a:t>
            </a:r>
            <a:endParaRPr lang="es-ES" sz="1400" dirty="0" smtClean="0"/>
          </a:p>
          <a:p>
            <a:r>
              <a:rPr lang="es-ES" sz="1400" dirty="0">
                <a:hlinkClick r:id="rId5"/>
              </a:rPr>
              <a:t>http://cmap.ihmc.us/armapp</a:t>
            </a:r>
            <a:r>
              <a:rPr lang="es-ES" sz="1400" dirty="0" smtClean="0">
                <a:hlinkClick r:id="rId5"/>
              </a:rPr>
              <a:t>/</a:t>
            </a:r>
            <a:endParaRPr lang="es-ES" sz="1400" dirty="0" smtClean="0"/>
          </a:p>
          <a:p>
            <a:r>
              <a:rPr lang="es-ES" sz="1400" dirty="0">
                <a:hlinkClick r:id="rId6"/>
              </a:rPr>
              <a:t>http://</a:t>
            </a:r>
            <a:r>
              <a:rPr lang="es-ES" sz="1400" dirty="0" smtClean="0">
                <a:hlinkClick r:id="rId6"/>
              </a:rPr>
              <a:t>cmap.ihmc.us/docs/learn.php</a:t>
            </a:r>
            <a:endParaRPr lang="es-ES" sz="1400" dirty="0" smtClean="0"/>
          </a:p>
          <a:p>
            <a:r>
              <a:rPr lang="es-ES" sz="1400" dirty="0">
                <a:hlinkClick r:id="rId7"/>
              </a:rPr>
              <a:t>http://cmc.ihmc.us</a:t>
            </a:r>
            <a:r>
              <a:rPr lang="es-ES" sz="1400" dirty="0" smtClean="0">
                <a:hlinkClick r:id="rId7"/>
              </a:rPr>
              <a:t>/</a:t>
            </a:r>
            <a:endParaRPr lang="es-ES" sz="1400" dirty="0" smtClean="0"/>
          </a:p>
          <a:p>
            <a:r>
              <a:rPr lang="es-ES" sz="1400" dirty="0">
                <a:hlinkClick r:id="rId8"/>
              </a:rPr>
              <a:t>http://cmc.ihmc.us/cmc-proceedings</a:t>
            </a:r>
            <a:r>
              <a:rPr lang="es-ES" sz="1400" dirty="0" smtClean="0">
                <a:hlinkClick r:id="rId8"/>
              </a:rPr>
              <a:t>/</a:t>
            </a:r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4187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07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ES" dirty="0" smtClean="0"/>
              <a:t>MODELOS DE CONOCIMIENTO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627784" y="515719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www.youtube.com/watch?v=mv8Keq_Scdc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7800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450126"/>
            <a:ext cx="8087816" cy="6407874"/>
          </a:xfrm>
        </p:spPr>
      </p:pic>
    </p:spTree>
    <p:extLst>
      <p:ext uri="{BB962C8B-B14F-4D97-AF65-F5344CB8AC3E}">
        <p14:creationId xmlns:p14="http://schemas.microsoft.com/office/powerpoint/2010/main" val="30236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32771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15888"/>
            <a:ext cx="6096000" cy="6626225"/>
          </a:xfrm>
        </p:spPr>
      </p:pic>
    </p:spTree>
    <p:extLst>
      <p:ext uri="{BB962C8B-B14F-4D97-AF65-F5344CB8AC3E}">
        <p14:creationId xmlns:p14="http://schemas.microsoft.com/office/powerpoint/2010/main" val="38293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33795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88913"/>
            <a:ext cx="6096000" cy="6480175"/>
          </a:xfrm>
        </p:spPr>
      </p:pic>
    </p:spTree>
    <p:extLst>
      <p:ext uri="{BB962C8B-B14F-4D97-AF65-F5344CB8AC3E}">
        <p14:creationId xmlns:p14="http://schemas.microsoft.com/office/powerpoint/2010/main" val="24799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34819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333375"/>
            <a:ext cx="6096000" cy="6264275"/>
          </a:xfrm>
        </p:spPr>
      </p:pic>
    </p:spTree>
    <p:extLst>
      <p:ext uri="{BB962C8B-B14F-4D97-AF65-F5344CB8AC3E}">
        <p14:creationId xmlns:p14="http://schemas.microsoft.com/office/powerpoint/2010/main" val="14848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altLang="es-ES" sz="360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Encuentro la televisión muy educativa. Cada vez que alguien la enciende, me retiro a otra habitación y leo un libro.</a:t>
            </a:r>
          </a:p>
          <a:p>
            <a:pPr algn="ctr"/>
            <a:r>
              <a:rPr lang="es-ES" altLang="es-ES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(Groucho Marx)</a:t>
            </a:r>
          </a:p>
          <a:p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8716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 altLang="es-E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1775" y="1844675"/>
            <a:ext cx="6096000" cy="4114800"/>
          </a:xfrm>
        </p:spPr>
        <p:txBody>
          <a:bodyPr/>
          <a:lstStyle/>
          <a:p>
            <a:r>
              <a:rPr lang="es-ES" altLang="es-ES" sz="4400" smtClean="0"/>
              <a:t>BIBLIOGRAFÍA</a:t>
            </a:r>
            <a:endParaRPr lang="es-ES_tradnl" altLang="es-ES" sz="4400" smtClean="0"/>
          </a:p>
        </p:txBody>
      </p:sp>
    </p:spTree>
    <p:extLst>
      <p:ext uri="{BB962C8B-B14F-4D97-AF65-F5344CB8AC3E}">
        <p14:creationId xmlns:p14="http://schemas.microsoft.com/office/powerpoint/2010/main" val="33021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65829"/>
            <a:ext cx="2247558" cy="31735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09286"/>
            <a:ext cx="4286336" cy="3214752"/>
          </a:xfrm>
          <a:prstGeom prst="rect">
            <a:avLst/>
          </a:prstGeom>
        </p:spPr>
      </p:pic>
      <p:pic>
        <p:nvPicPr>
          <p:cNvPr id="58371" name="1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2" y="146531"/>
            <a:ext cx="2304058" cy="3212137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851" y="165829"/>
            <a:ext cx="2250488" cy="31735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1" y="3429000"/>
            <a:ext cx="2253749" cy="31898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42126" r="7481" b="1708"/>
          <a:stretch/>
        </p:blipFill>
        <p:spPr>
          <a:xfrm>
            <a:off x="2411760" y="3338089"/>
            <a:ext cx="2256909" cy="33016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8851" y="3348917"/>
            <a:ext cx="2341067" cy="33500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5031"/>
          <a:stretch/>
        </p:blipFill>
        <p:spPr>
          <a:xfrm>
            <a:off x="7050100" y="3383430"/>
            <a:ext cx="2212675" cy="32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1475656" y="2132856"/>
            <a:ext cx="6719664" cy="4114800"/>
          </a:xfrm>
        </p:spPr>
        <p:txBody>
          <a:bodyPr/>
          <a:lstStyle/>
          <a:p>
            <a:pPr marL="0" indent="0">
              <a:buNone/>
            </a:pPr>
            <a:r>
              <a:rPr lang="es-ES" altLang="es-ES" b="1" dirty="0" smtClean="0"/>
              <a:t>2.4 </a:t>
            </a:r>
            <a:r>
              <a:rPr lang="es-ES" altLang="es-ES" b="1" dirty="0" smtClean="0"/>
              <a:t>MODELOS DE CONOCIMIENTO.</a:t>
            </a:r>
          </a:p>
          <a:p>
            <a:pPr marL="0" indent="0">
              <a:buNone/>
            </a:pPr>
            <a:endParaRPr lang="es-ES" altLang="es-ES" dirty="0" smtClean="0"/>
          </a:p>
          <a:p>
            <a:pPr marL="0" indent="0">
              <a:buNone/>
            </a:pPr>
            <a:r>
              <a:rPr lang="es-ES" altLang="es-ES" dirty="0" smtClean="0"/>
              <a:t>2.4.1 </a:t>
            </a:r>
            <a:r>
              <a:rPr lang="es-ES" altLang="es-ES" dirty="0" smtClean="0"/>
              <a:t>Mapas conceptuales en docencia</a:t>
            </a:r>
          </a:p>
          <a:p>
            <a:pPr marL="0" indent="0">
              <a:buNone/>
            </a:pP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2.4.2 </a:t>
            </a: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Mapas conceptuales en investigación</a:t>
            </a:r>
          </a:p>
          <a:p>
            <a:pPr marL="0" indent="0">
              <a:buNone/>
            </a:pP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2.4.4 </a:t>
            </a:r>
            <a:r>
              <a:rPr lang="es-ES" altLang="es-ES" dirty="0" smtClean="0">
                <a:solidFill>
                  <a:schemeClr val="accent3">
                    <a:lumMod val="75000"/>
                  </a:schemeClr>
                </a:solidFill>
              </a:rPr>
              <a:t>Mapas conceptuales en gestión</a:t>
            </a:r>
          </a:p>
        </p:txBody>
      </p:sp>
    </p:spTree>
    <p:extLst>
      <p:ext uri="{BB962C8B-B14F-4D97-AF65-F5344CB8AC3E}">
        <p14:creationId xmlns:p14="http://schemas.microsoft.com/office/powerpoint/2010/main" val="20572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3768" y="867544"/>
            <a:ext cx="6096000" cy="4114800"/>
          </a:xfrm>
        </p:spPr>
        <p:txBody>
          <a:bodyPr/>
          <a:lstStyle/>
          <a:p>
            <a:pPr marL="0" indent="0">
              <a:buNone/>
            </a:pPr>
            <a:r>
              <a:rPr lang="es-ES" altLang="es-ES" dirty="0" smtClean="0"/>
              <a:t>¡¡MUCHAS GRACIAS Y FELIZ APRENDIZAJE!!</a:t>
            </a:r>
            <a:endParaRPr lang="es-ES_tradnl" altLang="es-ES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060848"/>
            <a:ext cx="3249804" cy="4333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Llamada de nube 2"/>
          <p:cNvSpPr/>
          <p:nvPr/>
        </p:nvSpPr>
        <p:spPr bwMode="auto">
          <a:xfrm>
            <a:off x="6156176" y="2060848"/>
            <a:ext cx="2808312" cy="1368152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2800" b="0" i="0" u="none" strike="noStrike" cap="none" normalizeH="0" baseline="0" smtClean="0">
              <a:ln>
                <a:noFill/>
              </a:ln>
              <a:solidFill>
                <a:srgbClr val="FF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300192" y="25556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Nada es lo que parece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2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altLang="es-ES" smtClean="0"/>
              <a:t>Exponer las ideas principales que se tratarán</a:t>
            </a:r>
          </a:p>
        </p:txBody>
      </p:sp>
      <p:pic>
        <p:nvPicPr>
          <p:cNvPr id="70659" name="Picture 4" descr="C:\WINNT\Profiles\fermin\Escritorio\TRANSPARENCIAS maría\Imag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4613"/>
            <a:ext cx="6732240" cy="68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8444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8" descr="C:\WINNT\Profiles\fermin\Escritorio\Mapas\Tacone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0813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9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28" descr="C:\WINNT\Profiles\fermin\Escritorio\More Vitoria\Ejemplomap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61035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1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052" descr="C:\WINNT\Profiles\fermin\Escritorio\Elaboracion mapas.Elemplos\Ejemplmap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52400"/>
            <a:ext cx="8874125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2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:\WINNT\Profiles\fermin\Escritorio\Elaboracion mapas.Elemplos\Ejemplmap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566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4613"/>
            <a:ext cx="895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Diseño predeterminad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rgbClr val="FF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rgbClr val="FF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Diseño predeterminad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rgbClr val="FF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rgbClr val="FF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Diseño predeterminad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rgbClr val="FF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rgbClr val="FF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270</Words>
  <Application>Microsoft Office PowerPoint</Application>
  <PresentationFormat>Presentación en pantalla (4:3)</PresentationFormat>
  <Paragraphs>53</Paragraphs>
  <Slides>40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Arial</vt:lpstr>
      <vt:lpstr>Arial Narrow</vt:lpstr>
      <vt:lpstr>Calibri</vt:lpstr>
      <vt:lpstr>Helvetica</vt:lpstr>
      <vt:lpstr>Monotype Sorts</vt:lpstr>
      <vt:lpstr>Times</vt:lpstr>
      <vt:lpstr>Times New Roman</vt:lpstr>
      <vt:lpstr>Diseño predeterminado</vt:lpstr>
      <vt:lpstr>1_Diseño predeterminado</vt:lpstr>
      <vt:lpstr>2_Diseño predeterminado</vt:lpstr>
      <vt:lpstr>     2.4. MODELOS DE   CONOCIMIENTO Y SU   APLICACIÓN DIDÁCTICA  </vt:lpstr>
      <vt:lpstr>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Pública de Navarra-Nafarroako Uniberts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TÉCNICAS INSTRUCCIONALES PARA APRENDER SIGNIFICATIVAMENTE</dc:title>
  <dc:creator>maider.perez</dc:creator>
  <cp:lastModifiedBy>%username%</cp:lastModifiedBy>
  <cp:revision>33</cp:revision>
  <dcterms:created xsi:type="dcterms:W3CDTF">2014-03-17T15:11:57Z</dcterms:created>
  <dcterms:modified xsi:type="dcterms:W3CDTF">2017-04-11T17:18:50Z</dcterms:modified>
</cp:coreProperties>
</file>