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59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3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77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0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42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57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4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0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14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0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8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7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94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4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3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94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2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533B1F-AF2F-41D9-9E27-6BFCFED5E224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91B7E-D320-4EFC-A7B1-6A31A93B1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3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9993" y="455582"/>
            <a:ext cx="9601196" cy="1303867"/>
          </a:xfrm>
        </p:spPr>
        <p:txBody>
          <a:bodyPr/>
          <a:lstStyle/>
          <a:p>
            <a:r>
              <a:rPr lang="es-ES" dirty="0"/>
              <a:t>Conocimientos previos de geología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86775" y="1510874"/>
            <a:ext cx="10515600" cy="4719355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s-ES" dirty="0"/>
              <a:t>Visión fantasiosa del planeta.</a:t>
            </a:r>
          </a:p>
          <a:p>
            <a:r>
              <a:rPr lang="es-ES" dirty="0"/>
              <a:t>Visión estática del planeta.</a:t>
            </a:r>
          </a:p>
          <a:p>
            <a:r>
              <a:rPr lang="es-ES" dirty="0"/>
              <a:t>Problemas a la hora de manejarse en diferentes dimensiones: macro, meso, micro. Tanto en relación al espacio como al tiempo.</a:t>
            </a:r>
          </a:p>
          <a:p>
            <a:r>
              <a:rPr lang="es-ES" dirty="0"/>
              <a:t>Visión antropocéntrica del tiempo geológico</a:t>
            </a:r>
          </a:p>
          <a:p>
            <a:r>
              <a:rPr lang="es-ES" dirty="0"/>
              <a:t>No se relacionan la historia del planeta con la historia de la vida</a:t>
            </a:r>
          </a:p>
          <a:p>
            <a:r>
              <a:rPr lang="es-ES" dirty="0"/>
              <a:t>Relación directa e inmediata entre el núcleo, manto y corteza.</a:t>
            </a:r>
          </a:p>
          <a:p>
            <a:r>
              <a:rPr lang="es-ES" dirty="0"/>
              <a:t>Origen del relieve. Visión simplista del choque de placas.</a:t>
            </a:r>
          </a:p>
          <a:p>
            <a:r>
              <a:rPr lang="es-ES" dirty="0"/>
              <a:t>Naturaleza de los acuíferos</a:t>
            </a:r>
          </a:p>
          <a:p>
            <a:r>
              <a:rPr lang="es-ES" dirty="0"/>
              <a:t>Concepto de cuenca hidrográfica</a:t>
            </a:r>
          </a:p>
        </p:txBody>
      </p:sp>
    </p:spTree>
    <p:extLst>
      <p:ext uri="{BB962C8B-B14F-4D97-AF65-F5344CB8AC3E}">
        <p14:creationId xmlns:p14="http://schemas.microsoft.com/office/powerpoint/2010/main" val="141603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En relación a la diferenciación entre rocas y minerales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Ausencia de límites claros entre ellos </a:t>
            </a:r>
          </a:p>
          <a:p>
            <a:r>
              <a:rPr lang="es-ES" dirty="0"/>
              <a:t>Se les atribuyen características de delimitación que no son las más adecuadas. </a:t>
            </a:r>
          </a:p>
          <a:p>
            <a:pPr lvl="1"/>
            <a:r>
              <a:rPr lang="es-ES" dirty="0"/>
              <a:t>Asocian la noción de mineral con muestras de pequeño tamaño y brillo intenso, especialmente metálico o vítreo, </a:t>
            </a:r>
          </a:p>
          <a:p>
            <a:pPr lvl="1"/>
            <a:r>
              <a:rPr lang="es-ES" dirty="0"/>
              <a:t>Asocian  la noción de roca con muestras de tamaño mayor y más duras. </a:t>
            </a:r>
          </a:p>
        </p:txBody>
      </p:sp>
    </p:spTree>
    <p:extLst>
      <p:ext uri="{BB962C8B-B14F-4D97-AF65-F5344CB8AC3E}">
        <p14:creationId xmlns:p14="http://schemas.microsoft.com/office/powerpoint/2010/main" val="174892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En relación al origen de las rocas y minerales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origen metamórfico y plutónico de existen.</a:t>
            </a:r>
          </a:p>
          <a:p>
            <a:r>
              <a:rPr lang="es-ES" dirty="0"/>
              <a:t>No dan significado a la diagénesis.</a:t>
            </a:r>
          </a:p>
          <a:p>
            <a:r>
              <a:rPr lang="es-ES" dirty="0"/>
              <a:t>El origen volcánico es el que mejor identifican</a:t>
            </a:r>
          </a:p>
          <a:p>
            <a:r>
              <a:rPr lang="es-ES" dirty="0"/>
              <a:t>Identificar el origen de las rocas con el origen del planeta.</a:t>
            </a:r>
          </a:p>
          <a:p>
            <a:r>
              <a:rPr lang="es-ES" dirty="0"/>
              <a:t>Las rocas sólo se forman en la superficie terrestre.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927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Fósiles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confunde el fósil con el resto orgánico, sea concha o esqueleto.</a:t>
            </a:r>
          </a:p>
          <a:p>
            <a:r>
              <a:rPr lang="es-ES" dirty="0"/>
              <a:t>No se relaciona el proceso de fosilización con la génesis de la roca en la que se encuentra el fósil.</a:t>
            </a:r>
          </a:p>
          <a:p>
            <a:r>
              <a:rPr lang="es-ES" dirty="0"/>
              <a:t>formación de la roca y la fosilización no están sincronizados.</a:t>
            </a:r>
          </a:p>
          <a:p>
            <a:pPr lvl="1"/>
            <a:r>
              <a:rPr lang="es-ES" dirty="0"/>
              <a:t>La roca existe antes que el fósil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791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Relieve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El relieve terrestre en general y las montañas en particular son vistas como estructuras muy estables que cambian poco o muy poco.</a:t>
            </a:r>
          </a:p>
          <a:p>
            <a:r>
              <a:rPr lang="es-ES" dirty="0"/>
              <a:t> Los procesos de cambio que describen son fundamentalmente destructivos (erosión) y de efectos poco importantes.</a:t>
            </a:r>
          </a:p>
          <a:p>
            <a:r>
              <a:rPr lang="es-ES" dirty="0"/>
              <a:t>Para explicar cambios importantes en el relieve suelen recurrir a enfoques catastrofistas.</a:t>
            </a:r>
          </a:p>
          <a:p>
            <a:r>
              <a:rPr lang="es-ES" dirty="0"/>
              <a:t>Los procesos constructivos más tenidos en cuenta son los relacionados con el vulcanismo.</a:t>
            </a:r>
          </a:p>
          <a:p>
            <a:r>
              <a:rPr lang="es-ES" dirty="0"/>
              <a:t> La construcción ocurre más por adición o acúmulo que por interacción.</a:t>
            </a:r>
          </a:p>
          <a:p>
            <a:r>
              <a:rPr lang="es-ES" dirty="0"/>
              <a:t>El nivel del mar es subido y bajado con gran facilidad (con demasiada facilidad).</a:t>
            </a:r>
          </a:p>
          <a:p>
            <a:r>
              <a:rPr lang="es-ES" dirty="0"/>
              <a:t>Frente</a:t>
            </a:r>
          </a:p>
        </p:txBody>
      </p:sp>
    </p:spTree>
    <p:extLst>
      <p:ext uri="{BB962C8B-B14F-4D97-AF65-F5344CB8AC3E}">
        <p14:creationId xmlns:p14="http://schemas.microsoft.com/office/powerpoint/2010/main" val="378156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3258" y="521758"/>
            <a:ext cx="9601196" cy="1303867"/>
          </a:xfrm>
        </p:spPr>
        <p:txBody>
          <a:bodyPr/>
          <a:lstStyle/>
          <a:p>
            <a:r>
              <a:rPr lang="es-ES" dirty="0"/>
              <a:t>Obstáculos geología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5117" cy="435133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s-ES" dirty="0"/>
              <a:t>Las representaciones normalmente las hacemos en dos dimensiones, y la realidad es tridimensional.</a:t>
            </a:r>
          </a:p>
          <a:p>
            <a:r>
              <a:rPr lang="es-ES" dirty="0"/>
              <a:t>Tratamiento del tiempo y del espacio a diferentes niveles.</a:t>
            </a:r>
          </a:p>
          <a:p>
            <a:r>
              <a:rPr lang="es-ES" dirty="0"/>
              <a:t>Definiciones de mineral y roca poco comprensibles</a:t>
            </a:r>
          </a:p>
          <a:p>
            <a:r>
              <a:rPr lang="es-ES" dirty="0"/>
              <a:t>Difícil diferenciar mineral y mineraloide, mineral y roca </a:t>
            </a:r>
            <a:r>
              <a:rPr lang="es-ES" dirty="0" err="1"/>
              <a:t>monominerálica</a:t>
            </a:r>
            <a:r>
              <a:rPr lang="es-ES" dirty="0"/>
              <a:t>.</a:t>
            </a:r>
          </a:p>
          <a:p>
            <a:r>
              <a:rPr lang="es-ES" dirty="0"/>
              <a:t>La extraordinaria lentitud con que ocurre la mayor parte de los procesos geológicos, hace que para los estudiantes el relieve lo perciban, en lo fundamental, inalterable</a:t>
            </a:r>
          </a:p>
          <a:p>
            <a:r>
              <a:rPr lang="es-ES" dirty="0"/>
              <a:t>Las concepciones </a:t>
            </a:r>
            <a:r>
              <a:rPr lang="es-ES" dirty="0" err="1"/>
              <a:t>fijistas</a:t>
            </a:r>
            <a:r>
              <a:rPr lang="es-ES" dirty="0"/>
              <a:t> del planeta interfieren en lo que el alumnado aprende sobre  el relieve terrestre  y sobre los fósiles.</a:t>
            </a:r>
          </a:p>
        </p:txBody>
      </p:sp>
    </p:spTree>
    <p:extLst>
      <p:ext uri="{BB962C8B-B14F-4D97-AF65-F5344CB8AC3E}">
        <p14:creationId xmlns:p14="http://schemas.microsoft.com/office/powerpoint/2010/main" val="43445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Propuestas para facilitar la diferenciación entre mineral y roca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Consensuar definiciones  más flexible de roca y mineral.</a:t>
            </a:r>
          </a:p>
          <a:p>
            <a:r>
              <a:rPr lang="es-ES" dirty="0"/>
              <a:t>Trabajar modelizaciones de los procesos de formación de rocas y fosilización.</a:t>
            </a:r>
          </a:p>
          <a:p>
            <a:r>
              <a:rPr lang="es-ES" dirty="0"/>
              <a:t>Trabajar modelizaciones de la formación del relieve</a:t>
            </a:r>
          </a:p>
          <a:p>
            <a:r>
              <a:rPr lang="es-ES" dirty="0"/>
              <a:t>Proponer actividades que ayuden a visualizar las diferentes escalas de tiempo y espacio. </a:t>
            </a:r>
          </a:p>
          <a:p>
            <a:r>
              <a:rPr lang="es-ES" dirty="0"/>
              <a:t>Proponer actividades que incorporen el concepto de </a:t>
            </a:r>
            <a:r>
              <a:rPr lang="es-ES" dirty="0" err="1"/>
              <a:t>coevolución</a:t>
            </a:r>
            <a:r>
              <a:rPr lang="es-ES" dirty="0"/>
              <a:t>:</a:t>
            </a:r>
            <a:r>
              <a:rPr lang="es-ES" b="1" dirty="0"/>
              <a:t> </a:t>
            </a:r>
            <a:r>
              <a:rPr lang="es-ES" dirty="0"/>
              <a:t>La enseñanza coherente de la </a:t>
            </a:r>
            <a:r>
              <a:rPr lang="es-ES" dirty="0" err="1"/>
              <a:t>coevolución</a:t>
            </a:r>
            <a:r>
              <a:rPr lang="es-ES" dirty="0"/>
              <a:t> Tierra-vida.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3845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520</Words>
  <Application>Microsoft Office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Conocimientos previos de geología</vt:lpstr>
      <vt:lpstr>En relación a la diferenciación entre rocas y minerales</vt:lpstr>
      <vt:lpstr>En relación al origen de las rocas y minerales</vt:lpstr>
      <vt:lpstr>Fósiles</vt:lpstr>
      <vt:lpstr>Relieve</vt:lpstr>
      <vt:lpstr>Obstáculos geología</vt:lpstr>
      <vt:lpstr>Propuestas para facilitar la diferenciación entre mineral y roca</vt:lpstr>
    </vt:vector>
  </TitlesOfParts>
  <Company>Universidad Pública de Navarra-Nafarroako Unibertsitate Publikoa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previos geología</dc:title>
  <dc:creator>arantzazu.guruceaga</dc:creator>
  <cp:lastModifiedBy>Maider Pérez de Villarreal</cp:lastModifiedBy>
  <cp:revision>10</cp:revision>
  <dcterms:created xsi:type="dcterms:W3CDTF">2016-09-28T13:51:19Z</dcterms:created>
  <dcterms:modified xsi:type="dcterms:W3CDTF">2020-10-27T11:40:59Z</dcterms:modified>
</cp:coreProperties>
</file>