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0"/>
  </p:notesMasterIdLst>
  <p:sldIdLst>
    <p:sldId id="257" r:id="rId4"/>
    <p:sldId id="303" r:id="rId5"/>
    <p:sldId id="258" r:id="rId6"/>
    <p:sldId id="356" r:id="rId7"/>
    <p:sldId id="352" r:id="rId8"/>
    <p:sldId id="353" r:id="rId9"/>
    <p:sldId id="354" r:id="rId10"/>
    <p:sldId id="374" r:id="rId11"/>
    <p:sldId id="355" r:id="rId12"/>
    <p:sldId id="283" r:id="rId13"/>
    <p:sldId id="284" r:id="rId14"/>
    <p:sldId id="285" r:id="rId15"/>
    <p:sldId id="286" r:id="rId16"/>
    <p:sldId id="357" r:id="rId17"/>
    <p:sldId id="358" r:id="rId18"/>
    <p:sldId id="359" r:id="rId19"/>
    <p:sldId id="360" r:id="rId20"/>
    <p:sldId id="361" r:id="rId21"/>
    <p:sldId id="287" r:id="rId22"/>
    <p:sldId id="288" r:id="rId23"/>
    <p:sldId id="289" r:id="rId24"/>
    <p:sldId id="290" r:id="rId25"/>
    <p:sldId id="291" r:id="rId26"/>
    <p:sldId id="292" r:id="rId27"/>
    <p:sldId id="293" r:id="rId28"/>
    <p:sldId id="294" r:id="rId29"/>
    <p:sldId id="296" r:id="rId30"/>
    <p:sldId id="297" r:id="rId31"/>
    <p:sldId id="298" r:id="rId32"/>
    <p:sldId id="299" r:id="rId33"/>
    <p:sldId id="375" r:id="rId34"/>
    <p:sldId id="300" r:id="rId35"/>
    <p:sldId id="301" r:id="rId36"/>
    <p:sldId id="302" r:id="rId37"/>
    <p:sldId id="308" r:id="rId38"/>
    <p:sldId id="310" r:id="rId39"/>
    <p:sldId id="311" r:id="rId40"/>
    <p:sldId id="377" r:id="rId41"/>
    <p:sldId id="313" r:id="rId42"/>
    <p:sldId id="314" r:id="rId43"/>
    <p:sldId id="315" r:id="rId44"/>
    <p:sldId id="342" r:id="rId45"/>
    <p:sldId id="343" r:id="rId46"/>
    <p:sldId id="346" r:id="rId47"/>
    <p:sldId id="349" r:id="rId48"/>
    <p:sldId id="351" r:id="rId4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88" autoAdjust="0"/>
    <p:restoredTop sz="87604" autoAdjust="0"/>
  </p:normalViewPr>
  <p:slideViewPr>
    <p:cSldViewPr>
      <p:cViewPr varScale="1">
        <p:scale>
          <a:sx n="98" d="100"/>
          <a:sy n="98" d="100"/>
        </p:scale>
        <p:origin x="87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E1478-6CE6-47DC-AC22-DBB0FA191A25}" type="datetimeFigureOut">
              <a:rPr lang="es-ES" smtClean="0"/>
              <a:t>06/02/2017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4E17D-7101-41CA-8312-F4642EE281DB}" type="slidenum">
              <a:rPr lang="es-ES" smtClean="0"/>
              <a:t>‹Nº›</a:t>
            </a:fld>
            <a:endParaRPr lang="es-ES"/>
          </a:p>
        </p:txBody>
      </p:sp>
    </p:spTree>
    <p:extLst>
      <p:ext uri="{BB962C8B-B14F-4D97-AF65-F5344CB8AC3E}">
        <p14:creationId xmlns:p14="http://schemas.microsoft.com/office/powerpoint/2010/main" val="27582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dt" sz="quarter" idx="1"/>
          </p:nvPr>
        </p:nvSpPr>
        <p:spPr>
          <a:noFill/>
        </p:spPr>
        <p:txBody>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fld id="{7D6E397F-A59E-42A2-9770-09A25B4D867D}" type="datetime1">
              <a:rPr kumimoji="0" lang="es-ES_tradnl" altLang="es-ES" sz="1200"/>
              <a:pPr/>
              <a:t>06/02/2017</a:t>
            </a:fld>
            <a:endParaRPr kumimoji="0" lang="es-ES_tradnl" altLang="es-ES" sz="1200"/>
          </a:p>
        </p:txBody>
      </p:sp>
      <p:sp>
        <p:nvSpPr>
          <p:cNvPr id="166915" name="Rectangle 7"/>
          <p:cNvSpPr>
            <a:spLocks noGrp="1" noChangeArrowheads="1"/>
          </p:cNvSpPr>
          <p:nvPr>
            <p:ph type="sldNum" sz="quarter" idx="5"/>
          </p:nvPr>
        </p:nvSpPr>
        <p:spPr>
          <a:noFill/>
        </p:spPr>
        <p:txBody>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fld id="{E2E4F7DB-DC30-49F7-8A6D-728D0109A80E}" type="slidenum">
              <a:rPr kumimoji="0" lang="es-ES_tradnl" altLang="es-ES" sz="1200"/>
              <a:pPr/>
              <a:t>2</a:t>
            </a:fld>
            <a:endParaRPr kumimoji="0" lang="es-ES_tradnl" altLang="es-ES" sz="1200"/>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p:spPr>
        <p:txBody>
          <a:bodyPr/>
          <a:lstStyle/>
          <a:p>
            <a:endParaRPr lang="es-ES_tradnl" altLang="es-ES" smtClean="0"/>
          </a:p>
        </p:txBody>
      </p:sp>
    </p:spTree>
    <p:extLst>
      <p:ext uri="{BB962C8B-B14F-4D97-AF65-F5344CB8AC3E}">
        <p14:creationId xmlns:p14="http://schemas.microsoft.com/office/powerpoint/2010/main" val="392307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7E4E17D-7101-41CA-8312-F4642EE281DB}" type="slidenum">
              <a:rPr lang="es-ES" smtClean="0"/>
              <a:t>4</a:t>
            </a:fld>
            <a:endParaRPr lang="es-ES"/>
          </a:p>
        </p:txBody>
      </p:sp>
    </p:spTree>
    <p:extLst>
      <p:ext uri="{BB962C8B-B14F-4D97-AF65-F5344CB8AC3E}">
        <p14:creationId xmlns:p14="http://schemas.microsoft.com/office/powerpoint/2010/main" val="241284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7E4E17D-7101-41CA-8312-F4642EE281DB}" type="slidenum">
              <a:rPr lang="es-ES" smtClean="0"/>
              <a:t>44</a:t>
            </a:fld>
            <a:endParaRPr lang="es-ES"/>
          </a:p>
        </p:txBody>
      </p:sp>
    </p:spTree>
    <p:extLst>
      <p:ext uri="{BB962C8B-B14F-4D97-AF65-F5344CB8AC3E}">
        <p14:creationId xmlns:p14="http://schemas.microsoft.com/office/powerpoint/2010/main" val="23693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5" name="Arc 3"/>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s-ES" noProof="0" smtClean="0"/>
              <a:t>Haga clic para modificar el estilo de título del patrón</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pPr lvl="0"/>
            <a:r>
              <a:rPr lang="es-ES" noProof="0" smtClean="0"/>
              <a:t>Haga clic para modificar el estilo de subtítulo del patrón</a:t>
            </a:r>
          </a:p>
        </p:txBody>
      </p:sp>
      <p:sp>
        <p:nvSpPr>
          <p:cNvPr id="6" name="Rectangle 6"/>
          <p:cNvSpPr>
            <a:spLocks noGrp="1" noChangeArrowheads="1"/>
          </p:cNvSpPr>
          <p:nvPr>
            <p:ph type="dt" sz="quarter" idx="10"/>
          </p:nvPr>
        </p:nvSpPr>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s-ES">
              <a:solidFill>
                <a:srgbClr val="FF9966"/>
              </a:solidFill>
            </a:endParaRPr>
          </a:p>
        </p:txBody>
      </p:sp>
      <p:sp>
        <p:nvSpPr>
          <p:cNvPr id="8" name="Rectangle 8"/>
          <p:cNvSpPr>
            <a:spLocks noGrp="1" noChangeArrowheads="1"/>
          </p:cNvSpPr>
          <p:nvPr>
            <p:ph type="sldNum" sz="quarter" idx="12"/>
          </p:nvPr>
        </p:nvSpPr>
        <p:spPr/>
        <p:txBody>
          <a:bodyPr/>
          <a:lstStyle>
            <a:lvl1pPr>
              <a:defRPr/>
            </a:lvl1pPr>
          </a:lstStyle>
          <a:p>
            <a:pPr>
              <a:defRPr/>
            </a:pPr>
            <a:fld id="{1BBAC4B4-9C77-4DE7-8A32-AD062535D8BC}"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142709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C74A996-C4A5-4177-A5DD-407DCBEE1E6A}"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126491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91400" y="609600"/>
            <a:ext cx="15240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819400" y="609600"/>
            <a:ext cx="44196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D29FC810-9DBA-4885-A869-BE8FD2C3843D}"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625689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5" name="Arc 3"/>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s-ES" noProof="0" smtClean="0"/>
              <a:t>Haga clic para modificar el estilo de título del patrón</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pPr lvl="0"/>
            <a:r>
              <a:rPr lang="es-ES" noProof="0" smtClean="0"/>
              <a:t>Haga clic para modificar el estilo de subtítulo del patrón</a:t>
            </a:r>
          </a:p>
        </p:txBody>
      </p:sp>
      <p:sp>
        <p:nvSpPr>
          <p:cNvPr id="6" name="Rectangle 6"/>
          <p:cNvSpPr>
            <a:spLocks noGrp="1" noChangeArrowheads="1"/>
          </p:cNvSpPr>
          <p:nvPr>
            <p:ph type="dt" sz="quarter" idx="10"/>
          </p:nvPr>
        </p:nvSpPr>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s-ES">
              <a:solidFill>
                <a:srgbClr val="FF9966"/>
              </a:solidFill>
            </a:endParaRPr>
          </a:p>
        </p:txBody>
      </p:sp>
      <p:sp>
        <p:nvSpPr>
          <p:cNvPr id="8" name="Rectangle 8"/>
          <p:cNvSpPr>
            <a:spLocks noGrp="1" noChangeArrowheads="1"/>
          </p:cNvSpPr>
          <p:nvPr>
            <p:ph type="sldNum" sz="quarter" idx="12"/>
          </p:nvPr>
        </p:nvSpPr>
        <p:spPr/>
        <p:txBody>
          <a:bodyPr/>
          <a:lstStyle>
            <a:lvl1pPr>
              <a:defRPr/>
            </a:lvl1pPr>
          </a:lstStyle>
          <a:p>
            <a:pPr>
              <a:defRPr/>
            </a:pPr>
            <a:fld id="{1BBAC4B4-9C77-4DE7-8A32-AD062535D8BC}"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1035551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E05F00-9488-4F30-8E3F-CE0EF96F587E}"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1532094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AA0C0BF-4B6D-4936-8B9B-AF5E2EC76F1A}"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4176754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2443B93-3215-4902-B6D6-64EF060A72A9}"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812457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14ECFFC6-760C-46B5-9C9E-8DEC244AC2A1}"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344672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FFA07DE8-3B92-4A49-A685-EAA0E6C2483F}"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503048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4247062D-963E-4BFF-BB8D-BA7849A68D02}"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893544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9741A50-AD21-43F1-A731-AF5D480A8463}"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1853759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E05F00-9488-4F30-8E3F-CE0EF96F587E}"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741744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CCCBDF0-8338-4CF3-998F-9ADBCA954DC5}"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457608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C74A996-C4A5-4177-A5DD-407DCBEE1E6A}"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16586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91400" y="609600"/>
            <a:ext cx="15240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819400" y="609600"/>
            <a:ext cx="44196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D29FC810-9DBA-4885-A869-BE8FD2C3843D}"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50976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5" name="Arc 3"/>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s-ES" noProof="0" smtClean="0"/>
              <a:t>Haga clic para modificar el estilo de título del patrón</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pPr lvl="0"/>
            <a:r>
              <a:rPr lang="es-ES" noProof="0" smtClean="0"/>
              <a:t>Haga clic para modificar el estilo de subtítulo del patrón</a:t>
            </a:r>
          </a:p>
        </p:txBody>
      </p:sp>
      <p:sp>
        <p:nvSpPr>
          <p:cNvPr id="6" name="Rectangle 6"/>
          <p:cNvSpPr>
            <a:spLocks noGrp="1" noChangeArrowheads="1"/>
          </p:cNvSpPr>
          <p:nvPr>
            <p:ph type="dt" sz="quarter" idx="10"/>
          </p:nvPr>
        </p:nvSpPr>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s-ES">
              <a:solidFill>
                <a:srgbClr val="FF9966"/>
              </a:solidFill>
            </a:endParaRPr>
          </a:p>
        </p:txBody>
      </p:sp>
      <p:sp>
        <p:nvSpPr>
          <p:cNvPr id="8" name="Rectangle 8"/>
          <p:cNvSpPr>
            <a:spLocks noGrp="1" noChangeArrowheads="1"/>
          </p:cNvSpPr>
          <p:nvPr>
            <p:ph type="sldNum" sz="quarter" idx="12"/>
          </p:nvPr>
        </p:nvSpPr>
        <p:spPr/>
        <p:txBody>
          <a:bodyPr/>
          <a:lstStyle>
            <a:lvl1pPr>
              <a:defRPr/>
            </a:lvl1pPr>
          </a:lstStyle>
          <a:p>
            <a:pPr>
              <a:defRPr/>
            </a:pPr>
            <a:fld id="{1BBAC4B4-9C77-4DE7-8A32-AD062535D8BC}"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553367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E05F00-9488-4F30-8E3F-CE0EF96F587E}"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1378142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AA0C0BF-4B6D-4936-8B9B-AF5E2EC76F1A}"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825222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2443B93-3215-4902-B6D6-64EF060A72A9}"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596589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14ECFFC6-760C-46B5-9C9E-8DEC244AC2A1}"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303271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FFA07DE8-3B92-4A49-A685-EAA0E6C2483F}"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632229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4247062D-963E-4BFF-BB8D-BA7849A68D02}"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18310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AA0C0BF-4B6D-4936-8B9B-AF5E2EC76F1A}"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493011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9741A50-AD21-43F1-A731-AF5D480A8463}"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010290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CCCBDF0-8338-4CF3-998F-9ADBCA954DC5}"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497434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C74A996-C4A5-4177-A5DD-407DCBEE1E6A}"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724522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91400" y="609600"/>
            <a:ext cx="15240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819400" y="609600"/>
            <a:ext cx="44196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D29FC810-9DBA-4885-A869-BE8FD2C3843D}"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69324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2443B93-3215-4902-B6D6-64EF060A72A9}"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164045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14ECFFC6-760C-46B5-9C9E-8DEC244AC2A1}"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58237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FFA07DE8-3B92-4A49-A685-EAA0E6C2483F}"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583212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4247062D-963E-4BFF-BB8D-BA7849A68D02}"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57389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9741A50-AD21-43F1-A731-AF5D480A8463}"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331988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dt" sz="half" idx="10"/>
          </p:nvPr>
        </p:nvSpPr>
        <p:spPr>
          <a:ln/>
        </p:spPr>
        <p:txBody>
          <a:bodyPr/>
          <a:lstStyle>
            <a:lvl1pPr>
              <a:defRPr/>
            </a:lvl1pPr>
          </a:lstStyle>
          <a:p>
            <a:pPr>
              <a:defRPr/>
            </a:pPr>
            <a:endParaRPr lang="es-E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s-E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CCCBDF0-8338-4CF3-998F-9ADBCA954DC5}" type="slidenum">
              <a:rPr lang="es-ES">
                <a:solidFill>
                  <a:srgbClr val="FF9966"/>
                </a:solidFill>
              </a:rPr>
              <a:pPr>
                <a:defRPr/>
              </a:pPr>
              <a:t>‹Nº›</a:t>
            </a:fld>
            <a:endParaRPr lang="es-ES">
              <a:solidFill>
                <a:srgbClr val="FF9966"/>
              </a:solidFill>
            </a:endParaRPr>
          </a:p>
        </p:txBody>
      </p:sp>
    </p:spTree>
    <p:extLst>
      <p:ext uri="{BB962C8B-B14F-4D97-AF65-F5344CB8AC3E}">
        <p14:creationId xmlns:p14="http://schemas.microsoft.com/office/powerpoint/2010/main" val="26278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s-ES" altLang="es-ES" smtClean="0"/>
              <a:t>Haga clic para modificar el estilo de título del patrón</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fontAlgn="base" hangingPunct="0">
              <a:spcBef>
                <a:spcPct val="0"/>
              </a:spcBef>
              <a:spcAft>
                <a:spcPct val="0"/>
              </a:spcAft>
              <a:defRPr/>
            </a:pPr>
            <a:endParaRPr kumimoji="1" lang="es-E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fontAlgn="base" hangingPunct="0">
              <a:spcBef>
                <a:spcPct val="0"/>
              </a:spcBef>
              <a:spcAft>
                <a:spcPct val="0"/>
              </a:spcAft>
              <a:defRPr/>
            </a:pPr>
            <a:endParaRPr kumimoji="1" lang="es-E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charset="0"/>
              </a:defRPr>
            </a:lvl1pPr>
          </a:lstStyle>
          <a:p>
            <a:pPr eaLnBrk="0" fontAlgn="base" hangingPunct="0">
              <a:spcBef>
                <a:spcPct val="0"/>
              </a:spcBef>
              <a:spcAft>
                <a:spcPct val="0"/>
              </a:spcAft>
              <a:defRPr/>
            </a:pPr>
            <a:fld id="{3EB9DEA6-79A7-404C-9A59-57F1473EF044}" type="slidenum">
              <a:rPr kumimoji="1" lang="es-ES">
                <a:solidFill>
                  <a:srgbClr val="FF9966"/>
                </a:solidFill>
              </a:rPr>
              <a:pPr eaLnBrk="0" fontAlgn="base" hangingPunct="0">
                <a:spcBef>
                  <a:spcPct val="0"/>
                </a:spcBef>
                <a:spcAft>
                  <a:spcPct val="0"/>
                </a:spcAft>
                <a:defRPr/>
              </a:pPr>
              <a:t>‹Nº›</a:t>
            </a:fld>
            <a:endParaRPr kumimoji="1" lang="es-ES">
              <a:solidFill>
                <a:srgbClr val="FF9966"/>
              </a:solidFill>
            </a:endParaRPr>
          </a:p>
        </p:txBody>
      </p:sp>
    </p:spTree>
    <p:extLst>
      <p:ext uri="{BB962C8B-B14F-4D97-AF65-F5344CB8AC3E}">
        <p14:creationId xmlns:p14="http://schemas.microsoft.com/office/powerpoint/2010/main" val="1933931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s-ES" altLang="es-ES" smtClean="0"/>
              <a:t>Haga clic para modificar el estilo de título del patrón</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fontAlgn="base" hangingPunct="0">
              <a:spcBef>
                <a:spcPct val="0"/>
              </a:spcBef>
              <a:spcAft>
                <a:spcPct val="0"/>
              </a:spcAft>
              <a:defRPr/>
            </a:pPr>
            <a:endParaRPr kumimoji="1" lang="es-E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fontAlgn="base" hangingPunct="0">
              <a:spcBef>
                <a:spcPct val="0"/>
              </a:spcBef>
              <a:spcAft>
                <a:spcPct val="0"/>
              </a:spcAft>
              <a:defRPr/>
            </a:pPr>
            <a:endParaRPr kumimoji="1" lang="es-E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charset="0"/>
              </a:defRPr>
            </a:lvl1pPr>
          </a:lstStyle>
          <a:p>
            <a:pPr eaLnBrk="0" fontAlgn="base" hangingPunct="0">
              <a:spcBef>
                <a:spcPct val="0"/>
              </a:spcBef>
              <a:spcAft>
                <a:spcPct val="0"/>
              </a:spcAft>
              <a:defRPr/>
            </a:pPr>
            <a:fld id="{3EB9DEA6-79A7-404C-9A59-57F1473EF044}" type="slidenum">
              <a:rPr kumimoji="1" lang="es-ES">
                <a:solidFill>
                  <a:srgbClr val="FF9966"/>
                </a:solidFill>
              </a:rPr>
              <a:pPr eaLnBrk="0" fontAlgn="base" hangingPunct="0">
                <a:spcBef>
                  <a:spcPct val="0"/>
                </a:spcBef>
                <a:spcAft>
                  <a:spcPct val="0"/>
                </a:spcAft>
                <a:defRPr/>
              </a:pPr>
              <a:t>‹Nº›</a:t>
            </a:fld>
            <a:endParaRPr kumimoji="1" lang="es-ES">
              <a:solidFill>
                <a:srgbClr val="FF9966"/>
              </a:solidFill>
            </a:endParaRPr>
          </a:p>
        </p:txBody>
      </p:sp>
    </p:spTree>
    <p:extLst>
      <p:ext uri="{BB962C8B-B14F-4D97-AF65-F5344CB8AC3E}">
        <p14:creationId xmlns:p14="http://schemas.microsoft.com/office/powerpoint/2010/main" val="7767097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s-ES" altLang="es-ES" smtClean="0"/>
              <a:t>Haga clic para modificar el estilo de título del patrón</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fontAlgn="base" hangingPunct="0">
              <a:spcBef>
                <a:spcPct val="0"/>
              </a:spcBef>
              <a:spcAft>
                <a:spcPct val="0"/>
              </a:spcAft>
              <a:defRPr/>
            </a:pPr>
            <a:endParaRPr kumimoji="1" lang="es-ES">
              <a:solidFill>
                <a:srgbClr val="FF9966"/>
              </a:solidFill>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fontAlgn="base" hangingPunct="0">
              <a:spcBef>
                <a:spcPct val="0"/>
              </a:spcBef>
              <a:spcAft>
                <a:spcPct val="0"/>
              </a:spcAft>
              <a:defRPr/>
            </a:pPr>
            <a:endParaRPr kumimoji="1" lang="es-ES">
              <a:solidFill>
                <a:srgbClr val="FF9966"/>
              </a:solidFill>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charset="0"/>
              </a:defRPr>
            </a:lvl1pPr>
          </a:lstStyle>
          <a:p>
            <a:pPr eaLnBrk="0" fontAlgn="base" hangingPunct="0">
              <a:spcBef>
                <a:spcPct val="0"/>
              </a:spcBef>
              <a:spcAft>
                <a:spcPct val="0"/>
              </a:spcAft>
              <a:defRPr/>
            </a:pPr>
            <a:fld id="{3EB9DEA6-79A7-404C-9A59-57F1473EF044}" type="slidenum">
              <a:rPr kumimoji="1" lang="es-ES">
                <a:solidFill>
                  <a:srgbClr val="FF9966"/>
                </a:solidFill>
              </a:rPr>
              <a:pPr eaLnBrk="0" fontAlgn="base" hangingPunct="0">
                <a:spcBef>
                  <a:spcPct val="0"/>
                </a:spcBef>
                <a:spcAft>
                  <a:spcPct val="0"/>
                </a:spcAft>
                <a:defRPr/>
              </a:pPr>
              <a:t>‹Nº›</a:t>
            </a:fld>
            <a:endParaRPr kumimoji="1" lang="es-ES">
              <a:solidFill>
                <a:srgbClr val="FF9966"/>
              </a:solidFill>
            </a:endParaRPr>
          </a:p>
        </p:txBody>
      </p:sp>
    </p:spTree>
    <p:extLst>
      <p:ext uri="{BB962C8B-B14F-4D97-AF65-F5344CB8AC3E}">
        <p14:creationId xmlns:p14="http://schemas.microsoft.com/office/powerpoint/2010/main" val="18590135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2.2. TÉCNICAS INSTRUCCIONALES PARA APRENDER SIGNIFICATIVAMENTE</a:t>
            </a:r>
            <a:br>
              <a:rPr lang="es-ES" altLang="es-ES" dirty="0" smtClean="0"/>
            </a:br>
            <a:r>
              <a:rPr lang="es-ES" altLang="es-ES" dirty="0" smtClean="0"/>
              <a:t/>
            </a:r>
            <a:br>
              <a:rPr lang="es-ES" altLang="es-ES" dirty="0" smtClean="0"/>
            </a:br>
            <a:endParaRPr lang="es-ES_tradnl" altLang="es-ES" dirty="0" smtClean="0"/>
          </a:p>
        </p:txBody>
      </p:sp>
      <p:sp>
        <p:nvSpPr>
          <p:cNvPr id="37891" name="Rectangle 3"/>
          <p:cNvSpPr>
            <a:spLocks noGrp="1" noChangeArrowheads="1"/>
          </p:cNvSpPr>
          <p:nvPr>
            <p:ph type="body" idx="1"/>
          </p:nvPr>
        </p:nvSpPr>
        <p:spPr>
          <a:xfrm>
            <a:off x="2627313" y="3789363"/>
            <a:ext cx="6096000" cy="1439862"/>
          </a:xfrm>
        </p:spPr>
        <p:txBody>
          <a:bodyPr/>
          <a:lstStyle/>
          <a:p>
            <a:pPr>
              <a:defRPr/>
            </a:pPr>
            <a:r>
              <a:rPr lang="es-ES" sz="3600" b="1" dirty="0" smtClean="0"/>
              <a:t>2.2.1.El mapa conceptual</a:t>
            </a:r>
          </a:p>
          <a:p>
            <a:pPr>
              <a:defRPr/>
            </a:pPr>
            <a:r>
              <a:rPr lang="es-ES" sz="3600" b="1" dirty="0" smtClean="0"/>
              <a:t>2.2.2. El diagrama UVE</a:t>
            </a:r>
          </a:p>
          <a:p>
            <a:pPr>
              <a:defRPr/>
            </a:pPr>
            <a:r>
              <a:rPr lang="es-ES" sz="3600" b="1" dirty="0" smtClean="0"/>
              <a:t>2.2.3. </a:t>
            </a:r>
            <a:r>
              <a:rPr lang="es-ES" sz="3600" b="1" dirty="0" err="1" smtClean="0"/>
              <a:t>Cmap</a:t>
            </a:r>
            <a:r>
              <a:rPr lang="es-ES" sz="3600" b="1" dirty="0" smtClean="0"/>
              <a:t> </a:t>
            </a:r>
            <a:r>
              <a:rPr lang="es-ES" sz="3600" b="1" dirty="0" err="1" smtClean="0"/>
              <a:t>tools</a:t>
            </a:r>
            <a:r>
              <a:rPr lang="es-ES" sz="3600" b="1" dirty="0" smtClean="0"/>
              <a:t> software</a:t>
            </a:r>
          </a:p>
          <a:p>
            <a:pPr>
              <a:defRPr/>
            </a:pPr>
            <a:endParaRPr lang="es-ES" sz="3600" b="1" dirty="0"/>
          </a:p>
          <a:p>
            <a:pPr>
              <a:defRPr/>
            </a:pPr>
            <a:endParaRPr lang="es-ES" sz="3600" b="1" dirty="0" smtClean="0"/>
          </a:p>
          <a:p>
            <a:pPr>
              <a:defRPr/>
            </a:pPr>
            <a:endParaRPr lang="es-ES" sz="3600" b="1" dirty="0"/>
          </a:p>
          <a:p>
            <a:pPr marL="0" indent="0">
              <a:buFont typeface="Monotype Sorts" pitchFamily="2" charset="2"/>
              <a:buNone/>
              <a:defRPr/>
            </a:pPr>
            <a:endParaRPr lang="es-ES" sz="3600" b="1" dirty="0" smtClean="0"/>
          </a:p>
        </p:txBody>
      </p:sp>
      <p:pic>
        <p:nvPicPr>
          <p:cNvPr id="51204"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328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
            </a:r>
            <a:br>
              <a:rPr lang="es-ES" altLang="es-ES" dirty="0" smtClean="0"/>
            </a:br>
            <a:r>
              <a:rPr lang="es-ES" altLang="es-ES" dirty="0" smtClean="0"/>
              <a:t>a) EJEMPLO DE ELABORACIÓN DE UN MAPA CONCEPTUAL.</a:t>
            </a:r>
            <a:endParaRPr lang="es-ES_tradnl" altLang="es-ES" dirty="0" smtClean="0"/>
          </a:p>
        </p:txBody>
      </p:sp>
      <p:pic>
        <p:nvPicPr>
          <p:cNvPr id="125955"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532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026" descr="C:\WINNT\Profiles\fermin\Escritorio\Jose Mª Huarte\Dscn0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87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619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C:\WINNT\Profiles\fermin\Escritorio\Jose Mª Huarte\Dscn01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87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52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026" descr="C:\TEMP\~AUT002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
            <a:ext cx="6831013"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7"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963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C:\WINNT\Profiles\fermin\Escritorio\Copia de TRANSPARENCIAS maría\Presentacion Vitoria\Ausubel 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7163"/>
            <a:ext cx="6143625" cy="670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 y="42863"/>
            <a:ext cx="9077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8" y="2270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790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CuadroTexto 1"/>
          <p:cNvSpPr txBox="1">
            <a:spLocks noChangeArrowheads="1"/>
          </p:cNvSpPr>
          <p:nvPr/>
        </p:nvSpPr>
        <p:spPr bwMode="auto">
          <a:xfrm>
            <a:off x="1258888" y="133350"/>
            <a:ext cx="7561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eaLnBrk="0" fontAlgn="base" hangingPunct="0">
              <a:spcBef>
                <a:spcPct val="0"/>
              </a:spcBef>
              <a:spcAft>
                <a:spcPct val="0"/>
              </a:spcAft>
            </a:pPr>
            <a:r>
              <a:rPr lang="es-ES" altLang="es-ES" b="1"/>
              <a:t>¿Cómo se construye un Mapa Conceptual?</a:t>
            </a:r>
          </a:p>
        </p:txBody>
      </p:sp>
      <p:sp>
        <p:nvSpPr>
          <p:cNvPr id="3" name="CuadroTexto 2"/>
          <p:cNvSpPr txBox="1"/>
          <p:nvPr/>
        </p:nvSpPr>
        <p:spPr>
          <a:xfrm>
            <a:off x="467544" y="764704"/>
            <a:ext cx="8064896" cy="6001643"/>
          </a:xfrm>
          <a:prstGeom prst="rect">
            <a:avLst/>
          </a:prstGeom>
          <a:noFill/>
          <a:ln>
            <a:solidFill>
              <a:schemeClr val="tx1">
                <a:lumMod val="60000"/>
                <a:lumOff val="40000"/>
              </a:schemeClr>
            </a:solidFill>
          </a:ln>
          <a:effectLst>
            <a:glow rad="139700">
              <a:schemeClr val="accent6">
                <a:satMod val="175000"/>
                <a:alpha val="40000"/>
              </a:schemeClr>
            </a:glow>
          </a:effectLst>
        </p:spPr>
        <p:txBody>
          <a:bodyPr>
            <a:spAutoFit/>
          </a:bodyPr>
          <a:lstStyle/>
          <a:p>
            <a:pPr marL="514350" indent="-514350" eaLnBrk="0" fontAlgn="base" hangingPunct="0">
              <a:spcBef>
                <a:spcPct val="0"/>
              </a:spcBef>
              <a:spcAft>
                <a:spcPct val="0"/>
              </a:spcAft>
              <a:buFontTx/>
              <a:buAutoNum type="arabicPeriod"/>
              <a:defRPr/>
            </a:pPr>
            <a:r>
              <a:rPr kumimoji="1" lang="es-ES" sz="2400" dirty="0">
                <a:solidFill>
                  <a:srgbClr val="CCECFF">
                    <a:lumMod val="25000"/>
                  </a:srgbClr>
                </a:solidFill>
                <a:latin typeface="Times New Roman" pitchFamily="18" charset="0"/>
              </a:rPr>
              <a:t>Identificar los conceptos clave en un párrafo, informe de investigación, capítulo de un libro o los conceptos de un tema de un área de conocimiento y hacer una lista con ellos. El número de conceptos debería estar comprendido entre 20 y 30.</a:t>
            </a:r>
          </a:p>
          <a:p>
            <a:pPr marL="514350" indent="-514350" eaLnBrk="0" fontAlgn="base" hangingPunct="0">
              <a:spcBef>
                <a:spcPct val="0"/>
              </a:spcBef>
              <a:spcAft>
                <a:spcPct val="0"/>
              </a:spcAft>
              <a:buFontTx/>
              <a:buAutoNum type="arabicPeriod"/>
              <a:defRPr/>
            </a:pPr>
            <a:endParaRPr kumimoji="1" lang="es-ES" sz="2400" dirty="0">
              <a:solidFill>
                <a:srgbClr val="CCECFF">
                  <a:lumMod val="25000"/>
                </a:srgbClr>
              </a:solidFill>
              <a:latin typeface="Times New Roman" pitchFamily="18" charset="0"/>
            </a:endParaRPr>
          </a:p>
          <a:p>
            <a:pPr marL="514350" indent="-514350" eaLnBrk="0" fontAlgn="base" hangingPunct="0">
              <a:spcBef>
                <a:spcPct val="0"/>
              </a:spcBef>
              <a:spcAft>
                <a:spcPct val="0"/>
              </a:spcAft>
              <a:buFontTx/>
              <a:buAutoNum type="arabicPeriod"/>
              <a:defRPr/>
            </a:pPr>
            <a:r>
              <a:rPr kumimoji="1" lang="es-ES" sz="2400" dirty="0">
                <a:solidFill>
                  <a:srgbClr val="CCECFF">
                    <a:lumMod val="25000"/>
                  </a:srgbClr>
                </a:solidFill>
                <a:latin typeface="Times New Roman" pitchFamily="18" charset="0"/>
              </a:rPr>
              <a:t>Ordenar  los conceptos de la lista empezando por el más general o inclusivo (que aparecerá en la parte alta del mapa) hasta el más específico (se colocará en la parte más baja). Esta ordenación de conceptos de acuerdo con el criterio de </a:t>
            </a:r>
            <a:r>
              <a:rPr kumimoji="1" lang="es-ES" sz="2400" dirty="0" err="1">
                <a:solidFill>
                  <a:srgbClr val="CCECFF">
                    <a:lumMod val="25000"/>
                  </a:srgbClr>
                </a:solidFill>
                <a:latin typeface="Times New Roman" pitchFamily="18" charset="0"/>
              </a:rPr>
              <a:t>inclusividad</a:t>
            </a:r>
            <a:r>
              <a:rPr kumimoji="1" lang="es-ES" sz="2400" dirty="0">
                <a:solidFill>
                  <a:srgbClr val="CCECFF">
                    <a:lumMod val="25000"/>
                  </a:srgbClr>
                </a:solidFill>
                <a:latin typeface="Times New Roman" pitchFamily="18" charset="0"/>
              </a:rPr>
              <a:t> decreciente es a veces difícil.</a:t>
            </a:r>
          </a:p>
          <a:p>
            <a:pPr marL="514350" indent="-514350" eaLnBrk="0" fontAlgn="base" hangingPunct="0">
              <a:spcBef>
                <a:spcPct val="0"/>
              </a:spcBef>
              <a:spcAft>
                <a:spcPct val="0"/>
              </a:spcAft>
              <a:buFontTx/>
              <a:buAutoNum type="arabicPeriod"/>
              <a:defRPr/>
            </a:pPr>
            <a:endParaRPr kumimoji="1" lang="es-ES" sz="2400" dirty="0">
              <a:solidFill>
                <a:srgbClr val="CCECFF">
                  <a:lumMod val="25000"/>
                </a:srgbClr>
              </a:solidFill>
              <a:latin typeface="Times New Roman" pitchFamily="18" charset="0"/>
            </a:endParaRPr>
          </a:p>
          <a:p>
            <a:pPr marL="514350" indent="-514350" eaLnBrk="0" fontAlgn="base" hangingPunct="0">
              <a:spcBef>
                <a:spcPct val="0"/>
              </a:spcBef>
              <a:spcAft>
                <a:spcPct val="0"/>
              </a:spcAft>
              <a:buFontTx/>
              <a:buAutoNum type="arabicPeriod"/>
              <a:defRPr/>
            </a:pPr>
            <a:r>
              <a:rPr kumimoji="1" lang="es-ES" sz="2400" dirty="0">
                <a:solidFill>
                  <a:srgbClr val="CCECFF">
                    <a:lumMod val="25000"/>
                  </a:srgbClr>
                </a:solidFill>
                <a:latin typeface="Times New Roman" pitchFamily="18" charset="0"/>
              </a:rPr>
              <a:t>Si se trabaja con un párrafo de un texto o artículo, estará limitado por los conceptos que aparecen en el mismo. Los conceptos que se añaden (propios) incrementan el valor del mapa, a través de un enriquecimiento en los significados.</a:t>
            </a:r>
          </a:p>
        </p:txBody>
      </p:sp>
    </p:spTree>
    <p:extLst>
      <p:ext uri="{BB962C8B-B14F-4D97-AF65-F5344CB8AC3E}">
        <p14:creationId xmlns:p14="http://schemas.microsoft.com/office/powerpoint/2010/main" val="1772719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CuadroTexto 1"/>
          <p:cNvSpPr txBox="1">
            <a:spLocks noChangeArrowheads="1"/>
          </p:cNvSpPr>
          <p:nvPr/>
        </p:nvSpPr>
        <p:spPr bwMode="auto">
          <a:xfrm>
            <a:off x="1258888" y="133350"/>
            <a:ext cx="7561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eaLnBrk="0" fontAlgn="base" hangingPunct="0">
              <a:spcBef>
                <a:spcPct val="0"/>
              </a:spcBef>
              <a:spcAft>
                <a:spcPct val="0"/>
              </a:spcAft>
            </a:pPr>
            <a:r>
              <a:rPr lang="es-ES" altLang="es-ES" b="1"/>
              <a:t>¿Cómo se construye un Mapa Conceptual?</a:t>
            </a:r>
          </a:p>
        </p:txBody>
      </p:sp>
      <p:sp>
        <p:nvSpPr>
          <p:cNvPr id="3" name="CuadroTexto 2"/>
          <p:cNvSpPr txBox="1"/>
          <p:nvPr/>
        </p:nvSpPr>
        <p:spPr>
          <a:xfrm>
            <a:off x="467544" y="764704"/>
            <a:ext cx="8064896" cy="6001643"/>
          </a:xfrm>
          <a:prstGeom prst="rect">
            <a:avLst/>
          </a:prstGeom>
          <a:noFill/>
          <a:ln>
            <a:solidFill>
              <a:schemeClr val="tx1">
                <a:lumMod val="60000"/>
                <a:lumOff val="40000"/>
              </a:schemeClr>
            </a:solidFill>
          </a:ln>
          <a:effectLst>
            <a:glow rad="139700">
              <a:schemeClr val="accent6">
                <a:satMod val="175000"/>
                <a:alpha val="40000"/>
              </a:schemeClr>
            </a:glow>
          </a:effectLst>
        </p:spPr>
        <p:txBody>
          <a:bodyPr>
            <a:spAutoFit/>
          </a:bodyPr>
          <a:lstStyle/>
          <a:p>
            <a:pPr eaLnBrk="0" fontAlgn="base" hangingPunct="0">
              <a:spcBef>
                <a:spcPct val="0"/>
              </a:spcBef>
              <a:spcAft>
                <a:spcPct val="0"/>
              </a:spcAft>
              <a:defRPr/>
            </a:pPr>
            <a:r>
              <a:rPr kumimoji="1" lang="es-ES" sz="2400" dirty="0">
                <a:solidFill>
                  <a:srgbClr val="CCECFF">
                    <a:lumMod val="25000"/>
                  </a:srgbClr>
                </a:solidFill>
                <a:latin typeface="Times New Roman" pitchFamily="18" charset="0"/>
              </a:rPr>
              <a:t>4</a:t>
            </a:r>
            <a:r>
              <a:rPr kumimoji="1" lang="es-ES" sz="2000" dirty="0">
                <a:solidFill>
                  <a:srgbClr val="CCECFF">
                    <a:lumMod val="25000"/>
                  </a:srgbClr>
                </a:solidFill>
                <a:latin typeface="Times New Roman" pitchFamily="18" charset="0"/>
              </a:rPr>
              <a:t>. Enlazar los conceptos con líneas. Etiquetar las mismas con palabras de enlace que deberían definir la relación entre los dos conceptos para que se lean como una verdadera frase o proposición, independientemente del contexto. La conexión crea significado. Y la proposición, como unidad estructural del MC debe tener significado por sí misma.</a:t>
            </a:r>
          </a:p>
          <a:p>
            <a:pPr eaLnBrk="0" fontAlgn="base" hangingPunct="0">
              <a:spcBef>
                <a:spcPct val="0"/>
              </a:spcBef>
              <a:spcAft>
                <a:spcPct val="0"/>
              </a:spcAft>
              <a:defRPr/>
            </a:pPr>
            <a:endParaRPr kumimoji="1" lang="es-ES" sz="20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2000" dirty="0">
                <a:solidFill>
                  <a:srgbClr val="CCECFF">
                    <a:lumMod val="25000"/>
                  </a:srgbClr>
                </a:solidFill>
                <a:latin typeface="Times New Roman" pitchFamily="18" charset="0"/>
              </a:rPr>
              <a:t>5. Los primeros mapas tienen una simetría pobre y una presencia </a:t>
            </a:r>
            <a:r>
              <a:rPr kumimoji="1" lang="es-ES" sz="2000" dirty="0" smtClean="0">
                <a:solidFill>
                  <a:srgbClr val="CCECFF">
                    <a:lumMod val="25000"/>
                  </a:srgbClr>
                </a:solidFill>
                <a:latin typeface="Times New Roman" pitchFamily="18" charset="0"/>
              </a:rPr>
              <a:t>frecuente </a:t>
            </a:r>
            <a:r>
              <a:rPr kumimoji="1" lang="es-ES" sz="2000" dirty="0">
                <a:solidFill>
                  <a:srgbClr val="CCECFF">
                    <a:lumMod val="25000"/>
                  </a:srgbClr>
                </a:solidFill>
                <a:latin typeface="Times New Roman" pitchFamily="18" charset="0"/>
              </a:rPr>
              <a:t>de secuencias lineales. Aparecen grupos de conceptos aislados, especialmente si los consideramos en relación con otros conceptos más estrechamente conectados. Puede ser útil en estos casos, y después de releer el texto, reconstruir el mapa.</a:t>
            </a:r>
          </a:p>
          <a:p>
            <a:pPr eaLnBrk="0" fontAlgn="base" hangingPunct="0">
              <a:spcBef>
                <a:spcPct val="0"/>
              </a:spcBef>
              <a:spcAft>
                <a:spcPct val="0"/>
              </a:spcAft>
              <a:defRPr/>
            </a:pPr>
            <a:endParaRPr kumimoji="1" lang="es-ES" sz="20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2000" dirty="0">
                <a:solidFill>
                  <a:srgbClr val="CCECFF">
                    <a:lumMod val="25000"/>
                  </a:srgbClr>
                </a:solidFill>
                <a:latin typeface="Times New Roman" pitchFamily="18" charset="0"/>
              </a:rPr>
              <a:t>6. No existe una sola forma de MC y de hecho, debe someterse como hipótesis de trabajo a contraste continuo, a repensar el mapa, a la luz de la nueva información. En la medida en que cambie la comprensión de las relaciones entre los conceptos, lo harán también los mapas siendo esta circunstancia la que da al MC su fuerza y flexibilidad. La referencia a MMCC previos puede ayudar al alumno a visualizar el proceso evolutivo de su comprensión conceptual.</a:t>
            </a:r>
          </a:p>
        </p:txBody>
      </p:sp>
    </p:spTree>
    <p:extLst>
      <p:ext uri="{BB962C8B-B14F-4D97-AF65-F5344CB8AC3E}">
        <p14:creationId xmlns:p14="http://schemas.microsoft.com/office/powerpoint/2010/main" val="1491773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CuadroTexto 1"/>
          <p:cNvSpPr txBox="1">
            <a:spLocks noChangeArrowheads="1"/>
          </p:cNvSpPr>
          <p:nvPr/>
        </p:nvSpPr>
        <p:spPr bwMode="auto">
          <a:xfrm>
            <a:off x="827088" y="74613"/>
            <a:ext cx="87137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algn="ctr" eaLnBrk="0" fontAlgn="base" hangingPunct="0">
              <a:spcBef>
                <a:spcPct val="0"/>
              </a:spcBef>
              <a:spcAft>
                <a:spcPct val="0"/>
              </a:spcAft>
            </a:pPr>
            <a:r>
              <a:rPr lang="es-ES" altLang="es-ES" b="1"/>
              <a:t>Sugerencias prácticas para la enseñanza de los </a:t>
            </a:r>
          </a:p>
          <a:p>
            <a:pPr algn="ctr" eaLnBrk="0" fontAlgn="base" hangingPunct="0">
              <a:spcBef>
                <a:spcPct val="0"/>
              </a:spcBef>
              <a:spcAft>
                <a:spcPct val="0"/>
              </a:spcAft>
            </a:pPr>
            <a:r>
              <a:rPr lang="es-ES" altLang="es-ES" b="1"/>
              <a:t>MMCC</a:t>
            </a:r>
          </a:p>
        </p:txBody>
      </p:sp>
      <p:sp>
        <p:nvSpPr>
          <p:cNvPr id="3" name="CuadroTexto 2"/>
          <p:cNvSpPr txBox="1"/>
          <p:nvPr/>
        </p:nvSpPr>
        <p:spPr>
          <a:xfrm>
            <a:off x="628260" y="1196752"/>
            <a:ext cx="8064896" cy="5016758"/>
          </a:xfrm>
          <a:prstGeom prst="rect">
            <a:avLst/>
          </a:prstGeom>
          <a:noFill/>
          <a:ln>
            <a:solidFill>
              <a:schemeClr val="tx1">
                <a:lumMod val="60000"/>
                <a:lumOff val="40000"/>
              </a:schemeClr>
            </a:solidFill>
          </a:ln>
          <a:effectLst>
            <a:glow rad="139700">
              <a:schemeClr val="accent6">
                <a:satMod val="175000"/>
                <a:alpha val="40000"/>
              </a:schemeClr>
            </a:glow>
          </a:effectLst>
        </p:spPr>
        <p:txBody>
          <a:bodyPr>
            <a:spAutoFit/>
          </a:bodyPr>
          <a:lstStyle/>
          <a:p>
            <a:pPr marL="457200" indent="-457200" eaLnBrk="0" fontAlgn="base" hangingPunct="0">
              <a:spcBef>
                <a:spcPct val="0"/>
              </a:spcBef>
              <a:spcAft>
                <a:spcPct val="0"/>
              </a:spcAft>
              <a:buFontTx/>
              <a:buAutoNum type="arabicPeriod"/>
              <a:defRPr/>
            </a:pPr>
            <a:r>
              <a:rPr kumimoji="1" lang="es-ES" sz="2000" dirty="0">
                <a:solidFill>
                  <a:srgbClr val="CCECFF">
                    <a:lumMod val="25000"/>
                  </a:srgbClr>
                </a:solidFill>
                <a:latin typeface="Times New Roman" pitchFamily="18" charset="0"/>
              </a:rPr>
              <a:t>En la introducción de los MMCC se aconseja que el profesor haga el mapa antes de llegar a clase y entregue copias a los alumnos, dejándoles estudiar el mapa junto con la lectura o texto original. </a:t>
            </a:r>
          </a:p>
          <a:p>
            <a:pPr marL="457200" indent="-457200" eaLnBrk="0" fontAlgn="base" hangingPunct="0">
              <a:spcBef>
                <a:spcPct val="0"/>
              </a:spcBef>
              <a:spcAft>
                <a:spcPct val="0"/>
              </a:spcAft>
              <a:buFontTx/>
              <a:buAutoNum type="arabicPeriod"/>
              <a:defRPr/>
            </a:pPr>
            <a:r>
              <a:rPr kumimoji="1" lang="es-ES" sz="2000" dirty="0">
                <a:solidFill>
                  <a:srgbClr val="CCECFF">
                    <a:lumMod val="25000"/>
                  </a:srgbClr>
                </a:solidFill>
                <a:latin typeface="Times New Roman" pitchFamily="18" charset="0"/>
              </a:rPr>
              <a:t>Cuando están preparados para hacer un mapa por sí mismos, se elige una lectura corta y que contenga conceptos familiares para los alumnos.</a:t>
            </a:r>
          </a:p>
          <a:p>
            <a:pPr marL="457200" indent="-457200" eaLnBrk="0" fontAlgn="base" hangingPunct="0">
              <a:spcBef>
                <a:spcPct val="0"/>
              </a:spcBef>
              <a:spcAft>
                <a:spcPct val="0"/>
              </a:spcAft>
              <a:buFontTx/>
              <a:buAutoNum type="arabicPeriod"/>
              <a:defRPr/>
            </a:pPr>
            <a:r>
              <a:rPr kumimoji="1" lang="es-ES" sz="2000" dirty="0">
                <a:solidFill>
                  <a:srgbClr val="CCECFF">
                    <a:lumMod val="25000"/>
                  </a:srgbClr>
                </a:solidFill>
                <a:latin typeface="Times New Roman" pitchFamily="18" charset="0"/>
              </a:rPr>
              <a:t>Instruir a los alumnos en la identificación de los conceptos principales y en clasificarlos en orden de importancia e </a:t>
            </a:r>
            <a:r>
              <a:rPr kumimoji="1" lang="es-ES" sz="2000" dirty="0" err="1">
                <a:solidFill>
                  <a:srgbClr val="CCECFF">
                    <a:lumMod val="25000"/>
                  </a:srgbClr>
                </a:solidFill>
                <a:latin typeface="Times New Roman" pitchFamily="18" charset="0"/>
              </a:rPr>
              <a:t>inclusividad</a:t>
            </a:r>
            <a:r>
              <a:rPr kumimoji="1" lang="es-ES" sz="2000" dirty="0">
                <a:solidFill>
                  <a:srgbClr val="CCECFF">
                    <a:lumMod val="25000"/>
                  </a:srgbClr>
                </a:solidFill>
                <a:latin typeface="Times New Roman" pitchFamily="18" charset="0"/>
              </a:rPr>
              <a:t>, y elaborar el mapa de la información que ellos tienen.</a:t>
            </a:r>
          </a:p>
          <a:p>
            <a:pPr marL="457200" indent="-457200" eaLnBrk="0" fontAlgn="base" hangingPunct="0">
              <a:spcBef>
                <a:spcPct val="0"/>
              </a:spcBef>
              <a:spcAft>
                <a:spcPct val="0"/>
              </a:spcAft>
              <a:buFontTx/>
              <a:buAutoNum type="arabicPeriod"/>
              <a:defRPr/>
            </a:pPr>
            <a:r>
              <a:rPr kumimoji="1" lang="es-ES" sz="2000" dirty="0">
                <a:solidFill>
                  <a:srgbClr val="CCECFF">
                    <a:lumMod val="25000"/>
                  </a:srgbClr>
                </a:solidFill>
                <a:latin typeface="Times New Roman" pitchFamily="18" charset="0"/>
              </a:rPr>
              <a:t>En las primeras prácticas se constata la existencia de diferencias razonables entre los MMCC que desarrollan los alumnos, especialmente en cuanto al número de conceptos identificados, regla “de lo general a lo específico” y determinación del concepto más inclusivo. Tras 2-3 semanas pueden realizar MMCC muy aceptables.</a:t>
            </a:r>
          </a:p>
          <a:p>
            <a:pPr marL="457200" indent="-457200" eaLnBrk="0" fontAlgn="base" hangingPunct="0">
              <a:spcBef>
                <a:spcPct val="0"/>
              </a:spcBef>
              <a:spcAft>
                <a:spcPct val="0"/>
              </a:spcAft>
              <a:buFontTx/>
              <a:buAutoNum type="arabicPeriod"/>
              <a:defRPr/>
            </a:pPr>
            <a:r>
              <a:rPr kumimoji="1" lang="es-ES" sz="2000" dirty="0">
                <a:solidFill>
                  <a:srgbClr val="CCECFF">
                    <a:lumMod val="25000"/>
                  </a:srgbClr>
                </a:solidFill>
                <a:latin typeface="Times New Roman" pitchFamily="18" charset="0"/>
              </a:rPr>
              <a:t>Es una actividad interesante que los alumnos desarrollen un MC con el profesor en la pizarra o en el retroproyector.</a:t>
            </a:r>
          </a:p>
          <a:p>
            <a:pPr eaLnBrk="0" fontAlgn="base" hangingPunct="0">
              <a:spcBef>
                <a:spcPct val="0"/>
              </a:spcBef>
              <a:spcAft>
                <a:spcPct val="0"/>
              </a:spcAft>
              <a:defRPr/>
            </a:pPr>
            <a:endParaRPr kumimoji="1" lang="es-ES" sz="2000" dirty="0">
              <a:solidFill>
                <a:srgbClr val="CCECFF">
                  <a:lumMod val="25000"/>
                </a:srgbClr>
              </a:solidFill>
              <a:latin typeface="Times New Roman" pitchFamily="18" charset="0"/>
            </a:endParaRPr>
          </a:p>
        </p:txBody>
      </p:sp>
    </p:spTree>
    <p:extLst>
      <p:ext uri="{BB962C8B-B14F-4D97-AF65-F5344CB8AC3E}">
        <p14:creationId xmlns:p14="http://schemas.microsoft.com/office/powerpoint/2010/main" val="1350905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CuadroTexto 1"/>
          <p:cNvSpPr txBox="1">
            <a:spLocks noChangeArrowheads="1"/>
          </p:cNvSpPr>
          <p:nvPr/>
        </p:nvSpPr>
        <p:spPr bwMode="auto">
          <a:xfrm>
            <a:off x="827088" y="74613"/>
            <a:ext cx="87137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algn="ctr" eaLnBrk="0" fontAlgn="base" hangingPunct="0">
              <a:spcBef>
                <a:spcPct val="0"/>
              </a:spcBef>
              <a:spcAft>
                <a:spcPct val="0"/>
              </a:spcAft>
            </a:pPr>
            <a:r>
              <a:rPr lang="es-ES" altLang="es-ES" b="1"/>
              <a:t>Sugerencias prácticas para la enseñanza de los </a:t>
            </a:r>
          </a:p>
          <a:p>
            <a:pPr algn="ctr" eaLnBrk="0" fontAlgn="base" hangingPunct="0">
              <a:spcBef>
                <a:spcPct val="0"/>
              </a:spcBef>
              <a:spcAft>
                <a:spcPct val="0"/>
              </a:spcAft>
            </a:pPr>
            <a:r>
              <a:rPr lang="es-ES" altLang="es-ES" b="1"/>
              <a:t>MMCC</a:t>
            </a:r>
          </a:p>
        </p:txBody>
      </p:sp>
      <p:sp>
        <p:nvSpPr>
          <p:cNvPr id="3" name="CuadroTexto 2"/>
          <p:cNvSpPr txBox="1"/>
          <p:nvPr/>
        </p:nvSpPr>
        <p:spPr>
          <a:xfrm>
            <a:off x="827584" y="1844824"/>
            <a:ext cx="8064896" cy="2862322"/>
          </a:xfrm>
          <a:prstGeom prst="rect">
            <a:avLst/>
          </a:prstGeom>
          <a:noFill/>
          <a:ln>
            <a:solidFill>
              <a:schemeClr val="tx1">
                <a:lumMod val="60000"/>
                <a:lumOff val="40000"/>
              </a:schemeClr>
            </a:solidFill>
          </a:ln>
          <a:effectLst>
            <a:glow rad="139700">
              <a:schemeClr val="accent6">
                <a:satMod val="175000"/>
                <a:alpha val="40000"/>
              </a:schemeClr>
            </a:glow>
          </a:effectLst>
        </p:spPr>
        <p:txBody>
          <a:bodyPr>
            <a:spAutoFit/>
          </a:bodyPr>
          <a:lstStyle/>
          <a:p>
            <a:pPr eaLnBrk="0" fontAlgn="base" hangingPunct="0">
              <a:spcBef>
                <a:spcPct val="0"/>
              </a:spcBef>
              <a:spcAft>
                <a:spcPct val="0"/>
              </a:spcAft>
              <a:defRPr/>
            </a:pPr>
            <a:r>
              <a:rPr kumimoji="1" lang="es-ES" sz="2000" dirty="0">
                <a:solidFill>
                  <a:srgbClr val="CCECFF">
                    <a:lumMod val="25000"/>
                  </a:srgbClr>
                </a:solidFill>
                <a:latin typeface="Times New Roman" pitchFamily="18" charset="0"/>
              </a:rPr>
              <a:t>6. En algunos casos, puede ser interesante que la elaboración de los mapas se haga mediante grupos pequeños, de tres o cuatro alumnos.</a:t>
            </a:r>
          </a:p>
          <a:p>
            <a:pPr eaLnBrk="0" fontAlgn="base" hangingPunct="0">
              <a:spcBef>
                <a:spcPct val="0"/>
              </a:spcBef>
              <a:spcAft>
                <a:spcPct val="0"/>
              </a:spcAft>
              <a:defRPr/>
            </a:pPr>
            <a:endParaRPr kumimoji="1" lang="es-ES" sz="20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2000" dirty="0">
                <a:solidFill>
                  <a:srgbClr val="CCECFF">
                    <a:lumMod val="25000"/>
                  </a:srgbClr>
                </a:solidFill>
                <a:latin typeface="Times New Roman" pitchFamily="18" charset="0"/>
              </a:rPr>
              <a:t>7. A medida que los alumnos van consiguiendo una habilidad mayor en la construcción de los MMCC, el profesor debería comenzar a examinar detenidamente las líneas de conexión entre los conceptos en el mapa, ya que estas líneas representan los significados que el alumno atribuye a las relaciones entre los conceptos, aspecto clave para evaluar la comprensión de estas relaciones por parte de los alumnos.</a:t>
            </a:r>
          </a:p>
        </p:txBody>
      </p:sp>
    </p:spTree>
    <p:extLst>
      <p:ext uri="{BB962C8B-B14F-4D97-AF65-F5344CB8AC3E}">
        <p14:creationId xmlns:p14="http://schemas.microsoft.com/office/powerpoint/2010/main" val="3583548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C:\WINNT\Profiles\fermin\Escritorio\Elaboracion mapas.Elemplos\Texto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77800"/>
            <a:ext cx="5780088"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62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2971800" y="1371600"/>
            <a:ext cx="6170613" cy="579438"/>
          </a:xfrm>
        </p:spPr>
        <p:txBody>
          <a:bodyPr/>
          <a:lstStyle/>
          <a:p>
            <a:r>
              <a:rPr lang="es-ES_tradnl" altLang="es-ES" smtClean="0"/>
              <a:t/>
            </a:r>
            <a:br>
              <a:rPr lang="es-ES_tradnl" altLang="es-ES" smtClean="0"/>
            </a:br>
            <a:r>
              <a:rPr lang="es-ES_tradnl" altLang="es-ES" smtClean="0"/>
              <a:t/>
            </a:r>
            <a:br>
              <a:rPr lang="es-ES_tradnl" altLang="es-ES" smtClean="0"/>
            </a:br>
            <a:r>
              <a:rPr lang="es-ES_tradnl" altLang="es-ES" smtClean="0"/>
              <a:t/>
            </a:r>
            <a:br>
              <a:rPr lang="es-ES_tradnl" altLang="es-ES" smtClean="0"/>
            </a:br>
            <a:r>
              <a:rPr lang="es-ES_tradnl" altLang="es-ES" smtClean="0"/>
              <a:t/>
            </a:r>
            <a:br>
              <a:rPr lang="es-ES_tradnl" altLang="es-ES" smtClean="0"/>
            </a:br>
            <a:r>
              <a:rPr lang="es-ES_tradnl" altLang="es-ES" smtClean="0"/>
              <a:t/>
            </a:r>
            <a:br>
              <a:rPr lang="es-ES_tradnl" altLang="es-ES" smtClean="0"/>
            </a:br>
            <a:r>
              <a:rPr lang="es-ES_tradnl" altLang="es-ES" smtClean="0"/>
              <a:t/>
            </a:r>
            <a:br>
              <a:rPr lang="es-ES_tradnl" altLang="es-ES" smtClean="0"/>
            </a:br>
            <a:r>
              <a:rPr lang="es-ES_tradnl" altLang="es-ES" smtClean="0"/>
              <a:t/>
            </a:r>
            <a:br>
              <a:rPr lang="es-ES_tradnl" altLang="es-ES" smtClean="0"/>
            </a:br>
            <a:r>
              <a:rPr lang="es-ES_tradnl" altLang="es-ES" smtClean="0"/>
              <a:t/>
            </a:r>
            <a:br>
              <a:rPr lang="es-ES_tradnl" altLang="es-ES" smtClean="0"/>
            </a:br>
            <a:endParaRPr lang="es-ES_tradnl" altLang="es-ES" smtClean="0"/>
          </a:p>
        </p:txBody>
      </p:sp>
      <p:sp>
        <p:nvSpPr>
          <p:cNvPr id="6147" name="Rectangle 1027"/>
          <p:cNvSpPr>
            <a:spLocks noGrp="1" noChangeArrowheads="1"/>
          </p:cNvSpPr>
          <p:nvPr>
            <p:ph type="subTitle" idx="1"/>
          </p:nvPr>
        </p:nvSpPr>
        <p:spPr>
          <a:xfrm>
            <a:off x="2667000" y="2286000"/>
            <a:ext cx="6172200" cy="3663280"/>
          </a:xfrm>
          <a:ln>
            <a:solidFill>
              <a:srgbClr val="00CC99"/>
            </a:solidFill>
          </a:ln>
        </p:spPr>
        <p:txBody>
          <a:bodyPr/>
          <a:lstStyle/>
          <a:p>
            <a:endParaRPr lang="es-ES_tradnl" altLang="es-ES" sz="1800" dirty="0" smtClean="0"/>
          </a:p>
          <a:p>
            <a:r>
              <a:rPr lang="es-ES_tradnl" altLang="es-ES" sz="1800" dirty="0" smtClean="0"/>
              <a:t>*Conocer el potencial de los mapas conceptuales (MMCC) para el desarrollo del aprendizaje significativo (AS).El problema de los errores conceptuales.</a:t>
            </a:r>
          </a:p>
          <a:p>
            <a:endParaRPr lang="es-ES_tradnl" altLang="es-ES" sz="1800" dirty="0" smtClean="0"/>
          </a:p>
          <a:p>
            <a:r>
              <a:rPr lang="es-ES_tradnl" altLang="es-ES" sz="1800" dirty="0" smtClean="0"/>
              <a:t>*Elaborar un mapa conceptual (MC) sobre una parte de la materia propia de cada profesor/a.</a:t>
            </a:r>
          </a:p>
          <a:p>
            <a:endParaRPr lang="es-ES_tradnl" altLang="es-ES" sz="1800" dirty="0" smtClean="0"/>
          </a:p>
          <a:p>
            <a:r>
              <a:rPr lang="es-ES_tradnl" altLang="es-ES" sz="1800" dirty="0" smtClean="0"/>
              <a:t>*Utilizar los medios informáticos (</a:t>
            </a:r>
            <a:r>
              <a:rPr lang="es-ES_tradnl" altLang="es-ES" sz="1800" dirty="0" err="1" smtClean="0"/>
              <a:t>Cmap</a:t>
            </a:r>
            <a:r>
              <a:rPr lang="es-ES_tradnl" altLang="es-ES" sz="1800" smtClean="0"/>
              <a:t> Tools software</a:t>
            </a:r>
            <a:r>
              <a:rPr lang="es-ES_tradnl" altLang="es-ES" sz="1800" dirty="0" smtClean="0"/>
              <a:t>), como ayuda para la presentación de los MMCC y el fomento de la creatividad </a:t>
            </a:r>
          </a:p>
        </p:txBody>
      </p:sp>
      <p:sp>
        <p:nvSpPr>
          <p:cNvPr id="6148" name="Rectangle 1028"/>
          <p:cNvSpPr>
            <a:spLocks noChangeArrowheads="1"/>
          </p:cNvSpPr>
          <p:nvPr/>
        </p:nvSpPr>
        <p:spPr bwMode="auto">
          <a:xfrm>
            <a:off x="2971800" y="609600"/>
            <a:ext cx="403860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eaLnBrk="0" fontAlgn="base" hangingPunct="0">
              <a:spcBef>
                <a:spcPct val="0"/>
              </a:spcBef>
              <a:spcAft>
                <a:spcPct val="0"/>
              </a:spcAft>
            </a:pPr>
            <a:r>
              <a:rPr lang="es-ES_tradnl" altLang="es-ES" sz="7200">
                <a:solidFill>
                  <a:srgbClr val="009999"/>
                </a:solidFill>
              </a:rPr>
              <a:t>Objetivos</a:t>
            </a:r>
          </a:p>
        </p:txBody>
      </p:sp>
    </p:spTree>
    <p:extLst>
      <p:ext uri="{BB962C8B-B14F-4D97-AF65-F5344CB8AC3E}">
        <p14:creationId xmlns:p14="http://schemas.microsoft.com/office/powerpoint/2010/main" val="1333324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1547813" y="115888"/>
            <a:ext cx="7272337" cy="7232650"/>
          </a:xfrm>
          <a:prstGeom prst="rect">
            <a:avLst/>
          </a:prstGeom>
          <a:noFill/>
        </p:spPr>
        <p:txBody>
          <a:bodyPr>
            <a:spAutoFit/>
          </a:bodyPr>
          <a:lstStyle/>
          <a:p>
            <a:pPr eaLnBrk="0" fontAlgn="base" hangingPunct="0">
              <a:spcBef>
                <a:spcPct val="0"/>
              </a:spcBef>
              <a:spcAft>
                <a:spcPct val="0"/>
              </a:spcAft>
              <a:defRPr/>
            </a:pPr>
            <a:r>
              <a:rPr kumimoji="1" lang="es-ES" sz="1400" b="1" u="sng" dirty="0">
                <a:solidFill>
                  <a:srgbClr val="FF00FF"/>
                </a:solidFill>
                <a:latin typeface="Times New Roman" pitchFamily="18" charset="0"/>
              </a:rPr>
              <a:t>Parques y jardines de Pamplona. La Taconera</a:t>
            </a:r>
          </a:p>
          <a:p>
            <a:pPr eaLnBrk="0" fontAlgn="base" hangingPunct="0">
              <a:spcBef>
                <a:spcPct val="0"/>
              </a:spcBef>
              <a:spcAft>
                <a:spcPct val="0"/>
              </a:spcAft>
              <a:defRPr/>
            </a:pPr>
            <a:r>
              <a:rPr kumimoji="1" lang="es-ES" sz="1400" dirty="0">
                <a:solidFill>
                  <a:srgbClr val="FF00FF"/>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Figura 2. Texto escogido para la elaboración práctica de un mapa conceptual. Extraído del libro </a:t>
            </a:r>
            <a:r>
              <a:rPr kumimoji="1" lang="es-ES" sz="1200" i="1" dirty="0">
                <a:solidFill>
                  <a:srgbClr val="CCECFF">
                    <a:lumMod val="25000"/>
                  </a:srgbClr>
                </a:solidFill>
                <a:latin typeface="Times New Roman" pitchFamily="18" charset="0"/>
              </a:rPr>
              <a:t>Itinerarios por Navarra.... </a:t>
            </a:r>
            <a:r>
              <a:rPr kumimoji="1" lang="es-ES" sz="1200" dirty="0">
                <a:solidFill>
                  <a:srgbClr val="CCECFF">
                    <a:lumMod val="25000"/>
                  </a:srgbClr>
                </a:solidFill>
                <a:latin typeface="Times New Roman" pitchFamily="18" charset="0"/>
              </a:rPr>
              <a:t>(</a:t>
            </a:r>
            <a:r>
              <a:rPr kumimoji="1" lang="es-ES" sz="1200" dirty="0" err="1">
                <a:solidFill>
                  <a:srgbClr val="CCECFF">
                    <a:lumMod val="25000"/>
                  </a:srgbClr>
                </a:solidFill>
                <a:latin typeface="Times New Roman" pitchFamily="18" charset="0"/>
              </a:rPr>
              <a:t>Floristán</a:t>
            </a:r>
            <a:r>
              <a:rPr kumimoji="1" lang="es-ES" sz="1200" dirty="0">
                <a:solidFill>
                  <a:srgbClr val="CCECFF">
                    <a:lumMod val="25000"/>
                  </a:srgbClr>
                </a:solidFill>
                <a:latin typeface="Times New Roman" pitchFamily="18" charset="0"/>
              </a:rPr>
              <a:t> y cols., 1979, pág. 170).</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A continuación elaboramos la lista de los conceptos más relevantes del texto. Pueden ser los siguientes, de acuerdo con el orden de aparición en el mismo</a:t>
            </a:r>
          </a:p>
          <a:p>
            <a:pPr eaLnBrk="0" fontAlgn="base" hangingPunct="0">
              <a:spcBef>
                <a:spcPct val="0"/>
              </a:spcBef>
              <a:spcAft>
                <a:spcPct val="0"/>
              </a:spcAft>
              <a:defRPr/>
            </a:pPr>
            <a:r>
              <a:rPr kumimoji="1" lang="es-ES" sz="1200" b="1" dirty="0">
                <a:solidFill>
                  <a:srgbClr val="CCECFF">
                    <a:lumMod val="25000"/>
                  </a:srgbClr>
                </a:solidFill>
                <a:latin typeface="Times New Roman" pitchFamily="18" charset="0"/>
              </a:rPr>
              <a:t> </a:t>
            </a:r>
            <a:endParaRPr kumimoji="1" lang="es-ES" sz="12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 Parques y jardines</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 Taconera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3. Pamplona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4. Campo del Arenal</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5. Paseo de </a:t>
            </a:r>
            <a:r>
              <a:rPr kumimoji="1" lang="es-ES" sz="1200" dirty="0" err="1">
                <a:solidFill>
                  <a:srgbClr val="CCECFF">
                    <a:lumMod val="25000"/>
                  </a:srgbClr>
                </a:solidFill>
                <a:latin typeface="Times New Roman" pitchFamily="18" charset="0"/>
              </a:rPr>
              <a:t>Sarasate</a:t>
            </a:r>
            <a:endParaRPr kumimoji="1" lang="es-ES" sz="12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6. Edad Media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7. Nueva fortificación</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8. Extramural</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9. Siglo XVI</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10. Parterre</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11. Bosquecillo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12. Crucero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13. Monumento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14. Portal de San Nicolás</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15. Avenida San Ignacio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16. Julián </a:t>
            </a:r>
            <a:r>
              <a:rPr kumimoji="1" lang="es-ES" sz="1200" dirty="0" err="1">
                <a:solidFill>
                  <a:srgbClr val="CCECFF">
                    <a:lumMod val="25000"/>
                  </a:srgbClr>
                </a:solidFill>
                <a:latin typeface="Times New Roman" pitchFamily="18" charset="0"/>
              </a:rPr>
              <a:t>Gayarre</a:t>
            </a:r>
            <a:endParaRPr kumimoji="1" lang="es-ES" sz="12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17. Pablo </a:t>
            </a:r>
            <a:r>
              <a:rPr kumimoji="1" lang="es-ES" sz="1200" dirty="0" err="1">
                <a:solidFill>
                  <a:srgbClr val="CCECFF">
                    <a:lumMod val="25000"/>
                  </a:srgbClr>
                </a:solidFill>
                <a:latin typeface="Times New Roman" pitchFamily="18" charset="0"/>
              </a:rPr>
              <a:t>Sarasate</a:t>
            </a:r>
            <a:endParaRPr kumimoji="1" lang="es-ES" sz="12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18. Hilarión Eslava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19. </a:t>
            </a:r>
            <a:r>
              <a:rPr kumimoji="1" lang="es-ES" sz="1200" dirty="0" err="1">
                <a:solidFill>
                  <a:srgbClr val="CCECFF">
                    <a:lumMod val="25000"/>
                  </a:srgbClr>
                </a:solidFill>
                <a:latin typeface="Times New Roman" pitchFamily="18" charset="0"/>
              </a:rPr>
              <a:t>Huarte</a:t>
            </a:r>
            <a:r>
              <a:rPr kumimoji="1" lang="es-ES" sz="1200" dirty="0">
                <a:solidFill>
                  <a:srgbClr val="CCECFF">
                    <a:lumMod val="25000"/>
                  </a:srgbClr>
                </a:solidFill>
                <a:latin typeface="Times New Roman" pitchFamily="18" charset="0"/>
              </a:rPr>
              <a:t> de San Juan</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20. Mari-Blanca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21. </a:t>
            </a:r>
            <a:r>
              <a:rPr kumimoji="1" lang="es-ES" sz="1200" dirty="0" err="1">
                <a:solidFill>
                  <a:srgbClr val="CCECFF">
                    <a:lumMod val="25000"/>
                  </a:srgbClr>
                </a:solidFill>
                <a:latin typeface="Times New Roman" pitchFamily="18" charset="0"/>
              </a:rPr>
              <a:t>Antoniutti</a:t>
            </a:r>
            <a:endParaRPr kumimoji="1" lang="es-ES" sz="12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22. Media Luna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23. Ciudadela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24. Vuelta del Castillo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25. Campus Universitario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26. Escultores</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27. Años.</a:t>
            </a:r>
          </a:p>
          <a:p>
            <a:pPr eaLnBrk="0" fontAlgn="base" hangingPunct="0">
              <a:spcBef>
                <a:spcPct val="0"/>
              </a:spcBef>
              <a:spcAft>
                <a:spcPct val="0"/>
              </a:spcAft>
              <a:defRPr/>
            </a:pPr>
            <a:endParaRPr kumimoji="1" lang="es-ES" sz="2800" dirty="0">
              <a:solidFill>
                <a:srgbClr val="FF00FF"/>
              </a:solidFill>
              <a:latin typeface="Times New Roman" pitchFamily="18" charset="0"/>
            </a:endParaRPr>
          </a:p>
        </p:txBody>
      </p:sp>
    </p:spTree>
    <p:extLst>
      <p:ext uri="{BB962C8B-B14F-4D97-AF65-F5344CB8AC3E}">
        <p14:creationId xmlns:p14="http://schemas.microsoft.com/office/powerpoint/2010/main" val="670970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1547813" y="115888"/>
            <a:ext cx="7272337" cy="6862762"/>
          </a:xfrm>
          <a:prstGeom prst="rect">
            <a:avLst/>
          </a:prstGeom>
          <a:noFill/>
        </p:spPr>
        <p:txBody>
          <a:bodyPr>
            <a:spAutoFit/>
          </a:bodyPr>
          <a:lstStyle/>
          <a:p>
            <a:pPr eaLnBrk="0" fontAlgn="base" hangingPunct="0">
              <a:spcBef>
                <a:spcPct val="0"/>
              </a:spcBef>
              <a:spcAft>
                <a:spcPct val="0"/>
              </a:spcAft>
              <a:defRPr/>
            </a:pPr>
            <a:r>
              <a:rPr kumimoji="1" lang="es-ES" sz="1400" b="1" u="sng" dirty="0">
                <a:solidFill>
                  <a:srgbClr val="FF00FF"/>
                </a:solidFill>
                <a:latin typeface="Times New Roman" pitchFamily="18" charset="0"/>
              </a:rPr>
              <a:t>Parques y jardines de Pamplona. La Taconera</a:t>
            </a:r>
          </a:p>
          <a:p>
            <a:pPr eaLnBrk="0" fontAlgn="base" hangingPunct="0">
              <a:spcBef>
                <a:spcPct val="0"/>
              </a:spcBef>
              <a:spcAft>
                <a:spcPct val="0"/>
              </a:spcAft>
              <a:defRPr/>
            </a:pPr>
            <a:r>
              <a:rPr kumimoji="1" lang="es-ES" sz="1400" dirty="0">
                <a:solidFill>
                  <a:srgbClr val="FF00FF"/>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Procedemos ahora a reordenar la lista de conceptos siguiendo el criterio de más general a específico, comenzando por el más inclusivo. Estableceremos también los niveles jerárquicos correspondientes, que incluirán conceptos equivalentes, para favorecer así la distribución correcta de los mismos en el mapa conceptual. Podría ser la siguiente:</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Pamplona, sería el concepto más general.</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Parques y jardines. Incluiría este nivel jerárquico los siguientes conceptos:</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r>
              <a:rPr kumimoji="1" lang="es-ES" sz="1200" dirty="0" err="1">
                <a:solidFill>
                  <a:srgbClr val="CCECFF">
                    <a:lumMod val="25000"/>
                  </a:srgbClr>
                </a:solidFill>
                <a:latin typeface="Times New Roman" pitchFamily="18" charset="0"/>
              </a:rPr>
              <a:t>Antoniutti</a:t>
            </a:r>
            <a:r>
              <a:rPr kumimoji="1" lang="es-ES" sz="1200" dirty="0">
                <a:solidFill>
                  <a:srgbClr val="CCECFF">
                    <a:lumMod val="25000"/>
                  </a:srgbClr>
                </a:solidFill>
                <a:latin typeface="Times New Roman" pitchFamily="18" charset="0"/>
              </a:rPr>
              <a:t>,</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Media Luna,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Ciudadela,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r>
              <a:rPr kumimoji="1" lang="es-ES" sz="1200" dirty="0" smtClean="0">
                <a:solidFill>
                  <a:srgbClr val="CCECFF">
                    <a:lumMod val="25000"/>
                  </a:srgbClr>
                </a:solidFill>
                <a:latin typeface="Times New Roman" pitchFamily="18" charset="0"/>
              </a:rPr>
              <a:t>     Taconera</a:t>
            </a: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smtClean="0">
                <a:solidFill>
                  <a:srgbClr val="CCECFF">
                    <a:lumMod val="25000"/>
                  </a:srgbClr>
                </a:solidFill>
                <a:latin typeface="Times New Roman" pitchFamily="18" charset="0"/>
              </a:rPr>
              <a:t>      Vuelta </a:t>
            </a:r>
            <a:r>
              <a:rPr kumimoji="1" lang="es-ES" sz="1200" dirty="0">
                <a:solidFill>
                  <a:srgbClr val="CCECFF">
                    <a:lumMod val="25000"/>
                  </a:srgbClr>
                </a:solidFill>
                <a:latin typeface="Times New Roman" pitchFamily="18" charset="0"/>
              </a:rPr>
              <a:t>del Castillo,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Bosquecillo,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Campus universitario.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Ámbito evolutivo y referentes de posición. Incluiría conceptos como: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Parterre</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Avenida San Ignacio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Extramural,</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Edad Media,</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Nueva fortificación,</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Siglo XVI</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Campo del Arenal,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Paseo de </a:t>
            </a:r>
            <a:r>
              <a:rPr kumimoji="1" lang="es-ES" sz="1200" dirty="0" err="1">
                <a:solidFill>
                  <a:srgbClr val="CCECFF">
                    <a:lumMod val="25000"/>
                  </a:srgbClr>
                </a:solidFill>
                <a:latin typeface="Times New Roman" pitchFamily="18" charset="0"/>
              </a:rPr>
              <a:t>Sarasate</a:t>
            </a:r>
            <a:endParaRPr kumimoji="1" lang="es-ES" sz="12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Monumentos. Incluiría este nivel jerárquico los siguientes conceptos:</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Hilarión Eslava,</a:t>
            </a:r>
          </a:p>
          <a:p>
            <a:pPr eaLnBrk="0" fontAlgn="base" hangingPunct="0">
              <a:spcBef>
                <a:spcPct val="0"/>
              </a:spcBef>
              <a:spcAft>
                <a:spcPct val="0"/>
              </a:spcAft>
              <a:defRPr/>
            </a:pPr>
            <a:endParaRPr kumimoji="1" lang="es-ES" sz="2800" dirty="0">
              <a:solidFill>
                <a:srgbClr val="FF00FF"/>
              </a:solidFill>
              <a:latin typeface="Times New Roman" pitchFamily="18" charset="0"/>
            </a:endParaRPr>
          </a:p>
        </p:txBody>
      </p:sp>
    </p:spTree>
    <p:extLst>
      <p:ext uri="{BB962C8B-B14F-4D97-AF65-F5344CB8AC3E}">
        <p14:creationId xmlns:p14="http://schemas.microsoft.com/office/powerpoint/2010/main" val="2076148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1547813" y="115888"/>
            <a:ext cx="7272337" cy="6863417"/>
          </a:xfrm>
          <a:prstGeom prst="rect">
            <a:avLst/>
          </a:prstGeom>
          <a:noFill/>
        </p:spPr>
        <p:txBody>
          <a:bodyPr>
            <a:spAutoFit/>
          </a:bodyPr>
          <a:lstStyle/>
          <a:p>
            <a:pPr eaLnBrk="0" fontAlgn="base" hangingPunct="0">
              <a:spcBef>
                <a:spcPct val="0"/>
              </a:spcBef>
              <a:spcAft>
                <a:spcPct val="0"/>
              </a:spcAft>
              <a:defRPr/>
            </a:pPr>
            <a:r>
              <a:rPr kumimoji="1" lang="es-ES" sz="1400" b="1" u="sng" dirty="0">
                <a:solidFill>
                  <a:srgbClr val="FF00FF"/>
                </a:solidFill>
                <a:latin typeface="Times New Roman" pitchFamily="18" charset="0"/>
              </a:rPr>
              <a:t>Parques y jardines de Pamplona. La Taconera</a:t>
            </a:r>
          </a:p>
          <a:p>
            <a:pPr eaLnBrk="0" fontAlgn="base" hangingPunct="0">
              <a:spcBef>
                <a:spcPct val="0"/>
              </a:spcBef>
              <a:spcAft>
                <a:spcPct val="0"/>
              </a:spcAft>
              <a:defRPr/>
            </a:pPr>
            <a:r>
              <a:rPr kumimoji="1" lang="es-ES" sz="1400" dirty="0">
                <a:solidFill>
                  <a:srgbClr val="FF00FF"/>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Pablo </a:t>
            </a:r>
            <a:r>
              <a:rPr kumimoji="1" lang="es-ES" sz="1200" dirty="0" err="1">
                <a:solidFill>
                  <a:srgbClr val="CCECFF">
                    <a:lumMod val="25000"/>
                  </a:srgbClr>
                </a:solidFill>
                <a:latin typeface="Times New Roman" pitchFamily="18" charset="0"/>
              </a:rPr>
              <a:t>Sarasate</a:t>
            </a:r>
            <a:r>
              <a:rPr kumimoji="1" lang="es-ES" sz="1200" dirty="0">
                <a:solidFill>
                  <a:srgbClr val="CCECFF">
                    <a:lumMod val="25000"/>
                  </a:srgbClr>
                </a:solidFill>
                <a:latin typeface="Times New Roman" pitchFamily="18" charset="0"/>
              </a:rPr>
              <a:t>,</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Crucero,</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Mari-Blanca,</a:t>
            </a:r>
          </a:p>
          <a:p>
            <a:pPr eaLnBrk="0" fontAlgn="base" hangingPunct="0">
              <a:spcBef>
                <a:spcPct val="0"/>
              </a:spcBef>
              <a:spcAft>
                <a:spcPct val="0"/>
              </a:spcAft>
              <a:defRPr/>
            </a:pPr>
            <a:r>
              <a:rPr kumimoji="1" lang="es-ES" sz="1200" dirty="0" err="1">
                <a:solidFill>
                  <a:srgbClr val="CCECFF">
                    <a:lumMod val="25000"/>
                  </a:srgbClr>
                </a:solidFill>
                <a:latin typeface="Times New Roman" pitchFamily="18" charset="0"/>
              </a:rPr>
              <a:t>Huarte</a:t>
            </a:r>
            <a:r>
              <a:rPr kumimoji="1" lang="es-ES" sz="1200" dirty="0">
                <a:solidFill>
                  <a:srgbClr val="CCECFF">
                    <a:lumMod val="25000"/>
                  </a:srgbClr>
                </a:solidFill>
                <a:latin typeface="Times New Roman" pitchFamily="18" charset="0"/>
              </a:rPr>
              <a:t> de San Juan,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Portal de San Nicolás,</a:t>
            </a:r>
          </a:p>
          <a:p>
            <a:pPr eaLnBrk="0" fontAlgn="base" hangingPunct="0">
              <a:spcBef>
                <a:spcPct val="0"/>
              </a:spcBef>
              <a:spcAft>
                <a:spcPct val="0"/>
              </a:spcAft>
              <a:defRPr/>
            </a:pPr>
            <a:r>
              <a:rPr kumimoji="1" lang="es-ES" sz="1200" dirty="0" smtClean="0">
                <a:solidFill>
                  <a:srgbClr val="CCECFF">
                    <a:lumMod val="25000"/>
                  </a:srgbClr>
                </a:solidFill>
                <a:latin typeface="Times New Roman" pitchFamily="18" charset="0"/>
              </a:rPr>
              <a:t>Navarro Villoslada</a:t>
            </a:r>
          </a:p>
          <a:p>
            <a:pPr eaLnBrk="0" fontAlgn="base" hangingPunct="0">
              <a:spcBef>
                <a:spcPct val="0"/>
              </a:spcBef>
              <a:spcAft>
                <a:spcPct val="0"/>
              </a:spcAft>
              <a:defRPr/>
            </a:pPr>
            <a:r>
              <a:rPr kumimoji="1" lang="es-ES" sz="1200" dirty="0" smtClean="0">
                <a:solidFill>
                  <a:srgbClr val="CCECFF">
                    <a:lumMod val="25000"/>
                  </a:srgbClr>
                </a:solidFill>
                <a:latin typeface="Times New Roman" pitchFamily="18" charset="0"/>
              </a:rPr>
              <a:t>Julián </a:t>
            </a:r>
            <a:r>
              <a:rPr kumimoji="1" lang="es-ES" sz="1200" dirty="0" err="1">
                <a:solidFill>
                  <a:srgbClr val="CCECFF">
                    <a:lumMod val="25000"/>
                  </a:srgbClr>
                </a:solidFill>
                <a:latin typeface="Times New Roman" pitchFamily="18" charset="0"/>
              </a:rPr>
              <a:t>Gayarre</a:t>
            </a: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Escultores. Pertenecerían a esta categoría: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Quevedo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Carretero,</a:t>
            </a:r>
          </a:p>
          <a:p>
            <a:pPr eaLnBrk="0" fontAlgn="base" hangingPunct="0">
              <a:spcBef>
                <a:spcPct val="0"/>
              </a:spcBef>
              <a:spcAft>
                <a:spcPct val="0"/>
              </a:spcAft>
              <a:defRPr/>
            </a:pPr>
            <a:r>
              <a:rPr kumimoji="1" lang="es-ES" sz="1200" dirty="0" err="1">
                <a:solidFill>
                  <a:srgbClr val="CCECFF">
                    <a:lumMod val="25000"/>
                  </a:srgbClr>
                </a:solidFill>
                <a:latin typeface="Times New Roman" pitchFamily="18" charset="0"/>
              </a:rPr>
              <a:t>Coullant</a:t>
            </a:r>
            <a:r>
              <a:rPr kumimoji="1" lang="es-ES" sz="1200" dirty="0">
                <a:solidFill>
                  <a:srgbClr val="CCECFF">
                    <a:lumMod val="25000"/>
                  </a:srgbClr>
                </a:solidFill>
                <a:latin typeface="Times New Roman" pitchFamily="18" charset="0"/>
              </a:rPr>
              <a:t> Valera </a:t>
            </a:r>
          </a:p>
          <a:p>
            <a:pPr eaLnBrk="0" fontAlgn="base" hangingPunct="0">
              <a:spcBef>
                <a:spcPct val="0"/>
              </a:spcBef>
              <a:spcAft>
                <a:spcPct val="0"/>
              </a:spcAft>
              <a:defRPr/>
            </a:pPr>
            <a:r>
              <a:rPr kumimoji="1" lang="es-ES" sz="1200" dirty="0" err="1">
                <a:solidFill>
                  <a:srgbClr val="CCECFF">
                    <a:lumMod val="25000"/>
                  </a:srgbClr>
                </a:solidFill>
                <a:latin typeface="Times New Roman" pitchFamily="18" charset="0"/>
              </a:rPr>
              <a:t>Orduna</a:t>
            </a:r>
            <a:endParaRPr kumimoji="1" lang="es-ES" sz="1200" dirty="0">
              <a:solidFill>
                <a:srgbClr val="CCECFF">
                  <a:lumMod val="25000"/>
                </a:srgbClr>
              </a:solidFill>
              <a:latin typeface="Times New Roman" pitchFamily="18" charset="0"/>
            </a:endParaRP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Años. Incluiríamos en esta categoría los siguientes:</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1964</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1959</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1666,</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1918</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1950</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1200" dirty="0">
                <a:solidFill>
                  <a:srgbClr val="CCECFF">
                    <a:lumMod val="25000"/>
                  </a:srgbClr>
                </a:solidFill>
                <a:latin typeface="Times New Roman" pitchFamily="18" charset="0"/>
              </a:rPr>
              <a:t>Procederemos ahora a distribuir en el plano del mapa conceptual, los conceptos correspondientes a los distintos niveles jerárquicos del mismo, situando el concepto más general en la parte superior  y los más específicos en la inferior(ver Figura 3)</a:t>
            </a:r>
          </a:p>
          <a:p>
            <a:pPr eaLnBrk="0" fontAlgn="base" hangingPunct="0">
              <a:spcBef>
                <a:spcPct val="0"/>
              </a:spcBef>
              <a:spcAft>
                <a:spcPct val="0"/>
              </a:spcAft>
              <a:defRPr/>
            </a:pPr>
            <a:r>
              <a:rPr kumimoji="1" lang="es-ES" sz="1200" dirty="0">
                <a:solidFill>
                  <a:srgbClr val="FF00FF"/>
                </a:solidFill>
                <a:latin typeface="Times New Roman" pitchFamily="18" charset="0"/>
              </a:rPr>
              <a:t> </a:t>
            </a:r>
          </a:p>
          <a:p>
            <a:pPr eaLnBrk="0" fontAlgn="base" hangingPunct="0">
              <a:spcBef>
                <a:spcPct val="0"/>
              </a:spcBef>
              <a:spcAft>
                <a:spcPct val="0"/>
              </a:spcAft>
              <a:defRPr/>
            </a:pPr>
            <a:endParaRPr kumimoji="1" lang="es-ES" sz="2800" dirty="0">
              <a:solidFill>
                <a:srgbClr val="FF00FF"/>
              </a:solidFill>
              <a:latin typeface="Times New Roman" pitchFamily="18" charset="0"/>
            </a:endParaRPr>
          </a:p>
        </p:txBody>
      </p:sp>
    </p:spTree>
    <p:extLst>
      <p:ext uri="{BB962C8B-B14F-4D97-AF65-F5344CB8AC3E}">
        <p14:creationId xmlns:p14="http://schemas.microsoft.com/office/powerpoint/2010/main" val="1379695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1547813" y="115888"/>
            <a:ext cx="7272337" cy="6556375"/>
          </a:xfrm>
          <a:prstGeom prst="rect">
            <a:avLst/>
          </a:prstGeom>
          <a:noFill/>
        </p:spPr>
        <p:txBody>
          <a:bodyPr>
            <a:spAutoFit/>
          </a:bodyPr>
          <a:lstStyle/>
          <a:p>
            <a:pPr eaLnBrk="0" fontAlgn="base" hangingPunct="0">
              <a:spcBef>
                <a:spcPct val="0"/>
              </a:spcBef>
              <a:spcAft>
                <a:spcPct val="0"/>
              </a:spcAft>
              <a:defRPr/>
            </a:pPr>
            <a:r>
              <a:rPr kumimoji="1" lang="es-ES" sz="1400" b="1" u="sng" dirty="0">
                <a:solidFill>
                  <a:srgbClr val="FF00FF"/>
                </a:solidFill>
                <a:latin typeface="Times New Roman" pitchFamily="18" charset="0"/>
              </a:rPr>
              <a:t>Parques y jardines de Pamplona. La Taconera</a:t>
            </a:r>
          </a:p>
          <a:p>
            <a:pPr eaLnBrk="0" fontAlgn="base" hangingPunct="0">
              <a:spcBef>
                <a:spcPct val="0"/>
              </a:spcBef>
              <a:spcAft>
                <a:spcPct val="0"/>
              </a:spcAft>
              <a:defRPr/>
            </a:pPr>
            <a:r>
              <a:rPr kumimoji="1" lang="es-ES" sz="1400" dirty="0">
                <a:solidFill>
                  <a:srgbClr val="FF00FF"/>
                </a:solidFill>
                <a:latin typeface="Times New Roman" pitchFamily="18" charset="0"/>
              </a:rPr>
              <a:t> </a:t>
            </a:r>
          </a:p>
          <a:p>
            <a:pPr eaLnBrk="0" fontAlgn="base" hangingPunct="0">
              <a:spcBef>
                <a:spcPct val="0"/>
              </a:spcBef>
              <a:spcAft>
                <a:spcPct val="0"/>
              </a:spcAft>
              <a:defRPr/>
            </a:pPr>
            <a:r>
              <a:rPr kumimoji="1" lang="es-ES" sz="2800" dirty="0">
                <a:solidFill>
                  <a:srgbClr val="CCECFF">
                    <a:lumMod val="25000"/>
                  </a:srgbClr>
                </a:solidFill>
                <a:latin typeface="Times New Roman" pitchFamily="18" charset="0"/>
              </a:rPr>
              <a:t>A continuación comenzamos  a relacionar los distintos conceptos con palabras de enlace para formar las correspondientes proposiciones. En la Figura 4 se muestra el mapa conceptual en estas primeras fases de construcción.</a:t>
            </a:r>
          </a:p>
          <a:p>
            <a:pPr eaLnBrk="0" fontAlgn="base" hangingPunct="0">
              <a:spcBef>
                <a:spcPct val="0"/>
              </a:spcBef>
              <a:spcAft>
                <a:spcPct val="0"/>
              </a:spcAft>
              <a:defRPr/>
            </a:pPr>
            <a:r>
              <a:rPr kumimoji="1" lang="es-ES" sz="2800" dirty="0">
                <a:solidFill>
                  <a:srgbClr val="CCECFF">
                    <a:lumMod val="25000"/>
                  </a:srgbClr>
                </a:solidFill>
                <a:latin typeface="Times New Roman" pitchFamily="18" charset="0"/>
              </a:rPr>
              <a:t> </a:t>
            </a:r>
          </a:p>
          <a:p>
            <a:pPr eaLnBrk="0" fontAlgn="base" hangingPunct="0">
              <a:spcBef>
                <a:spcPct val="0"/>
              </a:spcBef>
              <a:spcAft>
                <a:spcPct val="0"/>
              </a:spcAft>
              <a:defRPr/>
            </a:pPr>
            <a:r>
              <a:rPr kumimoji="1" lang="es-ES" sz="2800" dirty="0">
                <a:solidFill>
                  <a:srgbClr val="CCECFF">
                    <a:lumMod val="25000"/>
                  </a:srgbClr>
                </a:solidFill>
                <a:latin typeface="Times New Roman" pitchFamily="18" charset="0"/>
              </a:rPr>
              <a:t>Finalmente la Figura 5 muestra el mapa construido, una vez establecidas completamente las palabras de enlace, e incluidos algunos enlaces cruzados, como  por ejemplo los que representan cambios en </a:t>
            </a:r>
            <a:r>
              <a:rPr kumimoji="1" lang="es-ES" sz="2800" dirty="0" smtClean="0">
                <a:solidFill>
                  <a:srgbClr val="CCECFF">
                    <a:lumMod val="25000"/>
                  </a:srgbClr>
                </a:solidFill>
                <a:latin typeface="Times New Roman" pitchFamily="18" charset="0"/>
              </a:rPr>
              <a:t>la </a:t>
            </a:r>
            <a:r>
              <a:rPr kumimoji="1" lang="es-ES" sz="2800" dirty="0">
                <a:solidFill>
                  <a:srgbClr val="CCECFF">
                    <a:lumMod val="25000"/>
                  </a:srgbClr>
                </a:solidFill>
                <a:latin typeface="Times New Roman" pitchFamily="18" charset="0"/>
              </a:rPr>
              <a:t>localización de los </a:t>
            </a:r>
            <a:r>
              <a:rPr kumimoji="1" lang="es-ES" sz="2800" dirty="0" smtClean="0">
                <a:solidFill>
                  <a:srgbClr val="CCECFF">
                    <a:lumMod val="25000"/>
                  </a:srgbClr>
                </a:solidFill>
                <a:latin typeface="Times New Roman" pitchFamily="18" charset="0"/>
              </a:rPr>
              <a:t>monumentos (</a:t>
            </a:r>
            <a:r>
              <a:rPr kumimoji="1" lang="es-ES" sz="2800" dirty="0">
                <a:solidFill>
                  <a:srgbClr val="CCECFF">
                    <a:lumMod val="25000"/>
                  </a:srgbClr>
                </a:solidFill>
                <a:latin typeface="Times New Roman" pitchFamily="18" charset="0"/>
              </a:rPr>
              <a:t>Pablo </a:t>
            </a:r>
            <a:r>
              <a:rPr kumimoji="1" lang="es-ES" sz="2800" dirty="0" err="1">
                <a:solidFill>
                  <a:srgbClr val="CCECFF">
                    <a:lumMod val="25000"/>
                  </a:srgbClr>
                </a:solidFill>
                <a:latin typeface="Times New Roman" pitchFamily="18" charset="0"/>
              </a:rPr>
              <a:t>Sarasate</a:t>
            </a:r>
            <a:r>
              <a:rPr kumimoji="1" lang="es-ES" sz="2800" dirty="0">
                <a:solidFill>
                  <a:srgbClr val="CCECFF">
                    <a:lumMod val="25000"/>
                  </a:srgbClr>
                </a:solidFill>
                <a:latin typeface="Times New Roman" pitchFamily="18" charset="0"/>
              </a:rPr>
              <a:t>).</a:t>
            </a:r>
          </a:p>
          <a:p>
            <a:pPr eaLnBrk="0" fontAlgn="base" hangingPunct="0">
              <a:spcBef>
                <a:spcPct val="0"/>
              </a:spcBef>
              <a:spcAft>
                <a:spcPct val="0"/>
              </a:spcAft>
              <a:defRPr/>
            </a:pPr>
            <a:r>
              <a:rPr kumimoji="1" lang="es-ES" sz="2800" dirty="0">
                <a:solidFill>
                  <a:srgbClr val="CCECFF">
                    <a:lumMod val="25000"/>
                  </a:srgbClr>
                </a:solidFill>
                <a:latin typeface="Times New Roman" pitchFamily="18" charset="0"/>
              </a:rPr>
              <a:t> </a:t>
            </a:r>
          </a:p>
          <a:p>
            <a:pPr eaLnBrk="0" fontAlgn="base" hangingPunct="0">
              <a:spcBef>
                <a:spcPct val="0"/>
              </a:spcBef>
              <a:spcAft>
                <a:spcPct val="0"/>
              </a:spcAft>
              <a:defRPr/>
            </a:pPr>
            <a:endParaRPr kumimoji="1" lang="es-ES" sz="2800" dirty="0">
              <a:solidFill>
                <a:srgbClr val="FF00FF"/>
              </a:solidFill>
              <a:latin typeface="Times New Roman" pitchFamily="18" charset="0"/>
            </a:endParaRPr>
          </a:p>
        </p:txBody>
      </p:sp>
    </p:spTree>
    <p:extLst>
      <p:ext uri="{BB962C8B-B14F-4D97-AF65-F5344CB8AC3E}">
        <p14:creationId xmlns:p14="http://schemas.microsoft.com/office/powerpoint/2010/main" val="3805887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028" descr="Tacon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40813"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 y="0"/>
            <a:ext cx="895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5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295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5" y="0"/>
            <a:ext cx="866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286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125571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 y="0"/>
            <a:ext cx="897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043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descr="C:\WINNT\Profiles\fermin\Escritorio\Elaboracion mapas.Elemplos\Constr.map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0"/>
            <a:ext cx="5815013"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145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C:\WINNT\Profiles\fermin\Escritorio\Elaboracion mapas.Elemplos\Constr.ma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56642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617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4" descr="C:\WINNT\Profiles\fermin\Escritorio\Elaboracion mapas.Elemplos\Constr.map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7021513"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72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26" descr="C:\TEMP\~AUT000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5184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406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C:\WINNT\Profiles\fermin\Escritorio\Elaboracion mapas.Elemplos\Consejo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738" y="152400"/>
            <a:ext cx="6164262"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996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763688" y="671691"/>
            <a:ext cx="7200800" cy="5632311"/>
          </a:xfrm>
          <a:prstGeom prst="rect">
            <a:avLst/>
          </a:prstGeom>
          <a:noFill/>
          <a:ln>
            <a:solidFill>
              <a:srgbClr val="00CC99"/>
            </a:solidFill>
          </a:ln>
          <a:effectLst>
            <a:glow rad="101600">
              <a:schemeClr val="accent4">
                <a:satMod val="175000"/>
                <a:alpha val="40000"/>
              </a:schemeClr>
            </a:glow>
          </a:effectLst>
        </p:spPr>
        <p:txBody>
          <a:bodyPr wrap="square" rtlCol="0">
            <a:spAutoFit/>
          </a:bodyPr>
          <a:lstStyle/>
          <a:p>
            <a:r>
              <a:rPr lang="es-ES" sz="3600" dirty="0" smtClean="0"/>
              <a:t>EL MAPA CONCEPTUAL PODRÍA DEFINIRSE COMO UN ESPEJO QUE REFLEJA NUESTRA ESTRUCTURA COGNITIVA, Y QUE VA CAMBIANDO CONFORME APRENDEMOS NUEVOS SIGNIFICADOS. </a:t>
            </a:r>
          </a:p>
          <a:p>
            <a:endParaRPr lang="es-ES" sz="3600" dirty="0" smtClean="0"/>
          </a:p>
          <a:p>
            <a:r>
              <a:rPr lang="es-ES" sz="3600" dirty="0" smtClean="0"/>
              <a:t>De alguna manera, sirve para representar nuestro aprendizaje</a:t>
            </a:r>
            <a:endParaRPr lang="es-ES" sz="3600" dirty="0"/>
          </a:p>
        </p:txBody>
      </p:sp>
    </p:spTree>
    <p:extLst>
      <p:ext uri="{BB962C8B-B14F-4D97-AF65-F5344CB8AC3E}">
        <p14:creationId xmlns:p14="http://schemas.microsoft.com/office/powerpoint/2010/main" val="26371833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descr="C:\WINNT\Profiles\fermin\Escritorio\Copia de Copia de TRANSPARENCIAS maría\Instrucciones Cmap\Instr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9850"/>
            <a:ext cx="5764213"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0532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C:\WINNT\Profiles\fermin\Escritorio\Copia de Copia de TRANSPARENCIAS maría\Instrucciones Cmap\Instr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477000" cy="767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400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C:\WINNT\Profiles\fermin\Escritorio\Copia de TRANSPARENCIAS maría\Instrucciones Cmap\Instrucc.Cmap.gif"/>
          <p:cNvPicPr>
            <a:picLocks noChangeAspect="1" noChangeArrowheads="1"/>
          </p:cNvPicPr>
          <p:nvPr/>
        </p:nvPicPr>
        <p:blipFill>
          <a:blip r:embed="rId2">
            <a:extLst>
              <a:ext uri="{28A0092B-C50C-407E-A947-70E740481C1C}">
                <a14:useLocalDpi xmlns:a14="http://schemas.microsoft.com/office/drawing/2010/main" val="0"/>
              </a:ext>
            </a:extLst>
          </a:blip>
          <a:srcRect l="5928" t="4308" r="5928" b="10768"/>
          <a:stretch>
            <a:fillRect/>
          </a:stretch>
        </p:blipFill>
        <p:spPr bwMode="auto">
          <a:xfrm>
            <a:off x="1828800" y="152400"/>
            <a:ext cx="61785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933074"/>
      </p:ext>
    </p:extLst>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p:cNvSpPr>
            <a:spLocks noGrp="1"/>
          </p:cNvSpPr>
          <p:nvPr>
            <p:ph type="title"/>
          </p:nvPr>
        </p:nvSpPr>
        <p:spPr/>
        <p:txBody>
          <a:bodyPr/>
          <a:lstStyle/>
          <a:p>
            <a:endParaRPr lang="es-ES" altLang="es-ES" smtClean="0"/>
          </a:p>
        </p:txBody>
      </p:sp>
      <p:pic>
        <p:nvPicPr>
          <p:cNvPr id="22531"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100013"/>
            <a:ext cx="6588125" cy="6958013"/>
          </a:xfrm>
        </p:spPr>
      </p:pic>
    </p:spTree>
    <p:extLst>
      <p:ext uri="{BB962C8B-B14F-4D97-AF65-F5344CB8AC3E}">
        <p14:creationId xmlns:p14="http://schemas.microsoft.com/office/powerpoint/2010/main" val="320809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s-ES_tradnl" altLang="es-ES" dirty="0" smtClean="0"/>
              <a:t>b) APLICACIÓN DE MMCC</a:t>
            </a:r>
          </a:p>
        </p:txBody>
      </p:sp>
      <p:sp>
        <p:nvSpPr>
          <p:cNvPr id="24579" name="Rectangle 3"/>
          <p:cNvSpPr>
            <a:spLocks noGrp="1" noChangeArrowheads="1"/>
          </p:cNvSpPr>
          <p:nvPr>
            <p:ph type="body" idx="1"/>
          </p:nvPr>
        </p:nvSpPr>
        <p:spPr/>
        <p:txBody>
          <a:bodyPr/>
          <a:lstStyle/>
          <a:p>
            <a:pPr marL="0" indent="0">
              <a:buNone/>
            </a:pPr>
            <a:r>
              <a:rPr lang="es-ES" altLang="es-ES" sz="4000" dirty="0" smtClean="0"/>
              <a:t>b1) DIAGNOSIS DE CONOCIMIENTOS PREVIOS</a:t>
            </a:r>
          </a:p>
          <a:p>
            <a:pPr marL="0" indent="0">
              <a:buNone/>
            </a:pPr>
            <a:r>
              <a:rPr lang="es-ES" altLang="es-ES" sz="4000" dirty="0">
                <a:solidFill>
                  <a:schemeClr val="accent3">
                    <a:lumMod val="75000"/>
                  </a:schemeClr>
                </a:solidFill>
              </a:rPr>
              <a:t>b2) DISEÑO DE CURRICULUM E INSTRUCCIÓN</a:t>
            </a:r>
            <a:endParaRPr lang="es-ES_tradnl" altLang="es-ES" sz="4000" dirty="0">
              <a:solidFill>
                <a:schemeClr val="accent3">
                  <a:lumMod val="75000"/>
                </a:schemeClr>
              </a:solidFill>
            </a:endParaRPr>
          </a:p>
          <a:p>
            <a:pPr marL="0" indent="0">
              <a:buNone/>
            </a:pPr>
            <a:endParaRPr lang="es-ES_tradnl" altLang="es-ES" sz="4000" dirty="0" smtClean="0"/>
          </a:p>
        </p:txBody>
      </p:sp>
    </p:spTree>
    <p:extLst>
      <p:ext uri="{BB962C8B-B14F-4D97-AF65-F5344CB8AC3E}">
        <p14:creationId xmlns:p14="http://schemas.microsoft.com/office/powerpoint/2010/main" val="4229443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Errores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9850"/>
            <a:ext cx="6370638"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143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s-ES_tradnl" altLang="es-ES" dirty="0" smtClean="0"/>
              <a:t>b) APLICACIÓN DE MMCC</a:t>
            </a:r>
          </a:p>
        </p:txBody>
      </p:sp>
      <p:sp>
        <p:nvSpPr>
          <p:cNvPr id="24579" name="Rectangle 3"/>
          <p:cNvSpPr>
            <a:spLocks noGrp="1" noChangeArrowheads="1"/>
          </p:cNvSpPr>
          <p:nvPr>
            <p:ph type="body" idx="1"/>
          </p:nvPr>
        </p:nvSpPr>
        <p:spPr/>
        <p:txBody>
          <a:bodyPr/>
          <a:lstStyle/>
          <a:p>
            <a:pPr marL="0" indent="0">
              <a:buNone/>
            </a:pPr>
            <a:r>
              <a:rPr lang="es-ES" altLang="es-ES" sz="4000" dirty="0" smtClean="0">
                <a:solidFill>
                  <a:schemeClr val="accent3">
                    <a:lumMod val="75000"/>
                  </a:schemeClr>
                </a:solidFill>
              </a:rPr>
              <a:t>b1) DIAGNOSIS DE CONOCIMIENTOS PREVIOS</a:t>
            </a:r>
          </a:p>
          <a:p>
            <a:pPr marL="0" indent="0">
              <a:buNone/>
            </a:pPr>
            <a:r>
              <a:rPr lang="es-ES" altLang="es-ES" sz="4000" dirty="0"/>
              <a:t>b2) DISEÑO DE CURRICULUM E INSTRUCCIÓN</a:t>
            </a:r>
            <a:endParaRPr lang="es-ES_tradnl" altLang="es-ES" sz="4000" dirty="0"/>
          </a:p>
          <a:p>
            <a:pPr marL="0" indent="0">
              <a:buNone/>
            </a:pPr>
            <a:endParaRPr lang="es-ES_tradnl" altLang="es-ES" sz="4000" dirty="0" smtClean="0"/>
          </a:p>
        </p:txBody>
      </p:sp>
    </p:spTree>
    <p:extLst>
      <p:ext uri="{BB962C8B-B14F-4D97-AF65-F5344CB8AC3E}">
        <p14:creationId xmlns:p14="http://schemas.microsoft.com/office/powerpoint/2010/main" val="1002092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28" descr="Estructura map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094788"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36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19400" y="609600"/>
            <a:ext cx="6096000" cy="1143000"/>
          </a:xfrm>
        </p:spPr>
        <p:txBody>
          <a:bodyPr/>
          <a:lstStyle/>
          <a:p>
            <a:r>
              <a:rPr lang="es-ES_tradnl" altLang="es-ES" dirty="0" smtClean="0"/>
              <a:t>2.2.1 MAPAS CONCEPTUALES</a:t>
            </a:r>
          </a:p>
        </p:txBody>
      </p:sp>
      <p:sp>
        <p:nvSpPr>
          <p:cNvPr id="18435" name="Rectangle 3"/>
          <p:cNvSpPr>
            <a:spLocks noGrp="1" noChangeArrowheads="1"/>
          </p:cNvSpPr>
          <p:nvPr>
            <p:ph type="body" idx="1"/>
          </p:nvPr>
        </p:nvSpPr>
        <p:spPr>
          <a:xfrm>
            <a:off x="1115616" y="1981200"/>
            <a:ext cx="7799784" cy="4114800"/>
          </a:xfrm>
        </p:spPr>
        <p:txBody>
          <a:bodyPr/>
          <a:lstStyle/>
          <a:p>
            <a:pPr marL="0" indent="0">
              <a:buNone/>
            </a:pPr>
            <a:r>
              <a:rPr lang="es-ES" altLang="es-ES" sz="4000" dirty="0" smtClean="0"/>
              <a:t>a) Ejemplo de elaboración de los MMCC</a:t>
            </a:r>
          </a:p>
          <a:p>
            <a:pPr marL="0" indent="0">
              <a:buNone/>
            </a:pPr>
            <a:r>
              <a:rPr lang="es-ES" altLang="es-ES" sz="4000" dirty="0" smtClean="0"/>
              <a:t>-b) Aplicación de los MMCC</a:t>
            </a:r>
          </a:p>
          <a:p>
            <a:pPr marL="0" indent="0">
              <a:buNone/>
            </a:pPr>
            <a:r>
              <a:rPr lang="es-ES" altLang="es-ES" sz="4000" dirty="0" smtClean="0"/>
              <a:t>	b1) Diagnosis previa</a:t>
            </a:r>
          </a:p>
          <a:p>
            <a:pPr marL="0" indent="0">
              <a:buNone/>
            </a:pPr>
            <a:r>
              <a:rPr lang="es-ES" altLang="es-ES" sz="4000" dirty="0" smtClean="0"/>
              <a:t>	b2) Diseño de 	</a:t>
            </a:r>
            <a:r>
              <a:rPr lang="es-ES" altLang="es-ES" sz="4000" dirty="0" err="1" smtClean="0"/>
              <a:t>curriculum</a:t>
            </a:r>
            <a:r>
              <a:rPr lang="es-ES" altLang="es-ES" sz="4000" dirty="0" smtClean="0"/>
              <a:t> 	e 	instrucción</a:t>
            </a:r>
            <a:endParaRPr lang="es-ES_tradnl" altLang="es-ES" sz="4000" dirty="0" smtClean="0"/>
          </a:p>
        </p:txBody>
      </p:sp>
    </p:spTree>
    <p:extLst>
      <p:ext uri="{BB962C8B-B14F-4D97-AF65-F5344CB8AC3E}">
        <p14:creationId xmlns:p14="http://schemas.microsoft.com/office/powerpoint/2010/main" val="19001499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8" descr="Ej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88913"/>
            <a:ext cx="5368925" cy="64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835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Ejemplmap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622935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8588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s-ES_tradnl" altLang="es-ES" smtClean="0"/>
          </a:p>
        </p:txBody>
      </p:sp>
      <p:sp>
        <p:nvSpPr>
          <p:cNvPr id="57347" name="Rectangle 3"/>
          <p:cNvSpPr>
            <a:spLocks noGrp="1" noChangeArrowheads="1"/>
          </p:cNvSpPr>
          <p:nvPr>
            <p:ph type="body" idx="1"/>
          </p:nvPr>
        </p:nvSpPr>
        <p:spPr>
          <a:xfrm>
            <a:off x="2771775" y="1844675"/>
            <a:ext cx="6096000" cy="4114800"/>
          </a:xfrm>
        </p:spPr>
        <p:txBody>
          <a:bodyPr/>
          <a:lstStyle/>
          <a:p>
            <a:r>
              <a:rPr lang="es-ES" altLang="es-ES" sz="4400" smtClean="0"/>
              <a:t>BIBLIOGRAFÍA</a:t>
            </a:r>
            <a:endParaRPr lang="es-ES_tradnl" altLang="es-ES" sz="4400" smtClean="0"/>
          </a:p>
        </p:txBody>
      </p:sp>
    </p:spTree>
    <p:extLst>
      <p:ext uri="{BB962C8B-B14F-4D97-AF65-F5344CB8AC3E}">
        <p14:creationId xmlns:p14="http://schemas.microsoft.com/office/powerpoint/2010/main" val="3302167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1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9511" y="1052736"/>
            <a:ext cx="2870703" cy="4002109"/>
          </a:xfrm>
        </p:spPr>
      </p:pic>
      <p:pic>
        <p:nvPicPr>
          <p:cNvPr id="4" name="Picture 5" descr="Aprendizaje significativo"/>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090697"/>
            <a:ext cx="2439883" cy="393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6156176" y="1052736"/>
            <a:ext cx="2749578" cy="3877334"/>
          </a:xfrm>
          <a:prstGeom prst="rect">
            <a:avLst/>
          </a:prstGeom>
        </p:spPr>
      </p:pic>
    </p:spTree>
    <p:extLst>
      <p:ext uri="{BB962C8B-B14F-4D97-AF65-F5344CB8AC3E}">
        <p14:creationId xmlns:p14="http://schemas.microsoft.com/office/powerpoint/2010/main" val="4096970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Errores conceptua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23663"/>
            <a:ext cx="2952328" cy="416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stretch>
            <a:fillRect/>
          </a:stretch>
        </p:blipFill>
        <p:spPr>
          <a:xfrm>
            <a:off x="3272830" y="1618238"/>
            <a:ext cx="2938257" cy="4158704"/>
          </a:xfrm>
          <a:prstGeom prst="rect">
            <a:avLst/>
          </a:prstGeom>
        </p:spPr>
      </p:pic>
      <p:pic>
        <p:nvPicPr>
          <p:cNvPr id="3" name="Imagen 2"/>
          <p:cNvPicPr>
            <a:picLocks noChangeAspect="1"/>
          </p:cNvPicPr>
          <p:nvPr/>
        </p:nvPicPr>
        <p:blipFill rotWithShape="1">
          <a:blip r:embed="rId5"/>
          <a:srcRect l="42127" t="1708" r="6814" b="1706"/>
          <a:stretch/>
        </p:blipFill>
        <p:spPr>
          <a:xfrm>
            <a:off x="6280069" y="1623663"/>
            <a:ext cx="2931303" cy="4158703"/>
          </a:xfrm>
          <a:prstGeom prst="rect">
            <a:avLst/>
          </a:prstGeom>
        </p:spPr>
      </p:pic>
    </p:spTree>
    <p:extLst>
      <p:ext uri="{BB962C8B-B14F-4D97-AF65-F5344CB8AC3E}">
        <p14:creationId xmlns:p14="http://schemas.microsoft.com/office/powerpoint/2010/main" val="8014346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3568" y="1340768"/>
            <a:ext cx="3456384" cy="4944890"/>
          </a:xfrm>
        </p:spPr>
      </p:pic>
      <p:pic>
        <p:nvPicPr>
          <p:cNvPr id="2" name="Imagen 1"/>
          <p:cNvPicPr>
            <a:picLocks noChangeAspect="1"/>
          </p:cNvPicPr>
          <p:nvPr/>
        </p:nvPicPr>
        <p:blipFill>
          <a:blip r:embed="rId3"/>
          <a:stretch>
            <a:fillRect/>
          </a:stretch>
        </p:blipFill>
        <p:spPr>
          <a:xfrm>
            <a:off x="5148064" y="1296121"/>
            <a:ext cx="3461737" cy="4828679"/>
          </a:xfrm>
          <a:prstGeom prst="rect">
            <a:avLst/>
          </a:prstGeom>
        </p:spPr>
      </p:pic>
    </p:spTree>
    <p:extLst>
      <p:ext uri="{BB962C8B-B14F-4D97-AF65-F5344CB8AC3E}">
        <p14:creationId xmlns:p14="http://schemas.microsoft.com/office/powerpoint/2010/main" val="3556123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endParaRPr lang="es-ES_tradnl" altLang="es-ES" smtClean="0"/>
          </a:p>
        </p:txBody>
      </p:sp>
      <p:sp>
        <p:nvSpPr>
          <p:cNvPr id="66563" name="Rectangle 3"/>
          <p:cNvSpPr>
            <a:spLocks noGrp="1" noChangeArrowheads="1"/>
          </p:cNvSpPr>
          <p:nvPr>
            <p:ph type="body" idx="1"/>
          </p:nvPr>
        </p:nvSpPr>
        <p:spPr>
          <a:xfrm>
            <a:off x="2090251" y="2060848"/>
            <a:ext cx="6096000" cy="4114800"/>
          </a:xfrm>
        </p:spPr>
        <p:txBody>
          <a:bodyPr/>
          <a:lstStyle/>
          <a:p>
            <a:r>
              <a:rPr lang="es-ES" altLang="es-ES" dirty="0" smtClean="0"/>
              <a:t>MUCHAS GRACIAS Y FELIZ APRENDIZAJE!!</a:t>
            </a:r>
            <a:endParaRPr lang="es-ES_tradnl" altLang="es-ES" dirty="0" smtClean="0"/>
          </a:p>
        </p:txBody>
      </p:sp>
      <p:pic>
        <p:nvPicPr>
          <p:cNvPr id="2" name="Imagen 1"/>
          <p:cNvPicPr>
            <a:picLocks noChangeAspect="1"/>
          </p:cNvPicPr>
          <p:nvPr/>
        </p:nvPicPr>
        <p:blipFill>
          <a:blip r:embed="rId2"/>
          <a:stretch>
            <a:fillRect/>
          </a:stretch>
        </p:blipFill>
        <p:spPr>
          <a:xfrm>
            <a:off x="1763688" y="3645024"/>
            <a:ext cx="6023729" cy="2306960"/>
          </a:xfrm>
          <a:prstGeom prst="rect">
            <a:avLst/>
          </a:prstGeom>
          <a:ln>
            <a:solidFill>
              <a:schemeClr val="accent1"/>
            </a:solidFill>
          </a:ln>
        </p:spPr>
      </p:pic>
    </p:spTree>
    <p:extLst>
      <p:ext uri="{BB962C8B-B14F-4D97-AF65-F5344CB8AC3E}">
        <p14:creationId xmlns:p14="http://schemas.microsoft.com/office/powerpoint/2010/main" val="1807212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Ausubel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7163"/>
            <a:ext cx="6143625" cy="670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803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9144000" cy="6858000"/>
            <a:chOff x="0" y="0"/>
            <a:chExt cx="5760" cy="4320"/>
          </a:xfrm>
        </p:grpSpPr>
        <p:sp>
          <p:nvSpPr>
            <p:cNvPr id="58374" name="Rectangle 3"/>
            <p:cNvSpPr>
              <a:spLocks noChangeArrowheads="1"/>
            </p:cNvSpPr>
            <p:nvPr/>
          </p:nvSpPr>
          <p:spPr bwMode="auto">
            <a:xfrm>
              <a:off x="0" y="0"/>
              <a:ext cx="5760" cy="4320"/>
            </a:xfrm>
            <a:prstGeom prst="rect">
              <a:avLst/>
            </a:prstGeom>
            <a:solidFill>
              <a:srgbClr val="FAF9D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eaLnBrk="0" fontAlgn="base" hangingPunct="0">
                <a:spcBef>
                  <a:spcPct val="0"/>
                </a:spcBef>
                <a:spcAft>
                  <a:spcPct val="0"/>
                </a:spcAft>
              </a:pPr>
              <a:endParaRPr lang="es-ES" altLang="es-ES" sz="2400"/>
            </a:p>
          </p:txBody>
        </p:sp>
        <p:sp>
          <p:nvSpPr>
            <p:cNvPr id="58375" name="Rectangle 4"/>
            <p:cNvSpPr>
              <a:spLocks noChangeArrowheads="1"/>
            </p:cNvSpPr>
            <p:nvPr/>
          </p:nvSpPr>
          <p:spPr bwMode="auto">
            <a:xfrm>
              <a:off x="0" y="0"/>
              <a:ext cx="930" cy="2704"/>
            </a:xfrm>
            <a:prstGeom prst="rect">
              <a:avLst/>
            </a:prstGeom>
            <a:solidFill>
              <a:srgbClr val="B4B08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eaLnBrk="0" fontAlgn="base" hangingPunct="0">
                <a:spcBef>
                  <a:spcPct val="0"/>
                </a:spcBef>
                <a:spcAft>
                  <a:spcPct val="0"/>
                </a:spcAft>
              </a:pPr>
              <a:endParaRPr lang="es-ES" altLang="es-ES" sz="2400"/>
            </a:p>
          </p:txBody>
        </p:sp>
        <p:sp>
          <p:nvSpPr>
            <p:cNvPr id="58376" name="Line 5"/>
            <p:cNvSpPr>
              <a:spLocks noChangeShapeType="1"/>
            </p:cNvSpPr>
            <p:nvPr/>
          </p:nvSpPr>
          <p:spPr bwMode="auto">
            <a:xfrm>
              <a:off x="0" y="2704"/>
              <a:ext cx="93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58377" name="Rectangle 6"/>
            <p:cNvSpPr>
              <a:spLocks noChangeArrowheads="1"/>
            </p:cNvSpPr>
            <p:nvPr/>
          </p:nvSpPr>
          <p:spPr bwMode="auto">
            <a:xfrm>
              <a:off x="4073" y="279"/>
              <a:ext cx="1406" cy="227"/>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eaLnBrk="0" fontAlgn="base" hangingPunct="0">
                <a:spcBef>
                  <a:spcPct val="0"/>
                </a:spcBef>
                <a:spcAft>
                  <a:spcPct val="0"/>
                </a:spcAft>
              </a:pPr>
              <a:endParaRPr lang="es-ES" altLang="es-ES" sz="2400"/>
            </a:p>
          </p:txBody>
        </p:sp>
        <p:sp>
          <p:nvSpPr>
            <p:cNvPr id="58378" name="Line 7"/>
            <p:cNvSpPr>
              <a:spLocks noChangeShapeType="1"/>
            </p:cNvSpPr>
            <p:nvPr/>
          </p:nvSpPr>
          <p:spPr bwMode="auto">
            <a:xfrm>
              <a:off x="431" y="391"/>
              <a:ext cx="5171"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sp>
          <p:nvSpPr>
            <p:cNvPr id="58379" name="Line 8"/>
            <p:cNvSpPr>
              <a:spLocks noChangeShapeType="1"/>
            </p:cNvSpPr>
            <p:nvPr/>
          </p:nvSpPr>
          <p:spPr bwMode="auto">
            <a:xfrm rot="-5400000">
              <a:off x="-434" y="1364"/>
              <a:ext cx="2727"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kumimoji="1" lang="es-ES" sz="2800">
                <a:solidFill>
                  <a:srgbClr val="FF00FF"/>
                </a:solidFill>
                <a:latin typeface="Times New Roman" pitchFamily="18" charset="0"/>
              </a:endParaRPr>
            </a:p>
          </p:txBody>
        </p:sp>
      </p:grpSp>
      <p:graphicFrame>
        <p:nvGraphicFramePr>
          <p:cNvPr id="58371" name="Object 9"/>
          <p:cNvGraphicFramePr>
            <a:graphicFrameLocks noChangeAspect="1"/>
          </p:cNvGraphicFramePr>
          <p:nvPr/>
        </p:nvGraphicFramePr>
        <p:xfrm>
          <a:off x="1600200" y="1600200"/>
          <a:ext cx="7543800" cy="5257800"/>
        </p:xfrm>
        <a:graphic>
          <a:graphicData uri="http://schemas.openxmlformats.org/presentationml/2006/ole">
            <mc:AlternateContent xmlns:mc="http://schemas.openxmlformats.org/markup-compatibility/2006">
              <mc:Choice xmlns:v="urn:schemas-microsoft-com:vml" Requires="v">
                <p:oleObj spid="_x0000_s6173" name="Imagen" r:id="rId3" imgW="5629656" imgH="4715256" progId="Word.Picture.8">
                  <p:embed/>
                </p:oleObj>
              </mc:Choice>
              <mc:Fallback>
                <p:oleObj name="Imagen" r:id="rId3" imgW="5629656" imgH="4715256"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600200"/>
                        <a:ext cx="7543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2" name="Text Box 10"/>
          <p:cNvSpPr txBox="1">
            <a:spLocks noChangeArrowheads="1"/>
          </p:cNvSpPr>
          <p:nvPr/>
        </p:nvSpPr>
        <p:spPr bwMode="auto">
          <a:xfrm>
            <a:off x="1752600" y="838200"/>
            <a:ext cx="571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800">
                <a:solidFill>
                  <a:srgbClr val="FF00FF"/>
                </a:solidFill>
                <a:latin typeface="Times New Roman" pitchFamily="18" charset="0"/>
              </a:defRPr>
            </a:lvl1pPr>
            <a:lvl2pPr marL="742950" indent="-285750">
              <a:defRPr kumimoji="1" sz="2800">
                <a:solidFill>
                  <a:srgbClr val="FF00FF"/>
                </a:solidFill>
                <a:latin typeface="Times New Roman" pitchFamily="18" charset="0"/>
              </a:defRPr>
            </a:lvl2pPr>
            <a:lvl3pPr marL="1143000" indent="-228600">
              <a:defRPr kumimoji="1" sz="2800">
                <a:solidFill>
                  <a:srgbClr val="FF00FF"/>
                </a:solidFill>
                <a:latin typeface="Times New Roman" pitchFamily="18" charset="0"/>
              </a:defRPr>
            </a:lvl3pPr>
            <a:lvl4pPr marL="1600200" indent="-228600">
              <a:defRPr kumimoji="1" sz="2800">
                <a:solidFill>
                  <a:srgbClr val="FF00FF"/>
                </a:solidFill>
                <a:latin typeface="Times New Roman" pitchFamily="18" charset="0"/>
              </a:defRPr>
            </a:lvl4pPr>
            <a:lvl5pPr marL="2057400" indent="-228600">
              <a:defRPr kumimoji="1" sz="2800">
                <a:solidFill>
                  <a:srgbClr val="FF00FF"/>
                </a:solidFill>
                <a:latin typeface="Times New Roman" pitchFamily="18" charset="0"/>
              </a:defRPr>
            </a:lvl5pPr>
            <a:lvl6pPr marL="2514600" indent="-228600" eaLnBrk="0" fontAlgn="base" hangingPunct="0">
              <a:spcBef>
                <a:spcPct val="0"/>
              </a:spcBef>
              <a:spcAft>
                <a:spcPct val="0"/>
              </a:spcAft>
              <a:defRPr kumimoji="1" sz="2800">
                <a:solidFill>
                  <a:srgbClr val="FF00FF"/>
                </a:solidFill>
                <a:latin typeface="Times New Roman" pitchFamily="18" charset="0"/>
              </a:defRPr>
            </a:lvl6pPr>
            <a:lvl7pPr marL="2971800" indent="-228600" eaLnBrk="0" fontAlgn="base" hangingPunct="0">
              <a:spcBef>
                <a:spcPct val="0"/>
              </a:spcBef>
              <a:spcAft>
                <a:spcPct val="0"/>
              </a:spcAft>
              <a:defRPr kumimoji="1" sz="2800">
                <a:solidFill>
                  <a:srgbClr val="FF00FF"/>
                </a:solidFill>
                <a:latin typeface="Times New Roman" pitchFamily="18" charset="0"/>
              </a:defRPr>
            </a:lvl7pPr>
            <a:lvl8pPr marL="3429000" indent="-228600" eaLnBrk="0" fontAlgn="base" hangingPunct="0">
              <a:spcBef>
                <a:spcPct val="0"/>
              </a:spcBef>
              <a:spcAft>
                <a:spcPct val="0"/>
              </a:spcAft>
              <a:defRPr kumimoji="1" sz="2800">
                <a:solidFill>
                  <a:srgbClr val="FF00FF"/>
                </a:solidFill>
                <a:latin typeface="Times New Roman" pitchFamily="18" charset="0"/>
              </a:defRPr>
            </a:lvl8pPr>
            <a:lvl9pPr marL="3886200" indent="-228600" eaLnBrk="0" fontAlgn="base" hangingPunct="0">
              <a:spcBef>
                <a:spcPct val="0"/>
              </a:spcBef>
              <a:spcAft>
                <a:spcPct val="0"/>
              </a:spcAft>
              <a:defRPr kumimoji="1" sz="2800">
                <a:solidFill>
                  <a:srgbClr val="FF00FF"/>
                </a:solidFill>
                <a:latin typeface="Times New Roman" pitchFamily="18" charset="0"/>
              </a:defRPr>
            </a:lvl9pPr>
          </a:lstStyle>
          <a:p>
            <a:pPr algn="ctr" eaLnBrk="0" fontAlgn="base" hangingPunct="0">
              <a:spcBef>
                <a:spcPct val="50000"/>
              </a:spcBef>
              <a:spcAft>
                <a:spcPct val="0"/>
              </a:spcAft>
            </a:pPr>
            <a:r>
              <a:rPr lang="es-ES" altLang="es-ES" sz="1800" b="1">
                <a:solidFill>
                  <a:srgbClr val="009999"/>
                </a:solidFill>
                <a:latin typeface="Arial" charset="0"/>
              </a:rPr>
              <a:t>Instrumentos para aprender significativamente:</a:t>
            </a:r>
          </a:p>
          <a:p>
            <a:pPr algn="ctr" eaLnBrk="0" fontAlgn="base" hangingPunct="0">
              <a:spcBef>
                <a:spcPct val="0"/>
              </a:spcBef>
              <a:spcAft>
                <a:spcPct val="0"/>
              </a:spcAft>
            </a:pPr>
            <a:r>
              <a:rPr lang="es-ES" altLang="es-ES" sz="1800" b="1">
                <a:solidFill>
                  <a:srgbClr val="009999"/>
                </a:solidFill>
                <a:latin typeface="Arial" charset="0"/>
              </a:rPr>
              <a:t>El mapa conceptual (1)</a:t>
            </a:r>
            <a:endParaRPr lang="es-ES_tradnl" altLang="es-ES" sz="2400" b="1">
              <a:solidFill>
                <a:srgbClr val="009999"/>
              </a:solidFill>
            </a:endParaRPr>
          </a:p>
        </p:txBody>
      </p:sp>
      <p:pic>
        <p:nvPicPr>
          <p:cNvPr id="58373" name="5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405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28" descr="C:\WINNT\Profiles\fermin\Escritorio\More Vitoria\Estructura map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094788"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240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6919" y="0"/>
            <a:ext cx="5330162" cy="6858000"/>
          </a:xfrm>
          <a:prstGeom prst="rect">
            <a:avLst/>
          </a:prstGeom>
        </p:spPr>
      </p:pic>
    </p:spTree>
    <p:extLst>
      <p:ext uri="{BB962C8B-B14F-4D97-AF65-F5344CB8AC3E}">
        <p14:creationId xmlns:p14="http://schemas.microsoft.com/office/powerpoint/2010/main" val="60751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26" descr="C:\TEMP\~AUT0059.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62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4613"/>
            <a:ext cx="895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59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Diseño predeterminado">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0" i="0" u="none" strike="noStrike" cap="none" normalizeH="0" baseline="0" smtClean="0">
            <a:ln>
              <a:noFill/>
            </a:ln>
            <a:solidFill>
              <a:srgbClr val="FF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0" i="0" u="none" strike="noStrike" cap="none" normalizeH="0" baseline="0" smtClean="0">
            <a:ln>
              <a:noFill/>
            </a:ln>
            <a:solidFill>
              <a:srgbClr val="FF00FF"/>
            </a:solidFill>
            <a:effectLst/>
            <a:latin typeface="Times New Roman" pitchFamily="18" charset="0"/>
          </a:defRPr>
        </a:defPPr>
      </a:lstStyle>
    </a:lnDef>
  </a:objectDefaults>
  <a:extraClrSchemeLst>
    <a:extraClrScheme>
      <a:clrScheme name="Diseño predeterminado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iseño predeterminado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Diseño predeterminado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Diseño predeterminado">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0" i="0" u="none" strike="noStrike" cap="none" normalizeH="0" baseline="0" smtClean="0">
            <a:ln>
              <a:noFill/>
            </a:ln>
            <a:solidFill>
              <a:srgbClr val="FF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0" i="0" u="none" strike="noStrike" cap="none" normalizeH="0" baseline="0" smtClean="0">
            <a:ln>
              <a:noFill/>
            </a:ln>
            <a:solidFill>
              <a:srgbClr val="FF00FF"/>
            </a:solidFill>
            <a:effectLst/>
            <a:latin typeface="Times New Roman" pitchFamily="18" charset="0"/>
          </a:defRPr>
        </a:defPPr>
      </a:lstStyle>
    </a:lnDef>
  </a:objectDefaults>
  <a:extraClrSchemeLst>
    <a:extraClrScheme>
      <a:clrScheme name="Diseño predeterminado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iseño predeterminado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Diseño predeterminado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Diseño predeterminado">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0" i="0" u="none" strike="noStrike" cap="none" normalizeH="0" baseline="0" smtClean="0">
            <a:ln>
              <a:noFill/>
            </a:ln>
            <a:solidFill>
              <a:srgbClr val="FF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0" i="0" u="none" strike="noStrike" cap="none" normalizeH="0" baseline="0" smtClean="0">
            <a:ln>
              <a:noFill/>
            </a:ln>
            <a:solidFill>
              <a:srgbClr val="FF00FF"/>
            </a:solidFill>
            <a:effectLst/>
            <a:latin typeface="Times New Roman" pitchFamily="18" charset="0"/>
          </a:defRPr>
        </a:defPPr>
      </a:lstStyle>
    </a:lnDef>
  </a:objectDefaults>
  <a:extraClrSchemeLst>
    <a:extraClrScheme>
      <a:clrScheme name="Diseño predeterminado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iseño predeterminado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869</Words>
  <Application>Microsoft Office PowerPoint</Application>
  <PresentationFormat>Presentación en pantalla (4:3)</PresentationFormat>
  <Paragraphs>164</Paragraphs>
  <Slides>46</Slides>
  <Notes>3</Notes>
  <HiddenSlides>0</HiddenSlides>
  <MMClips>0</MMClips>
  <ScaleCrop>false</ScaleCrop>
  <HeadingPairs>
    <vt:vector size="8" baseType="variant">
      <vt:variant>
        <vt:lpstr>Fuentes usadas</vt:lpstr>
      </vt:variant>
      <vt:variant>
        <vt:i4>5</vt:i4>
      </vt:variant>
      <vt:variant>
        <vt:lpstr>Tema</vt:lpstr>
      </vt:variant>
      <vt:variant>
        <vt:i4>3</vt:i4>
      </vt:variant>
      <vt:variant>
        <vt:lpstr>Servidores OLE incrustados</vt:lpstr>
      </vt:variant>
      <vt:variant>
        <vt:i4>1</vt:i4>
      </vt:variant>
      <vt:variant>
        <vt:lpstr>Títulos de diapositiva</vt:lpstr>
      </vt:variant>
      <vt:variant>
        <vt:i4>46</vt:i4>
      </vt:variant>
    </vt:vector>
  </HeadingPairs>
  <TitlesOfParts>
    <vt:vector size="55" baseType="lpstr">
      <vt:lpstr>Arial</vt:lpstr>
      <vt:lpstr>Arial Narrow</vt:lpstr>
      <vt:lpstr>Calibri</vt:lpstr>
      <vt:lpstr>Monotype Sorts</vt:lpstr>
      <vt:lpstr>Times New Roman</vt:lpstr>
      <vt:lpstr>Diseño predeterminado</vt:lpstr>
      <vt:lpstr>1_Diseño predeterminado</vt:lpstr>
      <vt:lpstr>2_Diseño predeterminado</vt:lpstr>
      <vt:lpstr>Imagen</vt:lpstr>
      <vt:lpstr>     2.2. TÉCNICAS INSTRUCCIONALES PARA APRENDER SIGNIFICATIVAMENTE  </vt:lpstr>
      <vt:lpstr>        </vt:lpstr>
      <vt:lpstr>Presentación de PowerPoint</vt:lpstr>
      <vt:lpstr>2.2.1 MAPAS CONCEPTUALES</vt:lpstr>
      <vt:lpstr>Presentación de PowerPoint</vt:lpstr>
      <vt:lpstr>Presentación de PowerPoint</vt:lpstr>
      <vt:lpstr>Presentación de PowerPoint</vt:lpstr>
      <vt:lpstr>Presentación de PowerPoint</vt:lpstr>
      <vt:lpstr>Presentación de PowerPoint</vt:lpstr>
      <vt:lpstr>        a) EJEMPLO DE ELABORACIÓN DE UN MAPA CONCEPTUAL.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 APLICACIÓN DE MMCC</vt:lpstr>
      <vt:lpstr>Presentación de PowerPoint</vt:lpstr>
      <vt:lpstr>b) APLICACIÓN DE MMCC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Universidad Pública de Navarra-Nafarroako Uniberts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TÉCNICAS INSTRUCCIONALES PARA APRENDER SIGNIFICATIVAMENTE</dc:title>
  <dc:creator>maider.perez</dc:creator>
  <cp:lastModifiedBy>%username%</cp:lastModifiedBy>
  <cp:revision>26</cp:revision>
  <dcterms:created xsi:type="dcterms:W3CDTF">2014-03-17T15:11:57Z</dcterms:created>
  <dcterms:modified xsi:type="dcterms:W3CDTF">2017-02-06T13:29:58Z</dcterms:modified>
</cp:coreProperties>
</file>