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3"/>
  </p:notesMasterIdLst>
  <p:handoutMasterIdLst>
    <p:handoutMasterId r:id="rId54"/>
  </p:handoutMasterIdLst>
  <p:sldIdLst>
    <p:sldId id="275" r:id="rId5"/>
    <p:sldId id="269" r:id="rId6"/>
    <p:sldId id="277" r:id="rId7"/>
    <p:sldId id="270" r:id="rId8"/>
    <p:sldId id="271" r:id="rId9"/>
    <p:sldId id="282" r:id="rId10"/>
    <p:sldId id="278" r:id="rId11"/>
    <p:sldId id="283" r:id="rId12"/>
    <p:sldId id="284" r:id="rId13"/>
    <p:sldId id="285" r:id="rId14"/>
    <p:sldId id="286" r:id="rId15"/>
    <p:sldId id="287" r:id="rId16"/>
    <p:sldId id="280" r:id="rId17"/>
    <p:sldId id="289" r:id="rId18"/>
    <p:sldId id="281" r:id="rId19"/>
    <p:sldId id="290" r:id="rId20"/>
    <p:sldId id="279" r:id="rId21"/>
    <p:sldId id="292" r:id="rId22"/>
    <p:sldId id="293" r:id="rId23"/>
    <p:sldId id="294" r:id="rId24"/>
    <p:sldId id="295" r:id="rId25"/>
    <p:sldId id="300" r:id="rId26"/>
    <p:sldId id="272" r:id="rId27"/>
    <p:sldId id="301" r:id="rId28"/>
    <p:sldId id="296" r:id="rId29"/>
    <p:sldId id="297" r:id="rId30"/>
    <p:sldId id="298" r:id="rId31"/>
    <p:sldId id="299" r:id="rId32"/>
    <p:sldId id="308" r:id="rId33"/>
    <p:sldId id="309" r:id="rId34"/>
    <p:sldId id="310" r:id="rId35"/>
    <p:sldId id="311" r:id="rId36"/>
    <p:sldId id="314" r:id="rId37"/>
    <p:sldId id="313" r:id="rId38"/>
    <p:sldId id="312" r:id="rId39"/>
    <p:sldId id="302" r:id="rId40"/>
    <p:sldId id="316" r:id="rId41"/>
    <p:sldId id="304" r:id="rId42"/>
    <p:sldId id="305" r:id="rId43"/>
    <p:sldId id="306" r:id="rId44"/>
    <p:sldId id="307" r:id="rId45"/>
    <p:sldId id="323" r:id="rId46"/>
    <p:sldId id="317" r:id="rId47"/>
    <p:sldId id="318" r:id="rId48"/>
    <p:sldId id="324" r:id="rId49"/>
    <p:sldId id="319" r:id="rId50"/>
    <p:sldId id="320" r:id="rId51"/>
    <p:sldId id="321" r:id="rId52"/>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8" autoAdjust="0"/>
    <p:restoredTop sz="94619" autoAdjust="0"/>
  </p:normalViewPr>
  <p:slideViewPr>
    <p:cSldViewPr snapToGrid="0">
      <p:cViewPr varScale="1">
        <p:scale>
          <a:sx n="114" d="100"/>
          <a:sy n="114" d="100"/>
        </p:scale>
        <p:origin x="360" y="10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862B1A-7738-4116-8B00-26F4ADB33FE6}" type="datetime1">
              <a:rPr lang="es-ES" smtClean="0"/>
              <a:t>25/10/2022</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B99FC-31F3-4932-8713-521E44A31B8F}" type="slidenum">
              <a:rPr lang="es-ES" smtClean="0"/>
              <a:t>‹Nº›</a:t>
            </a:fld>
            <a:endParaRPr lang="es-ES" dirty="0"/>
          </a:p>
        </p:txBody>
      </p:sp>
    </p:spTree>
    <p:extLst>
      <p:ext uri="{BB962C8B-B14F-4D97-AF65-F5344CB8AC3E}">
        <p14:creationId xmlns:p14="http://schemas.microsoft.com/office/powerpoint/2010/main" val="39687798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0AA8B-FE1E-4F1E-90A4-D98F04249AAB}" type="datetime1">
              <a:rPr lang="es-ES" noProof="0" smtClean="0"/>
              <a:t>25/10/2022</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925A1-E554-4398-84FB-9BBDE5FACB81}" type="slidenum">
              <a:rPr lang="es-ES" noProof="0" smtClean="0"/>
              <a:t>‹Nº›</a:t>
            </a:fld>
            <a:endParaRPr lang="es-ES" noProof="0" dirty="0"/>
          </a:p>
        </p:txBody>
      </p:sp>
    </p:spTree>
    <p:extLst>
      <p:ext uri="{BB962C8B-B14F-4D97-AF65-F5344CB8AC3E}">
        <p14:creationId xmlns:p14="http://schemas.microsoft.com/office/powerpoint/2010/main" val="36848366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CBC85CCD-010A-78B0-CFDA-7E76ECEDEF6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D16367F-91B0-4E08-8F0E-8684343D2DF5}" type="slidenum">
              <a:rPr lang="es-ES" altLang="es-ES"/>
              <a:pPr eaLnBrk="1" hangingPunct="1">
                <a:spcBef>
                  <a:spcPct val="0"/>
                </a:spcBef>
              </a:pPr>
              <a:t>23</a:t>
            </a:fld>
            <a:endParaRPr lang="es-ES" altLang="es-ES"/>
          </a:p>
        </p:txBody>
      </p:sp>
      <p:sp>
        <p:nvSpPr>
          <p:cNvPr id="53251" name="Rectangle 2">
            <a:extLst>
              <a:ext uri="{FF2B5EF4-FFF2-40B4-BE49-F238E27FC236}">
                <a16:creationId xmlns:a16="http://schemas.microsoft.com/office/drawing/2014/main" id="{6E5B6047-BBA3-3B3B-88E9-F79976C90462}"/>
              </a:ext>
            </a:extLst>
          </p:cNvPr>
          <p:cNvSpPr>
            <a:spLocks noRot="1" noChangeArrowheads="1" noTextEdit="1"/>
          </p:cNvSpPr>
          <p:nvPr>
            <p:ph type="sldImg"/>
          </p:nvPr>
        </p:nvSpPr>
        <p:spPr>
          <a:xfrm>
            <a:off x="1150938" y="692150"/>
            <a:ext cx="4556125" cy="3416300"/>
          </a:xfrm>
          <a:ln/>
        </p:spPr>
      </p:sp>
      <p:sp>
        <p:nvSpPr>
          <p:cNvPr id="53252" name="Rectangle 3">
            <a:extLst>
              <a:ext uri="{FF2B5EF4-FFF2-40B4-BE49-F238E27FC236}">
                <a16:creationId xmlns:a16="http://schemas.microsoft.com/office/drawing/2014/main" id="{FB6B8C0F-8D76-81A9-802B-01C7C99D26F0}"/>
              </a:ext>
            </a:extLst>
          </p:cNvPr>
          <p:cNvSpPr>
            <a:spLocks noGrp="1" noChangeArrowheads="1"/>
          </p:cNvSpPr>
          <p:nvPr>
            <p:ph type="body" idx="1"/>
          </p:nvPr>
        </p:nvSpPr>
        <p:spPr>
          <a:xfrm>
            <a:off x="914400" y="4343400"/>
            <a:ext cx="5029200" cy="4114800"/>
          </a:xfrm>
          <a:noFill/>
        </p:spPr>
        <p:txBody>
          <a:bodyPr/>
          <a:lstStyle/>
          <a:p>
            <a:pPr eaLnBrk="1" hangingPunct="1"/>
            <a:endParaRPr lang="es-ES_tradnl" altLang="es-E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07701A3A-CF7A-4B24-FABC-11001306AE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2AA0AA9-723C-4B6D-B312-C1077801A673}" type="slidenum">
              <a:rPr lang="es-ES" altLang="es-ES"/>
              <a:pPr eaLnBrk="1" hangingPunct="1">
                <a:spcBef>
                  <a:spcPct val="0"/>
                </a:spcBef>
              </a:pPr>
              <a:t>28</a:t>
            </a:fld>
            <a:endParaRPr lang="es-ES" altLang="es-ES"/>
          </a:p>
        </p:txBody>
      </p:sp>
      <p:sp>
        <p:nvSpPr>
          <p:cNvPr id="54275" name="Rectangle 2">
            <a:extLst>
              <a:ext uri="{FF2B5EF4-FFF2-40B4-BE49-F238E27FC236}">
                <a16:creationId xmlns:a16="http://schemas.microsoft.com/office/drawing/2014/main" id="{DCD1502A-A474-1CA3-74C3-DCA8B033F1B0}"/>
              </a:ext>
            </a:extLst>
          </p:cNvPr>
          <p:cNvSpPr>
            <a:spLocks noRot="1" noChangeArrowheads="1" noTextEdit="1"/>
          </p:cNvSpPr>
          <p:nvPr>
            <p:ph type="sldImg"/>
          </p:nvPr>
        </p:nvSpPr>
        <p:spPr>
          <a:xfrm>
            <a:off x="1150938" y="692150"/>
            <a:ext cx="4556125" cy="3416300"/>
          </a:xfrm>
          <a:ln/>
        </p:spPr>
      </p:sp>
      <p:sp>
        <p:nvSpPr>
          <p:cNvPr id="54276" name="Rectangle 3">
            <a:extLst>
              <a:ext uri="{FF2B5EF4-FFF2-40B4-BE49-F238E27FC236}">
                <a16:creationId xmlns:a16="http://schemas.microsoft.com/office/drawing/2014/main" id="{5C963D8C-7056-4C21-E3EA-6C977A44D07D}"/>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endParaRPr lang="es-ES" noProof="0" dirty="0"/>
          </a:p>
        </p:txBody>
      </p:sp>
      <p:sp>
        <p:nvSpPr>
          <p:cNvPr id="8" name="Marcador de fecha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749586B2-54FE-4030-9721-95DEB5EA9A47}" type="datetime1">
              <a:rPr lang="es-ES" noProof="0" smtClean="0"/>
              <a:t>25/10/2022</a:t>
            </a:fld>
            <a:endParaRPr lang="es-ES" noProof="0" dirty="0"/>
          </a:p>
        </p:txBody>
      </p:sp>
      <p:sp>
        <p:nvSpPr>
          <p:cNvPr id="9" name="Marcador de pie de página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s-ES" noProof="0" dirty="0"/>
          </a:p>
        </p:txBody>
      </p:sp>
      <p:sp>
        <p:nvSpPr>
          <p:cNvPr id="10" name="Marcador de posición de número de diapositiva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581192" y="702156"/>
            <a:ext cx="11029616" cy="1188720"/>
          </a:xfrm>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581192" y="2340864"/>
            <a:ext cx="11029615" cy="3634486"/>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fecha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B34326DA-4CB7-458E-82CC-2F7591BBBED4}" type="datetime1">
              <a:rPr lang="es-ES" noProof="0" smtClean="0"/>
              <a:t>25/10/2022</a:t>
            </a:fld>
            <a:endParaRPr lang="es-ES" noProof="0" dirty="0"/>
          </a:p>
        </p:txBody>
      </p:sp>
      <p:sp>
        <p:nvSpPr>
          <p:cNvPr id="9" name="Marcador de pie de página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s-ES" noProof="0" dirty="0"/>
          </a:p>
        </p:txBody>
      </p:sp>
      <p:sp>
        <p:nvSpPr>
          <p:cNvPr id="10" name="Marcador de posición de número de diapositiva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ángulo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7" name="Marcador de fecha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4668E82A-D610-4411-80A0-3824DA00E7F9}" type="datetime1">
              <a:rPr lang="es-ES" noProof="0" smtClean="0"/>
              <a:t>25/10/2022</a:t>
            </a:fld>
            <a:endParaRPr lang="es-ES" noProof="0" dirty="0"/>
          </a:p>
        </p:txBody>
      </p:sp>
      <p:sp>
        <p:nvSpPr>
          <p:cNvPr id="9" name="Marcador de pie de página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s-ES" noProof="0" dirty="0"/>
          </a:p>
        </p:txBody>
      </p:sp>
      <p:sp>
        <p:nvSpPr>
          <p:cNvPr id="10" name="Marcador de posición de número de diapositiva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581193" y="729658"/>
            <a:ext cx="11029616" cy="988332"/>
          </a:xfrm>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581193" y="2228003"/>
            <a:ext cx="5194767" cy="3633047"/>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416039" y="2228003"/>
            <a:ext cx="5194769" cy="3633047"/>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fecha 4"/>
          <p:cNvSpPr>
            <a:spLocks noGrp="1"/>
          </p:cNvSpPr>
          <p:nvPr>
            <p:ph type="dt" sz="half" idx="10"/>
          </p:nvPr>
        </p:nvSpPr>
        <p:spPr/>
        <p:txBody>
          <a:bodyPr rtlCol="0"/>
          <a:lstStyle/>
          <a:p>
            <a:pPr rtl="0"/>
            <a:fld id="{F1C9F942-DE53-426E-A676-23C3EE08E5D7}" type="datetime1">
              <a:rPr lang="es-ES" noProof="0" smtClean="0"/>
              <a:t>25/10/2022</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12" name="Título 1"/>
          <p:cNvSpPr>
            <a:spLocks noGrp="1"/>
          </p:cNvSpPr>
          <p:nvPr>
            <p:ph type="title"/>
          </p:nvPr>
        </p:nvSpPr>
        <p:spPr>
          <a:xfrm>
            <a:off x="581193" y="729658"/>
            <a:ext cx="11029616" cy="988332"/>
          </a:xfrm>
        </p:spPr>
        <p:txBody>
          <a:bodyPr rtlCol="0"/>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581194" y="2926052"/>
            <a:ext cx="5194766" cy="2934999"/>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s-ES" noProof="0"/>
              <a:t>Haga clic para modificar los estilos de texto del patrón</a:t>
            </a:r>
          </a:p>
        </p:txBody>
      </p:sp>
      <p:sp>
        <p:nvSpPr>
          <p:cNvPr id="6" name="Marcador de posición de contenido 5"/>
          <p:cNvSpPr>
            <a:spLocks noGrp="1"/>
          </p:cNvSpPr>
          <p:nvPr>
            <p:ph sz="quarter" idx="4"/>
          </p:nvPr>
        </p:nvSpPr>
        <p:spPr>
          <a:xfrm>
            <a:off x="6416037" y="2926052"/>
            <a:ext cx="5194771" cy="2934999"/>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p:cNvSpPr>
            <a:spLocks noGrp="1"/>
          </p:cNvSpPr>
          <p:nvPr>
            <p:ph type="dt" sz="half" idx="10"/>
          </p:nvPr>
        </p:nvSpPr>
        <p:spPr/>
        <p:txBody>
          <a:bodyPr rtlCol="0"/>
          <a:lstStyle/>
          <a:p>
            <a:pPr rtl="0"/>
            <a:fld id="{2A1D2399-584B-4A75-B305-F48ACCBF80C2}" type="datetime1">
              <a:rPr lang="es-ES" noProof="0" smtClean="0"/>
              <a:t>25/10/2022</a:t>
            </a:fld>
            <a:endParaRPr lang="es-ES" noProof="0" dirty="0"/>
          </a:p>
        </p:txBody>
      </p:sp>
      <p:sp>
        <p:nvSpPr>
          <p:cNvPr id="8" name="Marcador de pie de página 7"/>
          <p:cNvSpPr>
            <a:spLocks noGrp="1"/>
          </p:cNvSpPr>
          <p:nvPr>
            <p:ph type="ftr" sz="quarter" idx="11"/>
          </p:nvPr>
        </p:nvSpPr>
        <p:spPr/>
        <p:txBody>
          <a:bodyPr rtlCol="0"/>
          <a:lstStyle/>
          <a:p>
            <a:pPr rtl="0"/>
            <a:endParaRPr lang="es-ES" noProof="0" dirty="0"/>
          </a:p>
        </p:txBody>
      </p:sp>
      <p:sp>
        <p:nvSpPr>
          <p:cNvPr id="9" name="Marcador de número de diapositiva 8"/>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8" name="Título 1"/>
          <p:cNvSpPr>
            <a:spLocks noGrp="1"/>
          </p:cNvSpPr>
          <p:nvPr>
            <p:ph type="title"/>
          </p:nvPr>
        </p:nvSpPr>
        <p:spPr>
          <a:xfrm>
            <a:off x="575894" y="729658"/>
            <a:ext cx="11029616" cy="988332"/>
          </a:xfrm>
        </p:spPr>
        <p:txBody>
          <a:bodyPr rtlCol="0"/>
          <a:lstStyle/>
          <a:p>
            <a:pPr rtl="0"/>
            <a:r>
              <a:rPr lang="es-ES" noProof="0"/>
              <a:t>Haga clic para modificar el estilo de título del patrón</a:t>
            </a:r>
            <a:endParaRPr lang="es-ES" noProof="0" dirty="0"/>
          </a:p>
        </p:txBody>
      </p:sp>
      <p:sp>
        <p:nvSpPr>
          <p:cNvPr id="3" name="Marcador de fecha 2"/>
          <p:cNvSpPr>
            <a:spLocks noGrp="1"/>
          </p:cNvSpPr>
          <p:nvPr>
            <p:ph type="dt" sz="half" idx="10"/>
          </p:nvPr>
        </p:nvSpPr>
        <p:spPr/>
        <p:txBody>
          <a:bodyPr rtlCol="0"/>
          <a:lstStyle/>
          <a:p>
            <a:pPr rtl="0"/>
            <a:fld id="{81425D34-0973-4867-A341-FCD3D0A24483}" type="datetime1">
              <a:rPr lang="es-ES" noProof="0" smtClean="0"/>
              <a:t>25/10/2022</a:t>
            </a:fld>
            <a:endParaRPr lang="es-ES" noProof="0" dirty="0"/>
          </a:p>
        </p:txBody>
      </p:sp>
      <p:sp>
        <p:nvSpPr>
          <p:cNvPr id="4" name="Marcador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58E36B8B-76CC-4725-9B10-54A722013D74}" type="datetime1">
              <a:rPr lang="es-ES" noProof="0" smtClean="0"/>
              <a:t>25/10/2022</a:t>
            </a:fld>
            <a:endParaRPr lang="es-ES" noProof="0" dirty="0"/>
          </a:p>
        </p:txBody>
      </p:sp>
      <p:sp>
        <p:nvSpPr>
          <p:cNvPr id="3" name="Marcador de pie de página 2"/>
          <p:cNvSpPr>
            <a:spLocks noGrp="1"/>
          </p:cNvSpPr>
          <p:nvPr>
            <p:ph type="ftr" sz="quarter" idx="11"/>
          </p:nvPr>
        </p:nvSpPr>
        <p:spPr/>
        <p:txBody>
          <a:bodyPr rtlCol="0"/>
          <a:lstStyle/>
          <a:p>
            <a:pPr rtl="0"/>
            <a:endParaRPr lang="es-ES" noProof="0" dirty="0"/>
          </a:p>
        </p:txBody>
      </p:sp>
      <p:sp>
        <p:nvSpPr>
          <p:cNvPr id="4" name="Marcador de número de diapositiva 3"/>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ángulo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8" name="Marcador de fecha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B386481E-1174-4F9C-B391-54215A18A826}" type="datetime1">
              <a:rPr lang="es-ES" noProof="0" smtClean="0"/>
              <a:t>25/10/2022</a:t>
            </a:fld>
            <a:endParaRPr lang="es-ES" noProof="0" dirty="0"/>
          </a:p>
        </p:txBody>
      </p:sp>
      <p:sp>
        <p:nvSpPr>
          <p:cNvPr id="10" name="Marcador de pie de página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s-ES" noProof="0" dirty="0"/>
          </a:p>
        </p:txBody>
      </p:sp>
      <p:sp>
        <p:nvSpPr>
          <p:cNvPr id="11" name="Marcador de número de diapositiva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s-ES" noProof="0" smtClean="0"/>
              <a:pPr rtl="0"/>
              <a:t>‹Nº›</a:t>
            </a:fld>
            <a:endParaRPr lang="es-ES" noProof="0"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es-ES" noProof="0"/>
              <a:t>Haga clic para modificar el estilo de título del patrón</a:t>
            </a:r>
            <a:endParaRPr lang="es-ES" noProof="0" dirty="0"/>
          </a:p>
        </p:txBody>
      </p:sp>
      <p:sp>
        <p:nvSpPr>
          <p:cNvPr id="3" name="Marcador de posición de imagen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C3664ED5-40D3-4430-8932-DF019D54F93B}" type="datetime1">
              <a:rPr lang="es-ES" noProof="0" smtClean="0"/>
              <a:t>25/10/2022</a:t>
            </a:fld>
            <a:endParaRPr lang="es-ES" noProof="0" dirty="0"/>
          </a:p>
        </p:txBody>
      </p:sp>
      <p:sp>
        <p:nvSpPr>
          <p:cNvPr id="6" name="Marcador de pie de página 5"/>
          <p:cNvSpPr>
            <a:spLocks noGrp="1"/>
          </p:cNvSpPr>
          <p:nvPr>
            <p:ph type="ftr" sz="quarter" idx="11"/>
          </p:nvPr>
        </p:nvSpPr>
        <p:spPr/>
        <p:txBody>
          <a:bodyPr rtlCol="0"/>
          <a:lstStyle/>
          <a:p>
            <a:pPr algn="l"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56DCD30C-B840-48D6-9B47-892C280B7C6C}" type="datetime1">
              <a:rPr lang="es-ES" noProof="0" smtClean="0"/>
              <a:t>25/10/2022</a:t>
            </a:fld>
            <a:endParaRPr lang="es-ES" noProof="0" dirty="0"/>
          </a:p>
        </p:txBody>
      </p:sp>
      <p:sp>
        <p:nvSpPr>
          <p:cNvPr id="5" name="Marcador de posición de pie de página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s-ES" noProof="0" dirty="0"/>
          </a:p>
        </p:txBody>
      </p:sp>
      <p:sp>
        <p:nvSpPr>
          <p:cNvPr id="6" name="Marcador de número de diapositiva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s-ES" noProof="0" smtClean="0"/>
              <a:t>‹Nº›</a:t>
            </a:fld>
            <a:endParaRPr lang="es-ES" noProof="0" dirty="0"/>
          </a:p>
        </p:txBody>
      </p:sp>
      <p:sp>
        <p:nvSpPr>
          <p:cNvPr id="9" name="Rectángulo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ángulo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ángulo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http://www.uc.cl/quimica/agua/v42.jp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4772C36-0A59-071D-193A-680FE950A528}"/>
              </a:ext>
            </a:extLst>
          </p:cNvPr>
          <p:cNvSpPr>
            <a:spLocks noGrp="1" noChangeArrowheads="1"/>
          </p:cNvSpPr>
          <p:nvPr>
            <p:ph type="ctrTitle"/>
          </p:nvPr>
        </p:nvSpPr>
        <p:spPr/>
        <p:txBody>
          <a:bodyPr>
            <a:normAutofit fontScale="90000"/>
          </a:bodyPr>
          <a:lstStyle/>
          <a:p>
            <a:pPr eaLnBrk="1" hangingPunct="1"/>
            <a:r>
              <a:rPr lang="es-ES" altLang="es-ES" sz="4000"/>
              <a:t>UVE DEL CONOCIMIENTO</a:t>
            </a:r>
            <a:br>
              <a:rPr lang="es-ES" altLang="es-ES" sz="4000"/>
            </a:br>
            <a:r>
              <a:rPr lang="es-ES" altLang="es-ES" sz="4000"/>
              <a:t>UVE EPISTEMOLÓGICA</a:t>
            </a:r>
            <a:br>
              <a:rPr lang="es-ES" altLang="es-ES" sz="4000"/>
            </a:br>
            <a:r>
              <a:rPr lang="es-ES" altLang="es-ES" sz="4000"/>
              <a:t>UVE DE GOWIN</a:t>
            </a:r>
          </a:p>
        </p:txBody>
      </p:sp>
      <p:sp>
        <p:nvSpPr>
          <p:cNvPr id="3075" name="Rectangle 3">
            <a:extLst>
              <a:ext uri="{FF2B5EF4-FFF2-40B4-BE49-F238E27FC236}">
                <a16:creationId xmlns:a16="http://schemas.microsoft.com/office/drawing/2014/main" id="{ED136B9D-3A22-AFBA-2413-CA29A7BD617C}"/>
              </a:ext>
            </a:extLst>
          </p:cNvPr>
          <p:cNvSpPr>
            <a:spLocks noGrp="1" noChangeArrowheads="1"/>
          </p:cNvSpPr>
          <p:nvPr>
            <p:ph type="subTitle" idx="1"/>
          </p:nvPr>
        </p:nvSpPr>
        <p:spPr/>
        <p:txBody>
          <a:bodyPr/>
          <a:lstStyle/>
          <a:p>
            <a:pPr eaLnBrk="1" hangingPunct="1"/>
            <a:endParaRPr lang="es-ES" altLang="es-E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a:extLst>
              <a:ext uri="{FF2B5EF4-FFF2-40B4-BE49-F238E27FC236}">
                <a16:creationId xmlns:a16="http://schemas.microsoft.com/office/drawing/2014/main" id="{D5A630B3-5957-181D-DFC5-2F2D16CD7061}"/>
              </a:ext>
            </a:extLst>
          </p:cNvPr>
          <p:cNvGrpSpPr>
            <a:grpSpLocks/>
          </p:cNvGrpSpPr>
          <p:nvPr/>
        </p:nvGrpSpPr>
        <p:grpSpPr bwMode="auto">
          <a:xfrm>
            <a:off x="1524000" y="0"/>
            <a:ext cx="9144000" cy="6858000"/>
            <a:chOff x="0" y="0"/>
            <a:chExt cx="5760" cy="4320"/>
          </a:xfrm>
        </p:grpSpPr>
        <p:sp>
          <p:nvSpPr>
            <p:cNvPr id="12305" name="Rectangle 3">
              <a:extLst>
                <a:ext uri="{FF2B5EF4-FFF2-40B4-BE49-F238E27FC236}">
                  <a16:creationId xmlns:a16="http://schemas.microsoft.com/office/drawing/2014/main" id="{4E5C66E6-45E3-29D4-1A07-CC9AA2BFE886}"/>
                </a:ext>
              </a:extLst>
            </p:cNvPr>
            <p:cNvSpPr>
              <a:spLocks noChangeArrowheads="1"/>
            </p:cNvSpPr>
            <p:nvPr/>
          </p:nvSpPr>
          <p:spPr bwMode="auto">
            <a:xfrm>
              <a:off x="0" y="0"/>
              <a:ext cx="5760" cy="4320"/>
            </a:xfrm>
            <a:prstGeom prst="rect">
              <a:avLst/>
            </a:prstGeom>
            <a:solidFill>
              <a:srgbClr val="FAF9D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2306" name="Rectangle 4">
              <a:extLst>
                <a:ext uri="{FF2B5EF4-FFF2-40B4-BE49-F238E27FC236}">
                  <a16:creationId xmlns:a16="http://schemas.microsoft.com/office/drawing/2014/main" id="{CC3CE7D9-313E-4C37-6A2D-06AF5C8C00C3}"/>
                </a:ext>
              </a:extLst>
            </p:cNvPr>
            <p:cNvSpPr>
              <a:spLocks noChangeArrowheads="1"/>
            </p:cNvSpPr>
            <p:nvPr/>
          </p:nvSpPr>
          <p:spPr bwMode="auto">
            <a:xfrm>
              <a:off x="0" y="0"/>
              <a:ext cx="930" cy="2704"/>
            </a:xfrm>
            <a:prstGeom prst="rect">
              <a:avLst/>
            </a:prstGeom>
            <a:solidFill>
              <a:srgbClr val="B4B08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2307" name="Line 5">
              <a:extLst>
                <a:ext uri="{FF2B5EF4-FFF2-40B4-BE49-F238E27FC236}">
                  <a16:creationId xmlns:a16="http://schemas.microsoft.com/office/drawing/2014/main" id="{D635A91F-324A-10F6-6B7A-0673EB9A53DF}"/>
                </a:ext>
              </a:extLst>
            </p:cNvPr>
            <p:cNvSpPr>
              <a:spLocks noChangeShapeType="1"/>
            </p:cNvSpPr>
            <p:nvPr/>
          </p:nvSpPr>
          <p:spPr bwMode="auto">
            <a:xfrm>
              <a:off x="0" y="2704"/>
              <a:ext cx="93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08" name="Rectangle 6">
              <a:extLst>
                <a:ext uri="{FF2B5EF4-FFF2-40B4-BE49-F238E27FC236}">
                  <a16:creationId xmlns:a16="http://schemas.microsoft.com/office/drawing/2014/main" id="{8B4352AB-8721-F237-1CDC-76DD4B6AB519}"/>
                </a:ext>
              </a:extLst>
            </p:cNvPr>
            <p:cNvSpPr>
              <a:spLocks noChangeArrowheads="1"/>
            </p:cNvSpPr>
            <p:nvPr/>
          </p:nvSpPr>
          <p:spPr bwMode="auto">
            <a:xfrm>
              <a:off x="4073" y="279"/>
              <a:ext cx="1406" cy="227"/>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2309" name="Line 7">
              <a:extLst>
                <a:ext uri="{FF2B5EF4-FFF2-40B4-BE49-F238E27FC236}">
                  <a16:creationId xmlns:a16="http://schemas.microsoft.com/office/drawing/2014/main" id="{9A5053E3-EE92-9F5A-E294-D13DE2654906}"/>
                </a:ext>
              </a:extLst>
            </p:cNvPr>
            <p:cNvSpPr>
              <a:spLocks noChangeShapeType="1"/>
            </p:cNvSpPr>
            <p:nvPr/>
          </p:nvSpPr>
          <p:spPr bwMode="auto">
            <a:xfrm>
              <a:off x="431" y="391"/>
              <a:ext cx="517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10" name="Line 8">
              <a:extLst>
                <a:ext uri="{FF2B5EF4-FFF2-40B4-BE49-F238E27FC236}">
                  <a16:creationId xmlns:a16="http://schemas.microsoft.com/office/drawing/2014/main" id="{4039F919-7674-4FAB-EF99-8AC5DD8F698E}"/>
                </a:ext>
              </a:extLst>
            </p:cNvPr>
            <p:cNvSpPr>
              <a:spLocks noChangeShapeType="1"/>
            </p:cNvSpPr>
            <p:nvPr/>
          </p:nvSpPr>
          <p:spPr bwMode="auto">
            <a:xfrm rot="-5400000">
              <a:off x="-434" y="1364"/>
              <a:ext cx="272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12291" name="Group 9">
            <a:extLst>
              <a:ext uri="{FF2B5EF4-FFF2-40B4-BE49-F238E27FC236}">
                <a16:creationId xmlns:a16="http://schemas.microsoft.com/office/drawing/2014/main" id="{2AB13F55-80E1-E11A-63D6-D61D5EEBD76D}"/>
              </a:ext>
            </a:extLst>
          </p:cNvPr>
          <p:cNvGrpSpPr>
            <a:grpSpLocks/>
          </p:cNvGrpSpPr>
          <p:nvPr/>
        </p:nvGrpSpPr>
        <p:grpSpPr bwMode="auto">
          <a:xfrm>
            <a:off x="3359151" y="309563"/>
            <a:ext cx="6627813" cy="7112000"/>
            <a:chOff x="1152" y="144"/>
            <a:chExt cx="4175" cy="4297"/>
          </a:xfrm>
        </p:grpSpPr>
        <p:sp>
          <p:nvSpPr>
            <p:cNvPr id="12292" name="Text Box 10">
              <a:extLst>
                <a:ext uri="{FF2B5EF4-FFF2-40B4-BE49-F238E27FC236}">
                  <a16:creationId xmlns:a16="http://schemas.microsoft.com/office/drawing/2014/main" id="{6A07965F-5F67-2EA8-1E6B-75F3E1B4F935}"/>
                </a:ext>
              </a:extLst>
            </p:cNvPr>
            <p:cNvSpPr txBox="1">
              <a:spLocks noChangeArrowheads="1"/>
            </p:cNvSpPr>
            <p:nvPr/>
          </p:nvSpPr>
          <p:spPr bwMode="auto">
            <a:xfrm>
              <a:off x="1201" y="144"/>
              <a:ext cx="922" cy="209"/>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Conceptual</a:t>
              </a:r>
              <a:endParaRPr lang="es-ES" altLang="es-ES" sz="1600" b="1" i="1">
                <a:latin typeface="Andale Mono" pitchFamily="49" charset="0"/>
              </a:endParaRPr>
            </a:p>
          </p:txBody>
        </p:sp>
        <p:sp>
          <p:nvSpPr>
            <p:cNvPr id="12293" name="Text Box 11">
              <a:extLst>
                <a:ext uri="{FF2B5EF4-FFF2-40B4-BE49-F238E27FC236}">
                  <a16:creationId xmlns:a16="http://schemas.microsoft.com/office/drawing/2014/main" id="{5B83B96A-709A-265B-7FCA-3A0FA00C9237}"/>
                </a:ext>
              </a:extLst>
            </p:cNvPr>
            <p:cNvSpPr txBox="1">
              <a:spLocks noChangeArrowheads="1"/>
            </p:cNvSpPr>
            <p:nvPr/>
          </p:nvSpPr>
          <p:spPr bwMode="auto">
            <a:xfrm>
              <a:off x="4259" y="144"/>
              <a:ext cx="1068" cy="209"/>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Metodológico</a:t>
              </a:r>
              <a:endParaRPr lang="es-ES" altLang="es-ES" sz="1600" b="1" i="1">
                <a:latin typeface="Andale Mono" pitchFamily="49" charset="0"/>
              </a:endParaRPr>
            </a:p>
          </p:txBody>
        </p:sp>
        <p:grpSp>
          <p:nvGrpSpPr>
            <p:cNvPr id="12294" name="Group 12">
              <a:extLst>
                <a:ext uri="{FF2B5EF4-FFF2-40B4-BE49-F238E27FC236}">
                  <a16:creationId xmlns:a16="http://schemas.microsoft.com/office/drawing/2014/main" id="{21938FA4-A9E5-AB2F-7089-8689EA4CACC0}"/>
                </a:ext>
              </a:extLst>
            </p:cNvPr>
            <p:cNvGrpSpPr>
              <a:grpSpLocks/>
            </p:cNvGrpSpPr>
            <p:nvPr/>
          </p:nvGrpSpPr>
          <p:grpSpPr bwMode="auto">
            <a:xfrm>
              <a:off x="1257" y="440"/>
              <a:ext cx="3876" cy="2241"/>
              <a:chOff x="200" y="816"/>
              <a:chExt cx="3832" cy="3312"/>
            </a:xfrm>
          </p:grpSpPr>
          <p:sp>
            <p:nvSpPr>
              <p:cNvPr id="12301" name="Line 13">
                <a:extLst>
                  <a:ext uri="{FF2B5EF4-FFF2-40B4-BE49-F238E27FC236}">
                    <a16:creationId xmlns:a16="http://schemas.microsoft.com/office/drawing/2014/main" id="{6FBDE013-D9CD-A2B6-F898-696B641D6CAE}"/>
                  </a:ext>
                </a:extLst>
              </p:cNvPr>
              <p:cNvSpPr>
                <a:spLocks noChangeShapeType="1"/>
              </p:cNvSpPr>
              <p:nvPr/>
            </p:nvSpPr>
            <p:spPr bwMode="auto">
              <a:xfrm>
                <a:off x="200"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02" name="Line 14">
                <a:extLst>
                  <a:ext uri="{FF2B5EF4-FFF2-40B4-BE49-F238E27FC236}">
                    <a16:creationId xmlns:a16="http://schemas.microsoft.com/office/drawing/2014/main" id="{823E99EE-9645-B652-7EC7-CE381145D720}"/>
                  </a:ext>
                </a:extLst>
              </p:cNvPr>
              <p:cNvSpPr>
                <a:spLocks noChangeShapeType="1"/>
              </p:cNvSpPr>
              <p:nvPr/>
            </p:nvSpPr>
            <p:spPr bwMode="auto">
              <a:xfrm>
                <a:off x="3264"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03" name="Line 15">
                <a:extLst>
                  <a:ext uri="{FF2B5EF4-FFF2-40B4-BE49-F238E27FC236}">
                    <a16:creationId xmlns:a16="http://schemas.microsoft.com/office/drawing/2014/main" id="{37258DC0-80AA-4D1D-00F3-CB8B0C9CB639}"/>
                  </a:ext>
                </a:extLst>
              </p:cNvPr>
              <p:cNvSpPr>
                <a:spLocks noChangeShapeType="1"/>
              </p:cNvSpPr>
              <p:nvPr/>
            </p:nvSpPr>
            <p:spPr bwMode="auto">
              <a:xfrm>
                <a:off x="960"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04" name="Line 16">
                <a:extLst>
                  <a:ext uri="{FF2B5EF4-FFF2-40B4-BE49-F238E27FC236}">
                    <a16:creationId xmlns:a16="http://schemas.microsoft.com/office/drawing/2014/main" id="{12B8DABE-03EF-957C-D403-3923031B1E6B}"/>
                  </a:ext>
                </a:extLst>
              </p:cNvPr>
              <p:cNvSpPr>
                <a:spLocks noChangeShapeType="1"/>
              </p:cNvSpPr>
              <p:nvPr/>
            </p:nvSpPr>
            <p:spPr bwMode="auto">
              <a:xfrm flipH="1">
                <a:off x="2112"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12295" name="Text Box 17">
              <a:extLst>
                <a:ext uri="{FF2B5EF4-FFF2-40B4-BE49-F238E27FC236}">
                  <a16:creationId xmlns:a16="http://schemas.microsoft.com/office/drawing/2014/main" id="{8651D6E4-B723-3570-3AE1-F0DE9AFD1397}"/>
                </a:ext>
              </a:extLst>
            </p:cNvPr>
            <p:cNvSpPr txBox="1">
              <a:spLocks noChangeArrowheads="1"/>
            </p:cNvSpPr>
            <p:nvPr/>
          </p:nvSpPr>
          <p:spPr bwMode="auto">
            <a:xfrm>
              <a:off x="1152" y="767"/>
              <a:ext cx="825" cy="169"/>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COSMOVISION</a:t>
              </a:r>
              <a:endParaRPr lang="es-ES" altLang="es-ES" sz="1200">
                <a:latin typeface="Arial" panose="020B0604020202020204" pitchFamily="34" charset="0"/>
              </a:endParaRPr>
            </a:p>
          </p:txBody>
        </p:sp>
        <p:sp>
          <p:nvSpPr>
            <p:cNvPr id="12296" name="Text Box 18">
              <a:extLst>
                <a:ext uri="{FF2B5EF4-FFF2-40B4-BE49-F238E27FC236}">
                  <a16:creationId xmlns:a16="http://schemas.microsoft.com/office/drawing/2014/main" id="{2843E63B-2807-7177-48D0-D9A064263E04}"/>
                </a:ext>
              </a:extLst>
            </p:cNvPr>
            <p:cNvSpPr txBox="1">
              <a:spLocks noChangeArrowheads="1"/>
            </p:cNvSpPr>
            <p:nvPr/>
          </p:nvSpPr>
          <p:spPr bwMode="auto">
            <a:xfrm>
              <a:off x="1346" y="1160"/>
              <a:ext cx="825" cy="170"/>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FILOSOFIA</a:t>
              </a:r>
              <a:endParaRPr lang="es-ES" altLang="es-ES" sz="1200">
                <a:latin typeface="Arial" panose="020B0604020202020204" pitchFamily="34" charset="0"/>
              </a:endParaRPr>
            </a:p>
          </p:txBody>
        </p:sp>
        <p:sp>
          <p:nvSpPr>
            <p:cNvPr id="12297" name="Text Box 19">
              <a:extLst>
                <a:ext uri="{FF2B5EF4-FFF2-40B4-BE49-F238E27FC236}">
                  <a16:creationId xmlns:a16="http://schemas.microsoft.com/office/drawing/2014/main" id="{9AC50230-DCC7-CEA9-7CAC-C78DAB7441C3}"/>
                </a:ext>
              </a:extLst>
            </p:cNvPr>
            <p:cNvSpPr txBox="1">
              <a:spLocks noChangeArrowheads="1"/>
            </p:cNvSpPr>
            <p:nvPr/>
          </p:nvSpPr>
          <p:spPr bwMode="auto">
            <a:xfrm>
              <a:off x="1540" y="1554"/>
              <a:ext cx="826" cy="170"/>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TEORIA</a:t>
              </a:r>
              <a:endParaRPr lang="es-ES" altLang="es-ES" sz="1200">
                <a:latin typeface="Arial" panose="020B0604020202020204" pitchFamily="34" charset="0"/>
              </a:endParaRPr>
            </a:p>
          </p:txBody>
        </p:sp>
        <p:sp>
          <p:nvSpPr>
            <p:cNvPr id="12298" name="Text Box 20">
              <a:extLst>
                <a:ext uri="{FF2B5EF4-FFF2-40B4-BE49-F238E27FC236}">
                  <a16:creationId xmlns:a16="http://schemas.microsoft.com/office/drawing/2014/main" id="{765EFF9A-0CC8-3A65-C657-4582E4E045FF}"/>
                </a:ext>
              </a:extLst>
            </p:cNvPr>
            <p:cNvSpPr txBox="1">
              <a:spLocks noChangeArrowheads="1"/>
            </p:cNvSpPr>
            <p:nvPr/>
          </p:nvSpPr>
          <p:spPr bwMode="auto">
            <a:xfrm>
              <a:off x="1540" y="2957"/>
              <a:ext cx="3496" cy="1484"/>
            </a:xfrm>
            <a:prstGeom prst="rect">
              <a:avLst/>
            </a:prstGeom>
            <a:solidFill>
              <a:srgbClr val="FFCC00"/>
            </a:solidFill>
            <a:ln w="6350">
              <a:solidFill>
                <a:schemeClr val="tx1"/>
              </a:solidFill>
              <a:miter lim="800000"/>
              <a:headEnd/>
              <a:tailEnd/>
            </a:ln>
          </p:spPr>
          <p:txBody>
            <a:bodyPr lIns="198000" rIns="1980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s-ES_tradnl" altLang="es-ES" sz="1200">
                <a:latin typeface="Arial" panose="020B0604020202020204" pitchFamily="34" charset="0"/>
              </a:endParaRPr>
            </a:p>
            <a:p>
              <a:pPr algn="ctr">
                <a:spcBef>
                  <a:spcPct val="50000"/>
                </a:spcBef>
                <a:buFontTx/>
                <a:buNone/>
              </a:pPr>
              <a:endParaRPr lang="es-ES_tradnl" altLang="es-ES" sz="1200">
                <a:latin typeface="Arial" panose="020B0604020202020204" pitchFamily="34" charset="0"/>
              </a:endParaRPr>
            </a:p>
            <a:p>
              <a:pPr algn="ctr">
                <a:spcBef>
                  <a:spcPct val="50000"/>
                </a:spcBef>
                <a:buFontTx/>
                <a:buNone/>
              </a:pPr>
              <a:endParaRPr lang="es-ES_tradnl" altLang="es-ES" sz="1200">
                <a:latin typeface="Arial" panose="020B0604020202020204" pitchFamily="34" charset="0"/>
              </a:endParaRPr>
            </a:p>
            <a:p>
              <a:pPr algn="ctr">
                <a:spcBef>
                  <a:spcPct val="50000"/>
                </a:spcBef>
                <a:buFontTx/>
                <a:buNone/>
              </a:pPr>
              <a:r>
                <a:rPr lang="es-ES_tradnl" altLang="es-ES" sz="1400" b="1">
                  <a:latin typeface="Arial" panose="020B0604020202020204" pitchFamily="34" charset="0"/>
                </a:rPr>
                <a:t>LOS PRINCIPIOS GENERALES QUE GUIAN LA INVESTIGACION Y QUE EXPLICAN PORQUE LOS HECHOS U OBJETOS SE MUESTRAN COMO SE OBSERVA</a:t>
              </a:r>
            </a:p>
            <a:p>
              <a:pPr eaLnBrk="1" hangingPunct="1"/>
              <a:r>
                <a:rPr lang="es-ES" altLang="es-ES" sz="1000">
                  <a:solidFill>
                    <a:srgbClr val="0066FF"/>
                  </a:solidFill>
                </a:rPr>
                <a:t>Las teorías son declaraciones que intentan explicar y predecir las interacciones entre conceptos, acontecimientos y juicios de conocimiento.</a:t>
              </a:r>
            </a:p>
            <a:p>
              <a:pPr algn="ctr">
                <a:spcBef>
                  <a:spcPct val="50000"/>
                </a:spcBef>
                <a:buFontTx/>
                <a:buNone/>
              </a:pPr>
              <a:endParaRPr lang="es-ES_tradnl" altLang="es-ES" sz="1000" b="1">
                <a:latin typeface="Arial" panose="020B0604020202020204" pitchFamily="34" charset="0"/>
              </a:endParaRPr>
            </a:p>
            <a:p>
              <a:pPr algn="ctr">
                <a:spcBef>
                  <a:spcPct val="50000"/>
                </a:spcBef>
                <a:buFontTx/>
                <a:buNone/>
              </a:pPr>
              <a:endParaRPr lang="es-ES" altLang="es-ES" sz="1400" b="1">
                <a:latin typeface="Arial" panose="020B0604020202020204" pitchFamily="34" charset="0"/>
              </a:endParaRPr>
            </a:p>
          </p:txBody>
        </p:sp>
        <p:sp>
          <p:nvSpPr>
            <p:cNvPr id="12299" name="Rectangle 21">
              <a:extLst>
                <a:ext uri="{FF2B5EF4-FFF2-40B4-BE49-F238E27FC236}">
                  <a16:creationId xmlns:a16="http://schemas.microsoft.com/office/drawing/2014/main" id="{445FD11B-3E5D-6A67-BDAF-AA75D9EDBB30}"/>
                </a:ext>
              </a:extLst>
            </p:cNvPr>
            <p:cNvSpPr>
              <a:spLocks noChangeArrowheads="1"/>
            </p:cNvSpPr>
            <p:nvPr/>
          </p:nvSpPr>
          <p:spPr bwMode="auto">
            <a:xfrm>
              <a:off x="1395" y="2996"/>
              <a:ext cx="3713"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400" b="1" u="sng">
                  <a:solidFill>
                    <a:srgbClr val="FF0000"/>
                  </a:solidFill>
                  <a:latin typeface="Andale Mono" pitchFamily="49" charset="0"/>
                </a:rPr>
                <a:t>Teoría</a:t>
              </a:r>
              <a:endParaRPr lang="es-ES" altLang="es-ES" sz="2400" b="1" u="sng">
                <a:solidFill>
                  <a:srgbClr val="FF0000"/>
                </a:solidFill>
                <a:latin typeface="Andale Mono" pitchFamily="49" charset="0"/>
              </a:endParaRPr>
            </a:p>
          </p:txBody>
        </p:sp>
        <p:sp>
          <p:nvSpPr>
            <p:cNvPr id="12300" name="Line 22">
              <a:extLst>
                <a:ext uri="{FF2B5EF4-FFF2-40B4-BE49-F238E27FC236}">
                  <a16:creationId xmlns:a16="http://schemas.microsoft.com/office/drawing/2014/main" id="{7972EC63-3E62-B42F-5608-283D1BD1B8AB}"/>
                </a:ext>
              </a:extLst>
            </p:cNvPr>
            <p:cNvSpPr>
              <a:spLocks noChangeShapeType="1"/>
            </p:cNvSpPr>
            <p:nvPr/>
          </p:nvSpPr>
          <p:spPr bwMode="auto">
            <a:xfrm>
              <a:off x="2026" y="440"/>
              <a:ext cx="582" cy="1140"/>
            </a:xfrm>
            <a:prstGeom prst="line">
              <a:avLst/>
            </a:prstGeom>
            <a:noFill/>
            <a:ln w="762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s-E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FE1907A0-B6AE-D2EE-08BF-8AA0C4A641D6}"/>
              </a:ext>
            </a:extLst>
          </p:cNvPr>
          <p:cNvGrpSpPr>
            <a:grpSpLocks/>
          </p:cNvGrpSpPr>
          <p:nvPr/>
        </p:nvGrpSpPr>
        <p:grpSpPr bwMode="auto">
          <a:xfrm>
            <a:off x="1524000" y="0"/>
            <a:ext cx="9144000" cy="6858000"/>
            <a:chOff x="0" y="0"/>
            <a:chExt cx="5760" cy="4320"/>
          </a:xfrm>
        </p:grpSpPr>
        <p:sp>
          <p:nvSpPr>
            <p:cNvPr id="13330" name="Rectangle 3">
              <a:extLst>
                <a:ext uri="{FF2B5EF4-FFF2-40B4-BE49-F238E27FC236}">
                  <a16:creationId xmlns:a16="http://schemas.microsoft.com/office/drawing/2014/main" id="{F090E8A8-A234-67A8-7CF2-44CDE240BC54}"/>
                </a:ext>
              </a:extLst>
            </p:cNvPr>
            <p:cNvSpPr>
              <a:spLocks noChangeArrowheads="1"/>
            </p:cNvSpPr>
            <p:nvPr/>
          </p:nvSpPr>
          <p:spPr bwMode="auto">
            <a:xfrm>
              <a:off x="0" y="0"/>
              <a:ext cx="5760" cy="4320"/>
            </a:xfrm>
            <a:prstGeom prst="rect">
              <a:avLst/>
            </a:prstGeom>
            <a:solidFill>
              <a:srgbClr val="FAF9D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3331" name="Rectangle 4">
              <a:extLst>
                <a:ext uri="{FF2B5EF4-FFF2-40B4-BE49-F238E27FC236}">
                  <a16:creationId xmlns:a16="http://schemas.microsoft.com/office/drawing/2014/main" id="{5C8FD9CD-64DB-5B4E-F928-7BD22DADA975}"/>
                </a:ext>
              </a:extLst>
            </p:cNvPr>
            <p:cNvSpPr>
              <a:spLocks noChangeArrowheads="1"/>
            </p:cNvSpPr>
            <p:nvPr/>
          </p:nvSpPr>
          <p:spPr bwMode="auto">
            <a:xfrm>
              <a:off x="0" y="0"/>
              <a:ext cx="930" cy="2704"/>
            </a:xfrm>
            <a:prstGeom prst="rect">
              <a:avLst/>
            </a:prstGeom>
            <a:solidFill>
              <a:srgbClr val="B4B08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3332" name="Line 5">
              <a:extLst>
                <a:ext uri="{FF2B5EF4-FFF2-40B4-BE49-F238E27FC236}">
                  <a16:creationId xmlns:a16="http://schemas.microsoft.com/office/drawing/2014/main" id="{22FA36C6-0BBA-384A-24F0-0067555942FC}"/>
                </a:ext>
              </a:extLst>
            </p:cNvPr>
            <p:cNvSpPr>
              <a:spLocks noChangeShapeType="1"/>
            </p:cNvSpPr>
            <p:nvPr/>
          </p:nvSpPr>
          <p:spPr bwMode="auto">
            <a:xfrm>
              <a:off x="0" y="2704"/>
              <a:ext cx="93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333" name="Rectangle 6">
              <a:extLst>
                <a:ext uri="{FF2B5EF4-FFF2-40B4-BE49-F238E27FC236}">
                  <a16:creationId xmlns:a16="http://schemas.microsoft.com/office/drawing/2014/main" id="{FF643A5E-07B5-B353-B46F-7803232CE42B}"/>
                </a:ext>
              </a:extLst>
            </p:cNvPr>
            <p:cNvSpPr>
              <a:spLocks noChangeArrowheads="1"/>
            </p:cNvSpPr>
            <p:nvPr/>
          </p:nvSpPr>
          <p:spPr bwMode="auto">
            <a:xfrm>
              <a:off x="4073" y="279"/>
              <a:ext cx="1406" cy="227"/>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3334" name="Line 7">
              <a:extLst>
                <a:ext uri="{FF2B5EF4-FFF2-40B4-BE49-F238E27FC236}">
                  <a16:creationId xmlns:a16="http://schemas.microsoft.com/office/drawing/2014/main" id="{ABBAEF48-F188-D5A0-D159-5FA5E1006601}"/>
                </a:ext>
              </a:extLst>
            </p:cNvPr>
            <p:cNvSpPr>
              <a:spLocks noChangeShapeType="1"/>
            </p:cNvSpPr>
            <p:nvPr/>
          </p:nvSpPr>
          <p:spPr bwMode="auto">
            <a:xfrm>
              <a:off x="431" y="391"/>
              <a:ext cx="517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335" name="Line 8">
              <a:extLst>
                <a:ext uri="{FF2B5EF4-FFF2-40B4-BE49-F238E27FC236}">
                  <a16:creationId xmlns:a16="http://schemas.microsoft.com/office/drawing/2014/main" id="{253B8900-15C0-2832-C260-E1C0B668031B}"/>
                </a:ext>
              </a:extLst>
            </p:cNvPr>
            <p:cNvSpPr>
              <a:spLocks noChangeShapeType="1"/>
            </p:cNvSpPr>
            <p:nvPr/>
          </p:nvSpPr>
          <p:spPr bwMode="auto">
            <a:xfrm rot="-5400000">
              <a:off x="-434" y="1364"/>
              <a:ext cx="272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13315" name="Group 9">
            <a:extLst>
              <a:ext uri="{FF2B5EF4-FFF2-40B4-BE49-F238E27FC236}">
                <a16:creationId xmlns:a16="http://schemas.microsoft.com/office/drawing/2014/main" id="{7EF8D335-1EEE-BD1F-351B-6F20A09EF2C7}"/>
              </a:ext>
            </a:extLst>
          </p:cNvPr>
          <p:cNvGrpSpPr>
            <a:grpSpLocks/>
          </p:cNvGrpSpPr>
          <p:nvPr/>
        </p:nvGrpSpPr>
        <p:grpSpPr bwMode="auto">
          <a:xfrm>
            <a:off x="3200400" y="228600"/>
            <a:ext cx="6781800" cy="7226300"/>
            <a:chOff x="96" y="0"/>
            <a:chExt cx="4503" cy="4857"/>
          </a:xfrm>
        </p:grpSpPr>
        <p:sp>
          <p:nvSpPr>
            <p:cNvPr id="13316" name="Text Box 10">
              <a:extLst>
                <a:ext uri="{FF2B5EF4-FFF2-40B4-BE49-F238E27FC236}">
                  <a16:creationId xmlns:a16="http://schemas.microsoft.com/office/drawing/2014/main" id="{B8799D57-5433-87E7-0442-693BE7AACB3C}"/>
                </a:ext>
              </a:extLst>
            </p:cNvPr>
            <p:cNvSpPr txBox="1">
              <a:spLocks noChangeArrowheads="1"/>
            </p:cNvSpPr>
            <p:nvPr/>
          </p:nvSpPr>
          <p:spPr bwMode="auto">
            <a:xfrm>
              <a:off x="148" y="0"/>
              <a:ext cx="995" cy="233"/>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Conceptual</a:t>
              </a:r>
              <a:endParaRPr lang="es-ES" altLang="es-ES" sz="1600" b="1" i="1">
                <a:latin typeface="Andale Mono" pitchFamily="49" charset="0"/>
              </a:endParaRPr>
            </a:p>
          </p:txBody>
        </p:sp>
        <p:sp>
          <p:nvSpPr>
            <p:cNvPr id="13317" name="Text Box 11">
              <a:extLst>
                <a:ext uri="{FF2B5EF4-FFF2-40B4-BE49-F238E27FC236}">
                  <a16:creationId xmlns:a16="http://schemas.microsoft.com/office/drawing/2014/main" id="{7C2FABF2-59EB-C4E9-E9AC-2FBE1DF3E7F4}"/>
                </a:ext>
              </a:extLst>
            </p:cNvPr>
            <p:cNvSpPr txBox="1">
              <a:spLocks noChangeArrowheads="1"/>
            </p:cNvSpPr>
            <p:nvPr/>
          </p:nvSpPr>
          <p:spPr bwMode="auto">
            <a:xfrm>
              <a:off x="3447" y="0"/>
              <a:ext cx="1152" cy="233"/>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Metodológico</a:t>
              </a:r>
              <a:endParaRPr lang="es-ES" altLang="es-ES" sz="1600" b="1" i="1">
                <a:latin typeface="Andale Mono" pitchFamily="49" charset="0"/>
              </a:endParaRPr>
            </a:p>
          </p:txBody>
        </p:sp>
        <p:grpSp>
          <p:nvGrpSpPr>
            <p:cNvPr id="13318" name="Group 12">
              <a:extLst>
                <a:ext uri="{FF2B5EF4-FFF2-40B4-BE49-F238E27FC236}">
                  <a16:creationId xmlns:a16="http://schemas.microsoft.com/office/drawing/2014/main" id="{BC2DBA27-664C-0838-756C-8891678B3AE4}"/>
                </a:ext>
              </a:extLst>
            </p:cNvPr>
            <p:cNvGrpSpPr>
              <a:grpSpLocks/>
            </p:cNvGrpSpPr>
            <p:nvPr/>
          </p:nvGrpSpPr>
          <p:grpSpPr bwMode="auto">
            <a:xfrm>
              <a:off x="209" y="333"/>
              <a:ext cx="4181" cy="2519"/>
              <a:chOff x="200" y="816"/>
              <a:chExt cx="3832" cy="3312"/>
            </a:xfrm>
          </p:grpSpPr>
          <p:sp>
            <p:nvSpPr>
              <p:cNvPr id="13326" name="Line 13">
                <a:extLst>
                  <a:ext uri="{FF2B5EF4-FFF2-40B4-BE49-F238E27FC236}">
                    <a16:creationId xmlns:a16="http://schemas.microsoft.com/office/drawing/2014/main" id="{262F9921-2DEF-E84B-CF7F-5985514C8D70}"/>
                  </a:ext>
                </a:extLst>
              </p:cNvPr>
              <p:cNvSpPr>
                <a:spLocks noChangeShapeType="1"/>
              </p:cNvSpPr>
              <p:nvPr/>
            </p:nvSpPr>
            <p:spPr bwMode="auto">
              <a:xfrm>
                <a:off x="200"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327" name="Line 14">
                <a:extLst>
                  <a:ext uri="{FF2B5EF4-FFF2-40B4-BE49-F238E27FC236}">
                    <a16:creationId xmlns:a16="http://schemas.microsoft.com/office/drawing/2014/main" id="{443DDFBE-6680-A30A-5E86-423D43190BD4}"/>
                  </a:ext>
                </a:extLst>
              </p:cNvPr>
              <p:cNvSpPr>
                <a:spLocks noChangeShapeType="1"/>
              </p:cNvSpPr>
              <p:nvPr/>
            </p:nvSpPr>
            <p:spPr bwMode="auto">
              <a:xfrm>
                <a:off x="3264"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328" name="Line 15">
                <a:extLst>
                  <a:ext uri="{FF2B5EF4-FFF2-40B4-BE49-F238E27FC236}">
                    <a16:creationId xmlns:a16="http://schemas.microsoft.com/office/drawing/2014/main" id="{A898729A-563E-7D22-DA4F-9FFDC5A7DF51}"/>
                  </a:ext>
                </a:extLst>
              </p:cNvPr>
              <p:cNvSpPr>
                <a:spLocks noChangeShapeType="1"/>
              </p:cNvSpPr>
              <p:nvPr/>
            </p:nvSpPr>
            <p:spPr bwMode="auto">
              <a:xfrm>
                <a:off x="960"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329" name="Line 16">
                <a:extLst>
                  <a:ext uri="{FF2B5EF4-FFF2-40B4-BE49-F238E27FC236}">
                    <a16:creationId xmlns:a16="http://schemas.microsoft.com/office/drawing/2014/main" id="{3B92CA53-E6FA-A3EC-CDED-E80534C817A4}"/>
                  </a:ext>
                </a:extLst>
              </p:cNvPr>
              <p:cNvSpPr>
                <a:spLocks noChangeShapeType="1"/>
              </p:cNvSpPr>
              <p:nvPr/>
            </p:nvSpPr>
            <p:spPr bwMode="auto">
              <a:xfrm flipH="1">
                <a:off x="2112"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13319" name="Text Box 17">
              <a:extLst>
                <a:ext uri="{FF2B5EF4-FFF2-40B4-BE49-F238E27FC236}">
                  <a16:creationId xmlns:a16="http://schemas.microsoft.com/office/drawing/2014/main" id="{E8D8EB63-F26A-74EB-3942-A8165A23F65C}"/>
                </a:ext>
              </a:extLst>
            </p:cNvPr>
            <p:cNvSpPr txBox="1">
              <a:spLocks noChangeArrowheads="1"/>
            </p:cNvSpPr>
            <p:nvPr/>
          </p:nvSpPr>
          <p:spPr bwMode="auto">
            <a:xfrm>
              <a:off x="96" y="701"/>
              <a:ext cx="890" cy="189"/>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COSMOVISION</a:t>
              </a:r>
              <a:endParaRPr lang="es-ES" altLang="es-ES" sz="1200">
                <a:latin typeface="Arial" panose="020B0604020202020204" pitchFamily="34" charset="0"/>
              </a:endParaRPr>
            </a:p>
          </p:txBody>
        </p:sp>
        <p:sp>
          <p:nvSpPr>
            <p:cNvPr id="13320" name="Text Box 18">
              <a:extLst>
                <a:ext uri="{FF2B5EF4-FFF2-40B4-BE49-F238E27FC236}">
                  <a16:creationId xmlns:a16="http://schemas.microsoft.com/office/drawing/2014/main" id="{39A2AA96-4704-5BE4-E9F5-00AAF05D1449}"/>
                </a:ext>
              </a:extLst>
            </p:cNvPr>
            <p:cNvSpPr txBox="1">
              <a:spLocks noChangeArrowheads="1"/>
            </p:cNvSpPr>
            <p:nvPr/>
          </p:nvSpPr>
          <p:spPr bwMode="auto">
            <a:xfrm>
              <a:off x="305" y="1142"/>
              <a:ext cx="891" cy="189"/>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FILOSOFIA</a:t>
              </a:r>
              <a:endParaRPr lang="es-ES" altLang="es-ES" sz="1200">
                <a:latin typeface="Arial" panose="020B0604020202020204" pitchFamily="34" charset="0"/>
              </a:endParaRPr>
            </a:p>
          </p:txBody>
        </p:sp>
        <p:sp>
          <p:nvSpPr>
            <p:cNvPr id="13321" name="Text Box 19">
              <a:extLst>
                <a:ext uri="{FF2B5EF4-FFF2-40B4-BE49-F238E27FC236}">
                  <a16:creationId xmlns:a16="http://schemas.microsoft.com/office/drawing/2014/main" id="{1685A0E8-16AE-9775-6F98-4A3543680C80}"/>
                </a:ext>
              </a:extLst>
            </p:cNvPr>
            <p:cNvSpPr txBox="1">
              <a:spLocks noChangeArrowheads="1"/>
            </p:cNvSpPr>
            <p:nvPr/>
          </p:nvSpPr>
          <p:spPr bwMode="auto">
            <a:xfrm>
              <a:off x="516" y="1584"/>
              <a:ext cx="889" cy="189"/>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TEORIA</a:t>
              </a:r>
              <a:endParaRPr lang="es-ES" altLang="es-ES" sz="1200">
                <a:latin typeface="Arial" panose="020B0604020202020204" pitchFamily="34" charset="0"/>
              </a:endParaRPr>
            </a:p>
          </p:txBody>
        </p:sp>
        <p:sp>
          <p:nvSpPr>
            <p:cNvPr id="13322" name="Text Box 20">
              <a:extLst>
                <a:ext uri="{FF2B5EF4-FFF2-40B4-BE49-F238E27FC236}">
                  <a16:creationId xmlns:a16="http://schemas.microsoft.com/office/drawing/2014/main" id="{CFE3EAB3-3701-CB09-873C-B868C8288D30}"/>
                </a:ext>
              </a:extLst>
            </p:cNvPr>
            <p:cNvSpPr txBox="1">
              <a:spLocks noChangeArrowheads="1"/>
            </p:cNvSpPr>
            <p:nvPr/>
          </p:nvSpPr>
          <p:spPr bwMode="auto">
            <a:xfrm>
              <a:off x="724" y="1982"/>
              <a:ext cx="891" cy="189"/>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PRINCIPIOS</a:t>
              </a:r>
              <a:endParaRPr lang="es-ES" altLang="es-ES" sz="1200">
                <a:latin typeface="Arial" panose="020B0604020202020204" pitchFamily="34" charset="0"/>
              </a:endParaRPr>
            </a:p>
          </p:txBody>
        </p:sp>
        <p:sp>
          <p:nvSpPr>
            <p:cNvPr id="13323" name="Text Box 21">
              <a:extLst>
                <a:ext uri="{FF2B5EF4-FFF2-40B4-BE49-F238E27FC236}">
                  <a16:creationId xmlns:a16="http://schemas.microsoft.com/office/drawing/2014/main" id="{20E5FF55-8DD0-BAC8-5017-A915F1C12AA6}"/>
                </a:ext>
              </a:extLst>
            </p:cNvPr>
            <p:cNvSpPr txBox="1">
              <a:spLocks noChangeArrowheads="1"/>
            </p:cNvSpPr>
            <p:nvPr/>
          </p:nvSpPr>
          <p:spPr bwMode="auto">
            <a:xfrm>
              <a:off x="516" y="3161"/>
              <a:ext cx="3769" cy="1696"/>
            </a:xfrm>
            <a:prstGeom prst="rect">
              <a:avLst/>
            </a:prstGeom>
            <a:solidFill>
              <a:srgbClr val="FFCC00"/>
            </a:solidFill>
            <a:ln w="6350">
              <a:solidFill>
                <a:schemeClr val="tx1"/>
              </a:solidFill>
              <a:miter lim="800000"/>
              <a:headEnd/>
              <a:tailEnd/>
            </a:ln>
          </p:spPr>
          <p:txBody>
            <a:bodyPr lIns="198000" rIns="1980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s-ES_tradnl" altLang="es-ES" sz="1200">
                <a:latin typeface="Arial" panose="020B0604020202020204" pitchFamily="34" charset="0"/>
              </a:endParaRPr>
            </a:p>
            <a:p>
              <a:pPr algn="ctr">
                <a:spcBef>
                  <a:spcPct val="50000"/>
                </a:spcBef>
                <a:buFontTx/>
                <a:buNone/>
              </a:pPr>
              <a:endParaRPr lang="es-ES_tradnl" altLang="es-ES" sz="1200">
                <a:latin typeface="Arial" panose="020B0604020202020204" pitchFamily="34" charset="0"/>
              </a:endParaRPr>
            </a:p>
            <a:p>
              <a:pPr algn="ctr">
                <a:spcBef>
                  <a:spcPct val="50000"/>
                </a:spcBef>
                <a:buFontTx/>
                <a:buNone/>
              </a:pPr>
              <a:r>
                <a:rPr lang="es-ES_tradnl" altLang="es-ES" sz="1400" b="1">
                  <a:latin typeface="Arial" panose="020B0604020202020204" pitchFamily="34" charset="0"/>
                </a:rPr>
                <a:t>ENUNCIADOS DE RELACIONES ENTRE CONCEPTOS QUE EXPLICAN COMO SE ESPERA QUE LOS HECHOS U OBJETOS SE MUESTREN O COMPORTEN</a:t>
              </a:r>
            </a:p>
            <a:p>
              <a:pPr eaLnBrk="1" hangingPunct="1"/>
              <a:r>
                <a:rPr lang="es-ES" altLang="es-ES" sz="1600">
                  <a:solidFill>
                    <a:srgbClr val="0066FF"/>
                  </a:solidFill>
                </a:rPr>
                <a:t>Un principio es una regla conceptual o metodológica que guía la investigación.</a:t>
              </a:r>
            </a:p>
            <a:p>
              <a:pPr algn="ctr">
                <a:spcBef>
                  <a:spcPct val="50000"/>
                </a:spcBef>
                <a:buFontTx/>
                <a:buNone/>
              </a:pPr>
              <a:endParaRPr lang="es-ES_tradnl" altLang="es-ES" sz="1600" b="1">
                <a:latin typeface="Arial" panose="020B0604020202020204" pitchFamily="34" charset="0"/>
              </a:endParaRPr>
            </a:p>
            <a:p>
              <a:pPr algn="ctr">
                <a:spcBef>
                  <a:spcPct val="50000"/>
                </a:spcBef>
                <a:buFontTx/>
                <a:buNone/>
              </a:pPr>
              <a:endParaRPr lang="es-ES" altLang="es-ES" sz="1400" b="1">
                <a:latin typeface="Arial" panose="020B0604020202020204" pitchFamily="34" charset="0"/>
              </a:endParaRPr>
            </a:p>
          </p:txBody>
        </p:sp>
        <p:sp>
          <p:nvSpPr>
            <p:cNvPr id="13324" name="Rectangle 22">
              <a:extLst>
                <a:ext uri="{FF2B5EF4-FFF2-40B4-BE49-F238E27FC236}">
                  <a16:creationId xmlns:a16="http://schemas.microsoft.com/office/drawing/2014/main" id="{205C0742-03A3-F7D8-648C-BD92A4660261}"/>
                </a:ext>
              </a:extLst>
            </p:cNvPr>
            <p:cNvSpPr>
              <a:spLocks noChangeArrowheads="1"/>
            </p:cNvSpPr>
            <p:nvPr/>
          </p:nvSpPr>
          <p:spPr bwMode="auto">
            <a:xfrm>
              <a:off x="358" y="3205"/>
              <a:ext cx="4006"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400" b="1" u="sng">
                  <a:solidFill>
                    <a:srgbClr val="FF0000"/>
                  </a:solidFill>
                  <a:latin typeface="Andale Mono" pitchFamily="49" charset="0"/>
                </a:rPr>
                <a:t>Principios</a:t>
              </a:r>
              <a:endParaRPr lang="es-ES" altLang="es-ES" sz="2400" b="1" u="sng">
                <a:solidFill>
                  <a:srgbClr val="FF0000"/>
                </a:solidFill>
                <a:latin typeface="Andale Mono" pitchFamily="49" charset="0"/>
              </a:endParaRPr>
            </a:p>
          </p:txBody>
        </p:sp>
        <p:sp>
          <p:nvSpPr>
            <p:cNvPr id="13325" name="Line 23">
              <a:extLst>
                <a:ext uri="{FF2B5EF4-FFF2-40B4-BE49-F238E27FC236}">
                  <a16:creationId xmlns:a16="http://schemas.microsoft.com/office/drawing/2014/main" id="{FA5EAE0F-5793-5B02-6839-88859F9220F1}"/>
                </a:ext>
              </a:extLst>
            </p:cNvPr>
            <p:cNvSpPr>
              <a:spLocks noChangeShapeType="1"/>
            </p:cNvSpPr>
            <p:nvPr/>
          </p:nvSpPr>
          <p:spPr bwMode="auto">
            <a:xfrm>
              <a:off x="1039" y="333"/>
              <a:ext cx="837" cy="1724"/>
            </a:xfrm>
            <a:prstGeom prst="line">
              <a:avLst/>
            </a:prstGeom>
            <a:noFill/>
            <a:ln w="762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s-E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CA2F1D91-E678-BDF5-B231-3ABB24451D79}"/>
              </a:ext>
            </a:extLst>
          </p:cNvPr>
          <p:cNvGrpSpPr>
            <a:grpSpLocks/>
          </p:cNvGrpSpPr>
          <p:nvPr/>
        </p:nvGrpSpPr>
        <p:grpSpPr bwMode="auto">
          <a:xfrm>
            <a:off x="1524000" y="0"/>
            <a:ext cx="9144000" cy="6858000"/>
            <a:chOff x="0" y="0"/>
            <a:chExt cx="5760" cy="4320"/>
          </a:xfrm>
        </p:grpSpPr>
        <p:sp>
          <p:nvSpPr>
            <p:cNvPr id="14355" name="Rectangle 3">
              <a:extLst>
                <a:ext uri="{FF2B5EF4-FFF2-40B4-BE49-F238E27FC236}">
                  <a16:creationId xmlns:a16="http://schemas.microsoft.com/office/drawing/2014/main" id="{D2CBDFFD-27CF-F2B8-DC6D-A13A1960853F}"/>
                </a:ext>
              </a:extLst>
            </p:cNvPr>
            <p:cNvSpPr>
              <a:spLocks noChangeArrowheads="1"/>
            </p:cNvSpPr>
            <p:nvPr/>
          </p:nvSpPr>
          <p:spPr bwMode="auto">
            <a:xfrm>
              <a:off x="0" y="0"/>
              <a:ext cx="5760" cy="4320"/>
            </a:xfrm>
            <a:prstGeom prst="rect">
              <a:avLst/>
            </a:prstGeom>
            <a:solidFill>
              <a:srgbClr val="FAF9D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4356" name="Rectangle 4">
              <a:extLst>
                <a:ext uri="{FF2B5EF4-FFF2-40B4-BE49-F238E27FC236}">
                  <a16:creationId xmlns:a16="http://schemas.microsoft.com/office/drawing/2014/main" id="{142E4AB4-B8BC-0559-AFE7-9DB85136A5D8}"/>
                </a:ext>
              </a:extLst>
            </p:cNvPr>
            <p:cNvSpPr>
              <a:spLocks noChangeArrowheads="1"/>
            </p:cNvSpPr>
            <p:nvPr/>
          </p:nvSpPr>
          <p:spPr bwMode="auto">
            <a:xfrm>
              <a:off x="0" y="0"/>
              <a:ext cx="930" cy="2704"/>
            </a:xfrm>
            <a:prstGeom prst="rect">
              <a:avLst/>
            </a:prstGeom>
            <a:solidFill>
              <a:srgbClr val="B4B08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4357" name="Line 5">
              <a:extLst>
                <a:ext uri="{FF2B5EF4-FFF2-40B4-BE49-F238E27FC236}">
                  <a16:creationId xmlns:a16="http://schemas.microsoft.com/office/drawing/2014/main" id="{1BE7E18A-8DCD-97FF-37BD-399DE1909873}"/>
                </a:ext>
              </a:extLst>
            </p:cNvPr>
            <p:cNvSpPr>
              <a:spLocks noChangeShapeType="1"/>
            </p:cNvSpPr>
            <p:nvPr/>
          </p:nvSpPr>
          <p:spPr bwMode="auto">
            <a:xfrm>
              <a:off x="0" y="2704"/>
              <a:ext cx="93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358" name="Rectangle 6">
              <a:extLst>
                <a:ext uri="{FF2B5EF4-FFF2-40B4-BE49-F238E27FC236}">
                  <a16:creationId xmlns:a16="http://schemas.microsoft.com/office/drawing/2014/main" id="{B20DB904-5EA9-4526-42A2-FA016F1AA891}"/>
                </a:ext>
              </a:extLst>
            </p:cNvPr>
            <p:cNvSpPr>
              <a:spLocks noChangeArrowheads="1"/>
            </p:cNvSpPr>
            <p:nvPr/>
          </p:nvSpPr>
          <p:spPr bwMode="auto">
            <a:xfrm>
              <a:off x="4073" y="279"/>
              <a:ext cx="1406" cy="227"/>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4359" name="Line 7">
              <a:extLst>
                <a:ext uri="{FF2B5EF4-FFF2-40B4-BE49-F238E27FC236}">
                  <a16:creationId xmlns:a16="http://schemas.microsoft.com/office/drawing/2014/main" id="{51C5F4A9-DDDC-E9DB-5AAF-C6BAB278DE14}"/>
                </a:ext>
              </a:extLst>
            </p:cNvPr>
            <p:cNvSpPr>
              <a:spLocks noChangeShapeType="1"/>
            </p:cNvSpPr>
            <p:nvPr/>
          </p:nvSpPr>
          <p:spPr bwMode="auto">
            <a:xfrm>
              <a:off x="431" y="391"/>
              <a:ext cx="517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360" name="Line 8">
              <a:extLst>
                <a:ext uri="{FF2B5EF4-FFF2-40B4-BE49-F238E27FC236}">
                  <a16:creationId xmlns:a16="http://schemas.microsoft.com/office/drawing/2014/main" id="{C5668996-2082-304C-60DE-08B6ABB95308}"/>
                </a:ext>
              </a:extLst>
            </p:cNvPr>
            <p:cNvSpPr>
              <a:spLocks noChangeShapeType="1"/>
            </p:cNvSpPr>
            <p:nvPr/>
          </p:nvSpPr>
          <p:spPr bwMode="auto">
            <a:xfrm rot="-5400000">
              <a:off x="-434" y="1364"/>
              <a:ext cx="272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14339" name="Group 9">
            <a:extLst>
              <a:ext uri="{FF2B5EF4-FFF2-40B4-BE49-F238E27FC236}">
                <a16:creationId xmlns:a16="http://schemas.microsoft.com/office/drawing/2014/main" id="{96566597-270E-F1B5-41CC-63FA07863666}"/>
              </a:ext>
            </a:extLst>
          </p:cNvPr>
          <p:cNvGrpSpPr>
            <a:grpSpLocks/>
          </p:cNvGrpSpPr>
          <p:nvPr/>
        </p:nvGrpSpPr>
        <p:grpSpPr bwMode="auto">
          <a:xfrm>
            <a:off x="3048000" y="200026"/>
            <a:ext cx="6934200" cy="6537325"/>
            <a:chOff x="960" y="118"/>
            <a:chExt cx="4222" cy="3848"/>
          </a:xfrm>
        </p:grpSpPr>
        <p:sp>
          <p:nvSpPr>
            <p:cNvPr id="14340" name="Text Box 10">
              <a:extLst>
                <a:ext uri="{FF2B5EF4-FFF2-40B4-BE49-F238E27FC236}">
                  <a16:creationId xmlns:a16="http://schemas.microsoft.com/office/drawing/2014/main" id="{75C91CDD-1809-3E23-9BAE-4D6832A41A2F}"/>
                </a:ext>
              </a:extLst>
            </p:cNvPr>
            <p:cNvSpPr txBox="1">
              <a:spLocks noChangeArrowheads="1"/>
            </p:cNvSpPr>
            <p:nvPr/>
          </p:nvSpPr>
          <p:spPr bwMode="auto">
            <a:xfrm>
              <a:off x="1009" y="118"/>
              <a:ext cx="933" cy="204"/>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Conceptual</a:t>
              </a:r>
              <a:endParaRPr lang="es-ES" altLang="es-ES" sz="1600" b="1" i="1">
                <a:latin typeface="Andale Mono" pitchFamily="49" charset="0"/>
              </a:endParaRPr>
            </a:p>
          </p:txBody>
        </p:sp>
        <p:sp>
          <p:nvSpPr>
            <p:cNvPr id="14341" name="Text Box 11">
              <a:extLst>
                <a:ext uri="{FF2B5EF4-FFF2-40B4-BE49-F238E27FC236}">
                  <a16:creationId xmlns:a16="http://schemas.microsoft.com/office/drawing/2014/main" id="{E89C9687-95FA-1841-0880-03A844038504}"/>
                </a:ext>
              </a:extLst>
            </p:cNvPr>
            <p:cNvSpPr txBox="1">
              <a:spLocks noChangeArrowheads="1"/>
            </p:cNvSpPr>
            <p:nvPr/>
          </p:nvSpPr>
          <p:spPr bwMode="auto">
            <a:xfrm>
              <a:off x="4102" y="118"/>
              <a:ext cx="1080" cy="204"/>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Metodológico</a:t>
              </a:r>
              <a:endParaRPr lang="es-ES" altLang="es-ES" sz="1600" b="1" i="1">
                <a:latin typeface="Andale Mono" pitchFamily="49" charset="0"/>
              </a:endParaRPr>
            </a:p>
          </p:txBody>
        </p:sp>
        <p:grpSp>
          <p:nvGrpSpPr>
            <p:cNvPr id="14342" name="Group 12">
              <a:extLst>
                <a:ext uri="{FF2B5EF4-FFF2-40B4-BE49-F238E27FC236}">
                  <a16:creationId xmlns:a16="http://schemas.microsoft.com/office/drawing/2014/main" id="{EAEE3788-9DA0-A168-2DA1-3A316E240746}"/>
                </a:ext>
              </a:extLst>
            </p:cNvPr>
            <p:cNvGrpSpPr>
              <a:grpSpLocks/>
            </p:cNvGrpSpPr>
            <p:nvPr/>
          </p:nvGrpSpPr>
          <p:grpSpPr bwMode="auto">
            <a:xfrm>
              <a:off x="1066" y="406"/>
              <a:ext cx="3919" cy="2176"/>
              <a:chOff x="200" y="816"/>
              <a:chExt cx="3832" cy="3312"/>
            </a:xfrm>
          </p:grpSpPr>
          <p:sp>
            <p:nvSpPr>
              <p:cNvPr id="14351" name="Line 13">
                <a:extLst>
                  <a:ext uri="{FF2B5EF4-FFF2-40B4-BE49-F238E27FC236}">
                    <a16:creationId xmlns:a16="http://schemas.microsoft.com/office/drawing/2014/main" id="{088C9C64-B15C-4E19-E2E3-CB779FAD222C}"/>
                  </a:ext>
                </a:extLst>
              </p:cNvPr>
              <p:cNvSpPr>
                <a:spLocks noChangeShapeType="1"/>
              </p:cNvSpPr>
              <p:nvPr/>
            </p:nvSpPr>
            <p:spPr bwMode="auto">
              <a:xfrm>
                <a:off x="200"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352" name="Line 14">
                <a:extLst>
                  <a:ext uri="{FF2B5EF4-FFF2-40B4-BE49-F238E27FC236}">
                    <a16:creationId xmlns:a16="http://schemas.microsoft.com/office/drawing/2014/main" id="{FE8CCCD1-2ECA-B1FC-7B0A-6CFD929BC391}"/>
                  </a:ext>
                </a:extLst>
              </p:cNvPr>
              <p:cNvSpPr>
                <a:spLocks noChangeShapeType="1"/>
              </p:cNvSpPr>
              <p:nvPr/>
            </p:nvSpPr>
            <p:spPr bwMode="auto">
              <a:xfrm>
                <a:off x="3264"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353" name="Line 15">
                <a:extLst>
                  <a:ext uri="{FF2B5EF4-FFF2-40B4-BE49-F238E27FC236}">
                    <a16:creationId xmlns:a16="http://schemas.microsoft.com/office/drawing/2014/main" id="{12AF374C-EBE2-DB2C-346C-24831994330D}"/>
                  </a:ext>
                </a:extLst>
              </p:cNvPr>
              <p:cNvSpPr>
                <a:spLocks noChangeShapeType="1"/>
              </p:cNvSpPr>
              <p:nvPr/>
            </p:nvSpPr>
            <p:spPr bwMode="auto">
              <a:xfrm>
                <a:off x="960"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354" name="Line 16">
                <a:extLst>
                  <a:ext uri="{FF2B5EF4-FFF2-40B4-BE49-F238E27FC236}">
                    <a16:creationId xmlns:a16="http://schemas.microsoft.com/office/drawing/2014/main" id="{74C7CF4F-FF48-0874-E35F-5EEBDB0F4A10}"/>
                  </a:ext>
                </a:extLst>
              </p:cNvPr>
              <p:cNvSpPr>
                <a:spLocks noChangeShapeType="1"/>
              </p:cNvSpPr>
              <p:nvPr/>
            </p:nvSpPr>
            <p:spPr bwMode="auto">
              <a:xfrm flipH="1">
                <a:off x="2112"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14343" name="Text Box 17">
              <a:extLst>
                <a:ext uri="{FF2B5EF4-FFF2-40B4-BE49-F238E27FC236}">
                  <a16:creationId xmlns:a16="http://schemas.microsoft.com/office/drawing/2014/main" id="{BB9C1317-7F9A-CAF8-7510-98D4A59A6ABF}"/>
                </a:ext>
              </a:extLst>
            </p:cNvPr>
            <p:cNvSpPr txBox="1">
              <a:spLocks noChangeArrowheads="1"/>
            </p:cNvSpPr>
            <p:nvPr/>
          </p:nvSpPr>
          <p:spPr bwMode="auto">
            <a:xfrm>
              <a:off x="960" y="723"/>
              <a:ext cx="835" cy="166"/>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COSMOVISION</a:t>
              </a:r>
              <a:endParaRPr lang="es-ES" altLang="es-ES" sz="1200">
                <a:latin typeface="Arial" panose="020B0604020202020204" pitchFamily="34" charset="0"/>
              </a:endParaRPr>
            </a:p>
          </p:txBody>
        </p:sp>
        <p:sp>
          <p:nvSpPr>
            <p:cNvPr id="14344" name="Text Box 18">
              <a:extLst>
                <a:ext uri="{FF2B5EF4-FFF2-40B4-BE49-F238E27FC236}">
                  <a16:creationId xmlns:a16="http://schemas.microsoft.com/office/drawing/2014/main" id="{666F5A0F-CD3C-418C-A862-2AC889EF2EE4}"/>
                </a:ext>
              </a:extLst>
            </p:cNvPr>
            <p:cNvSpPr txBox="1">
              <a:spLocks noChangeArrowheads="1"/>
            </p:cNvSpPr>
            <p:nvPr/>
          </p:nvSpPr>
          <p:spPr bwMode="auto">
            <a:xfrm>
              <a:off x="1156" y="1105"/>
              <a:ext cx="835" cy="166"/>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FILOSOFIA</a:t>
              </a:r>
              <a:endParaRPr lang="es-ES" altLang="es-ES" sz="1200">
                <a:latin typeface="Arial" panose="020B0604020202020204" pitchFamily="34" charset="0"/>
              </a:endParaRPr>
            </a:p>
          </p:txBody>
        </p:sp>
        <p:sp>
          <p:nvSpPr>
            <p:cNvPr id="14345" name="Text Box 19">
              <a:extLst>
                <a:ext uri="{FF2B5EF4-FFF2-40B4-BE49-F238E27FC236}">
                  <a16:creationId xmlns:a16="http://schemas.microsoft.com/office/drawing/2014/main" id="{AF5BBCB1-4DAA-7262-70D6-907438CFB00F}"/>
                </a:ext>
              </a:extLst>
            </p:cNvPr>
            <p:cNvSpPr txBox="1">
              <a:spLocks noChangeArrowheads="1"/>
            </p:cNvSpPr>
            <p:nvPr/>
          </p:nvSpPr>
          <p:spPr bwMode="auto">
            <a:xfrm>
              <a:off x="1353" y="1488"/>
              <a:ext cx="834" cy="166"/>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TEORIA</a:t>
              </a:r>
              <a:endParaRPr lang="es-ES" altLang="es-ES" sz="1200">
                <a:latin typeface="Arial" panose="020B0604020202020204" pitchFamily="34" charset="0"/>
              </a:endParaRPr>
            </a:p>
          </p:txBody>
        </p:sp>
        <p:sp>
          <p:nvSpPr>
            <p:cNvPr id="14346" name="Text Box 20">
              <a:extLst>
                <a:ext uri="{FF2B5EF4-FFF2-40B4-BE49-F238E27FC236}">
                  <a16:creationId xmlns:a16="http://schemas.microsoft.com/office/drawing/2014/main" id="{04ABFC8F-51E4-0AAA-36D6-D206892E73E1}"/>
                </a:ext>
              </a:extLst>
            </p:cNvPr>
            <p:cNvSpPr txBox="1">
              <a:spLocks noChangeArrowheads="1"/>
            </p:cNvSpPr>
            <p:nvPr/>
          </p:nvSpPr>
          <p:spPr bwMode="auto">
            <a:xfrm>
              <a:off x="1549" y="1831"/>
              <a:ext cx="835" cy="166"/>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PRINCIPIOS</a:t>
              </a:r>
              <a:endParaRPr lang="es-ES" altLang="es-ES" sz="1200">
                <a:latin typeface="Arial" panose="020B0604020202020204" pitchFamily="34" charset="0"/>
              </a:endParaRPr>
            </a:p>
          </p:txBody>
        </p:sp>
        <p:sp>
          <p:nvSpPr>
            <p:cNvPr id="14347" name="Text Box 21">
              <a:extLst>
                <a:ext uri="{FF2B5EF4-FFF2-40B4-BE49-F238E27FC236}">
                  <a16:creationId xmlns:a16="http://schemas.microsoft.com/office/drawing/2014/main" id="{B3F787AE-137F-98A8-0D3A-273A146BD46B}"/>
                </a:ext>
              </a:extLst>
            </p:cNvPr>
            <p:cNvSpPr txBox="1">
              <a:spLocks noChangeArrowheads="1"/>
            </p:cNvSpPr>
            <p:nvPr/>
          </p:nvSpPr>
          <p:spPr bwMode="auto">
            <a:xfrm>
              <a:off x="1795" y="2252"/>
              <a:ext cx="834" cy="165"/>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CONCEPTOS</a:t>
              </a:r>
              <a:endParaRPr lang="es-ES" altLang="es-ES" sz="1200">
                <a:latin typeface="Arial" panose="020B0604020202020204" pitchFamily="34" charset="0"/>
              </a:endParaRPr>
            </a:p>
          </p:txBody>
        </p:sp>
        <p:sp>
          <p:nvSpPr>
            <p:cNvPr id="14348" name="Text Box 22">
              <a:extLst>
                <a:ext uri="{FF2B5EF4-FFF2-40B4-BE49-F238E27FC236}">
                  <a16:creationId xmlns:a16="http://schemas.microsoft.com/office/drawing/2014/main" id="{1BD3FA2A-128D-A39B-493F-43432C95069A}"/>
                </a:ext>
              </a:extLst>
            </p:cNvPr>
            <p:cNvSpPr txBox="1">
              <a:spLocks noChangeArrowheads="1"/>
            </p:cNvSpPr>
            <p:nvPr/>
          </p:nvSpPr>
          <p:spPr bwMode="auto">
            <a:xfrm>
              <a:off x="1353" y="2851"/>
              <a:ext cx="3534" cy="1115"/>
            </a:xfrm>
            <a:prstGeom prst="rect">
              <a:avLst/>
            </a:prstGeom>
            <a:solidFill>
              <a:srgbClr val="FFCC00"/>
            </a:solidFill>
            <a:ln w="6350">
              <a:solidFill>
                <a:schemeClr val="tx1"/>
              </a:solidFill>
              <a:miter lim="800000"/>
              <a:headEnd/>
              <a:tailEnd/>
            </a:ln>
          </p:spPr>
          <p:txBody>
            <a:bodyPr lIns="198000" rIns="1980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s-ES_tradnl" altLang="es-ES" sz="1200">
                <a:latin typeface="Arial" panose="020B0604020202020204" pitchFamily="34" charset="0"/>
              </a:endParaRPr>
            </a:p>
            <a:p>
              <a:pPr algn="ctr">
                <a:spcBef>
                  <a:spcPct val="50000"/>
                </a:spcBef>
                <a:buFontTx/>
                <a:buNone/>
              </a:pPr>
              <a:endParaRPr lang="es-ES_tradnl" altLang="es-ES" sz="1200">
                <a:latin typeface="Arial" panose="020B0604020202020204" pitchFamily="34" charset="0"/>
              </a:endParaRPr>
            </a:p>
            <a:p>
              <a:pPr algn="ctr">
                <a:spcBef>
                  <a:spcPct val="50000"/>
                </a:spcBef>
                <a:buFontTx/>
                <a:buNone/>
              </a:pPr>
              <a:endParaRPr lang="es-ES_tradnl" altLang="es-ES" sz="1200">
                <a:latin typeface="Arial" panose="020B0604020202020204" pitchFamily="34" charset="0"/>
              </a:endParaRPr>
            </a:p>
            <a:p>
              <a:pPr algn="ctr">
                <a:spcBef>
                  <a:spcPct val="50000"/>
                </a:spcBef>
                <a:buFontTx/>
                <a:buNone/>
              </a:pPr>
              <a:r>
                <a:rPr lang="es-ES_tradnl" altLang="es-ES" sz="1400" b="1">
                  <a:latin typeface="Arial" panose="020B0604020202020204" pitchFamily="34" charset="0"/>
                </a:rPr>
                <a:t>REGULARIDADES PERCIBIDAS EN LOS HECHOS U OBJETOS ( O REGISTROS DE HECHOS U OBJETOS ) QUE SE DESIGNAN MEDIANTE UNA ETIQUETA</a:t>
              </a:r>
            </a:p>
            <a:p>
              <a:pPr algn="ctr">
                <a:spcBef>
                  <a:spcPct val="50000"/>
                </a:spcBef>
                <a:buFontTx/>
                <a:buNone/>
              </a:pPr>
              <a:endParaRPr lang="es-ES" altLang="es-ES" sz="1400" b="1">
                <a:latin typeface="Arial" panose="020B0604020202020204" pitchFamily="34" charset="0"/>
              </a:endParaRPr>
            </a:p>
          </p:txBody>
        </p:sp>
        <p:sp>
          <p:nvSpPr>
            <p:cNvPr id="14349" name="Rectangle 23">
              <a:extLst>
                <a:ext uri="{FF2B5EF4-FFF2-40B4-BE49-F238E27FC236}">
                  <a16:creationId xmlns:a16="http://schemas.microsoft.com/office/drawing/2014/main" id="{81EA7ACB-D800-BA33-FFFE-38AD8174F7A8}"/>
                </a:ext>
              </a:extLst>
            </p:cNvPr>
            <p:cNvSpPr>
              <a:spLocks noChangeArrowheads="1"/>
            </p:cNvSpPr>
            <p:nvPr/>
          </p:nvSpPr>
          <p:spPr bwMode="auto">
            <a:xfrm>
              <a:off x="1205" y="2888"/>
              <a:ext cx="3756"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400" b="1" u="sng">
                  <a:solidFill>
                    <a:srgbClr val="FF0000"/>
                  </a:solidFill>
                  <a:latin typeface="Andale Mono" pitchFamily="49" charset="0"/>
                </a:rPr>
                <a:t>Conceptos</a:t>
              </a:r>
              <a:endParaRPr lang="es-ES" altLang="es-ES" sz="2400" b="1" u="sng">
                <a:solidFill>
                  <a:srgbClr val="FF0000"/>
                </a:solidFill>
                <a:latin typeface="Andale Mono" pitchFamily="49" charset="0"/>
              </a:endParaRPr>
            </a:p>
          </p:txBody>
        </p:sp>
        <p:sp>
          <p:nvSpPr>
            <p:cNvPr id="14350" name="Line 24">
              <a:extLst>
                <a:ext uri="{FF2B5EF4-FFF2-40B4-BE49-F238E27FC236}">
                  <a16:creationId xmlns:a16="http://schemas.microsoft.com/office/drawing/2014/main" id="{360AA729-B8E4-79DB-C325-6481C40BF6A3}"/>
                </a:ext>
              </a:extLst>
            </p:cNvPr>
            <p:cNvSpPr>
              <a:spLocks noChangeShapeType="1"/>
            </p:cNvSpPr>
            <p:nvPr/>
          </p:nvSpPr>
          <p:spPr bwMode="auto">
            <a:xfrm>
              <a:off x="1844" y="406"/>
              <a:ext cx="1031" cy="1909"/>
            </a:xfrm>
            <a:prstGeom prst="line">
              <a:avLst/>
            </a:prstGeom>
            <a:noFill/>
            <a:ln w="762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s-E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A20AF4BD-1D7D-3432-553B-713DE4825365}"/>
              </a:ext>
            </a:extLst>
          </p:cNvPr>
          <p:cNvSpPr>
            <a:spLocks noGrp="1" noChangeArrowheads="1"/>
          </p:cNvSpPr>
          <p:nvPr>
            <p:ph type="body" idx="1"/>
          </p:nvPr>
        </p:nvSpPr>
        <p:spPr>
          <a:xfrm>
            <a:off x="2279650" y="908051"/>
            <a:ext cx="7772400" cy="4321175"/>
          </a:xfrm>
        </p:spPr>
        <p:txBody>
          <a:bodyPr/>
          <a:lstStyle/>
          <a:p>
            <a:pPr algn="just" eaLnBrk="1" hangingPunct="1">
              <a:lnSpc>
                <a:spcPct val="80000"/>
              </a:lnSpc>
            </a:pPr>
            <a:r>
              <a:rPr lang="es-ES" altLang="es-ES" sz="4000" b="1" dirty="0"/>
              <a:t>En el centro de la UVE se plantea a modo de pregunta la preocupación</a:t>
            </a:r>
            <a:r>
              <a:rPr lang="es-ES" altLang="es-ES" sz="4000" dirty="0"/>
              <a:t> que ya se intuía presente en la parte conceptual, siendo esta pregunta la que impulsa la parte experimental de la investigación. </a:t>
            </a:r>
          </a:p>
          <a:p>
            <a:pPr eaLnBrk="1" hangingPunct="1">
              <a:lnSpc>
                <a:spcPct val="80000"/>
              </a:lnSpc>
            </a:pPr>
            <a:endParaRPr lang="es-ES" altLang="es-E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a:extLst>
              <a:ext uri="{FF2B5EF4-FFF2-40B4-BE49-F238E27FC236}">
                <a16:creationId xmlns:a16="http://schemas.microsoft.com/office/drawing/2014/main" id="{793A2495-0F79-CE90-D67D-CA3B8C48D798}"/>
              </a:ext>
            </a:extLst>
          </p:cNvPr>
          <p:cNvGrpSpPr>
            <a:grpSpLocks/>
          </p:cNvGrpSpPr>
          <p:nvPr/>
        </p:nvGrpSpPr>
        <p:grpSpPr bwMode="auto">
          <a:xfrm>
            <a:off x="1524000" y="0"/>
            <a:ext cx="9144000" cy="6858000"/>
            <a:chOff x="0" y="0"/>
            <a:chExt cx="5760" cy="4320"/>
          </a:xfrm>
        </p:grpSpPr>
        <p:sp>
          <p:nvSpPr>
            <p:cNvPr id="16404" name="Rectangle 3">
              <a:extLst>
                <a:ext uri="{FF2B5EF4-FFF2-40B4-BE49-F238E27FC236}">
                  <a16:creationId xmlns:a16="http://schemas.microsoft.com/office/drawing/2014/main" id="{8336C629-9F31-D9AE-3B21-CD7D59365037}"/>
                </a:ext>
              </a:extLst>
            </p:cNvPr>
            <p:cNvSpPr>
              <a:spLocks noChangeArrowheads="1"/>
            </p:cNvSpPr>
            <p:nvPr/>
          </p:nvSpPr>
          <p:spPr bwMode="auto">
            <a:xfrm>
              <a:off x="0" y="0"/>
              <a:ext cx="5760" cy="4320"/>
            </a:xfrm>
            <a:prstGeom prst="rect">
              <a:avLst/>
            </a:prstGeom>
            <a:solidFill>
              <a:srgbClr val="FAF9D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6405" name="Rectangle 4">
              <a:extLst>
                <a:ext uri="{FF2B5EF4-FFF2-40B4-BE49-F238E27FC236}">
                  <a16:creationId xmlns:a16="http://schemas.microsoft.com/office/drawing/2014/main" id="{C20101E6-646C-BBF5-7A2F-1B980812EA5A}"/>
                </a:ext>
              </a:extLst>
            </p:cNvPr>
            <p:cNvSpPr>
              <a:spLocks noChangeArrowheads="1"/>
            </p:cNvSpPr>
            <p:nvPr/>
          </p:nvSpPr>
          <p:spPr bwMode="auto">
            <a:xfrm>
              <a:off x="0" y="0"/>
              <a:ext cx="930" cy="2704"/>
            </a:xfrm>
            <a:prstGeom prst="rect">
              <a:avLst/>
            </a:prstGeom>
            <a:solidFill>
              <a:srgbClr val="B4B08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6406" name="Line 5">
              <a:extLst>
                <a:ext uri="{FF2B5EF4-FFF2-40B4-BE49-F238E27FC236}">
                  <a16:creationId xmlns:a16="http://schemas.microsoft.com/office/drawing/2014/main" id="{83FC3CEE-8EAA-CD2E-16DA-9845D4F84A9B}"/>
                </a:ext>
              </a:extLst>
            </p:cNvPr>
            <p:cNvSpPr>
              <a:spLocks noChangeShapeType="1"/>
            </p:cNvSpPr>
            <p:nvPr/>
          </p:nvSpPr>
          <p:spPr bwMode="auto">
            <a:xfrm>
              <a:off x="0" y="2704"/>
              <a:ext cx="93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6407" name="Rectangle 6">
              <a:extLst>
                <a:ext uri="{FF2B5EF4-FFF2-40B4-BE49-F238E27FC236}">
                  <a16:creationId xmlns:a16="http://schemas.microsoft.com/office/drawing/2014/main" id="{2735C5B1-506D-C9DE-FD1A-4F277B873CE0}"/>
                </a:ext>
              </a:extLst>
            </p:cNvPr>
            <p:cNvSpPr>
              <a:spLocks noChangeArrowheads="1"/>
            </p:cNvSpPr>
            <p:nvPr/>
          </p:nvSpPr>
          <p:spPr bwMode="auto">
            <a:xfrm>
              <a:off x="4073" y="279"/>
              <a:ext cx="1406" cy="227"/>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6408" name="Line 7">
              <a:extLst>
                <a:ext uri="{FF2B5EF4-FFF2-40B4-BE49-F238E27FC236}">
                  <a16:creationId xmlns:a16="http://schemas.microsoft.com/office/drawing/2014/main" id="{D23FC326-0D47-119F-58B2-B608E0F09631}"/>
                </a:ext>
              </a:extLst>
            </p:cNvPr>
            <p:cNvSpPr>
              <a:spLocks noChangeShapeType="1"/>
            </p:cNvSpPr>
            <p:nvPr/>
          </p:nvSpPr>
          <p:spPr bwMode="auto">
            <a:xfrm>
              <a:off x="431" y="391"/>
              <a:ext cx="517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6409" name="Line 8">
              <a:extLst>
                <a:ext uri="{FF2B5EF4-FFF2-40B4-BE49-F238E27FC236}">
                  <a16:creationId xmlns:a16="http://schemas.microsoft.com/office/drawing/2014/main" id="{31F63F26-EEE1-3641-995F-837ED00AE578}"/>
                </a:ext>
              </a:extLst>
            </p:cNvPr>
            <p:cNvSpPr>
              <a:spLocks noChangeShapeType="1"/>
            </p:cNvSpPr>
            <p:nvPr/>
          </p:nvSpPr>
          <p:spPr bwMode="auto">
            <a:xfrm rot="-5400000">
              <a:off x="-434" y="1364"/>
              <a:ext cx="272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16387" name="Group 9">
            <a:extLst>
              <a:ext uri="{FF2B5EF4-FFF2-40B4-BE49-F238E27FC236}">
                <a16:creationId xmlns:a16="http://schemas.microsoft.com/office/drawing/2014/main" id="{D5D2AD71-43FB-9951-D298-EF96002F0018}"/>
              </a:ext>
            </a:extLst>
          </p:cNvPr>
          <p:cNvGrpSpPr>
            <a:grpSpLocks/>
          </p:cNvGrpSpPr>
          <p:nvPr/>
        </p:nvGrpSpPr>
        <p:grpSpPr bwMode="auto">
          <a:xfrm>
            <a:off x="3143250" y="0"/>
            <a:ext cx="6858000" cy="6904038"/>
            <a:chOff x="1008" y="118"/>
            <a:chExt cx="4081" cy="4353"/>
          </a:xfrm>
        </p:grpSpPr>
        <p:sp>
          <p:nvSpPr>
            <p:cNvPr id="16388" name="Text Box 10">
              <a:extLst>
                <a:ext uri="{FF2B5EF4-FFF2-40B4-BE49-F238E27FC236}">
                  <a16:creationId xmlns:a16="http://schemas.microsoft.com/office/drawing/2014/main" id="{B5F3A971-75A3-E92B-581F-69CFC39576DB}"/>
                </a:ext>
              </a:extLst>
            </p:cNvPr>
            <p:cNvSpPr txBox="1">
              <a:spLocks noChangeArrowheads="1"/>
            </p:cNvSpPr>
            <p:nvPr/>
          </p:nvSpPr>
          <p:spPr bwMode="auto">
            <a:xfrm>
              <a:off x="1055" y="118"/>
              <a:ext cx="902" cy="218"/>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Conceptual</a:t>
              </a:r>
              <a:endParaRPr lang="es-ES" altLang="es-ES" sz="1600" b="1" i="1">
                <a:latin typeface="Andale Mono" pitchFamily="49" charset="0"/>
              </a:endParaRPr>
            </a:p>
          </p:txBody>
        </p:sp>
        <p:sp>
          <p:nvSpPr>
            <p:cNvPr id="16389" name="Text Box 11">
              <a:extLst>
                <a:ext uri="{FF2B5EF4-FFF2-40B4-BE49-F238E27FC236}">
                  <a16:creationId xmlns:a16="http://schemas.microsoft.com/office/drawing/2014/main" id="{4941E9B7-B6D9-2511-C50B-D2D67027CE3A}"/>
                </a:ext>
              </a:extLst>
            </p:cNvPr>
            <p:cNvSpPr txBox="1">
              <a:spLocks noChangeArrowheads="1"/>
            </p:cNvSpPr>
            <p:nvPr/>
          </p:nvSpPr>
          <p:spPr bwMode="auto">
            <a:xfrm>
              <a:off x="4045" y="118"/>
              <a:ext cx="1044" cy="218"/>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Metodológico</a:t>
              </a:r>
              <a:endParaRPr lang="es-ES" altLang="es-ES" sz="1600" b="1" i="1">
                <a:latin typeface="Andale Mono" pitchFamily="49" charset="0"/>
              </a:endParaRPr>
            </a:p>
          </p:txBody>
        </p:sp>
        <p:grpSp>
          <p:nvGrpSpPr>
            <p:cNvPr id="16390" name="Group 12">
              <a:extLst>
                <a:ext uri="{FF2B5EF4-FFF2-40B4-BE49-F238E27FC236}">
                  <a16:creationId xmlns:a16="http://schemas.microsoft.com/office/drawing/2014/main" id="{B26A7EA7-2647-BBBC-BA9B-FED4552E263B}"/>
                </a:ext>
              </a:extLst>
            </p:cNvPr>
            <p:cNvGrpSpPr>
              <a:grpSpLocks/>
            </p:cNvGrpSpPr>
            <p:nvPr/>
          </p:nvGrpSpPr>
          <p:grpSpPr bwMode="auto">
            <a:xfrm>
              <a:off x="1111" y="431"/>
              <a:ext cx="3788" cy="2363"/>
              <a:chOff x="200" y="816"/>
              <a:chExt cx="3832" cy="3312"/>
            </a:xfrm>
          </p:grpSpPr>
          <p:sp>
            <p:nvSpPr>
              <p:cNvPr id="16400" name="Line 13">
                <a:extLst>
                  <a:ext uri="{FF2B5EF4-FFF2-40B4-BE49-F238E27FC236}">
                    <a16:creationId xmlns:a16="http://schemas.microsoft.com/office/drawing/2014/main" id="{A30C9F33-8791-6872-A0A3-5F0EC4D083ED}"/>
                  </a:ext>
                </a:extLst>
              </p:cNvPr>
              <p:cNvSpPr>
                <a:spLocks noChangeShapeType="1"/>
              </p:cNvSpPr>
              <p:nvPr/>
            </p:nvSpPr>
            <p:spPr bwMode="auto">
              <a:xfrm>
                <a:off x="200"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6401" name="Line 14">
                <a:extLst>
                  <a:ext uri="{FF2B5EF4-FFF2-40B4-BE49-F238E27FC236}">
                    <a16:creationId xmlns:a16="http://schemas.microsoft.com/office/drawing/2014/main" id="{235C3351-EB73-EE85-D276-D0FB811C1A22}"/>
                  </a:ext>
                </a:extLst>
              </p:cNvPr>
              <p:cNvSpPr>
                <a:spLocks noChangeShapeType="1"/>
              </p:cNvSpPr>
              <p:nvPr/>
            </p:nvSpPr>
            <p:spPr bwMode="auto">
              <a:xfrm>
                <a:off x="3264"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6402" name="Line 15">
                <a:extLst>
                  <a:ext uri="{FF2B5EF4-FFF2-40B4-BE49-F238E27FC236}">
                    <a16:creationId xmlns:a16="http://schemas.microsoft.com/office/drawing/2014/main" id="{840A8D6C-B130-7CAD-D76C-9ECD6A7EC8DE}"/>
                  </a:ext>
                </a:extLst>
              </p:cNvPr>
              <p:cNvSpPr>
                <a:spLocks noChangeShapeType="1"/>
              </p:cNvSpPr>
              <p:nvPr/>
            </p:nvSpPr>
            <p:spPr bwMode="auto">
              <a:xfrm>
                <a:off x="960"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6403" name="Line 16">
                <a:extLst>
                  <a:ext uri="{FF2B5EF4-FFF2-40B4-BE49-F238E27FC236}">
                    <a16:creationId xmlns:a16="http://schemas.microsoft.com/office/drawing/2014/main" id="{A0B8327B-900E-56A8-6F85-8BCB48880D9C}"/>
                  </a:ext>
                </a:extLst>
              </p:cNvPr>
              <p:cNvSpPr>
                <a:spLocks noChangeShapeType="1"/>
              </p:cNvSpPr>
              <p:nvPr/>
            </p:nvSpPr>
            <p:spPr bwMode="auto">
              <a:xfrm flipH="1">
                <a:off x="2112"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16391" name="Text Box 17">
              <a:extLst>
                <a:ext uri="{FF2B5EF4-FFF2-40B4-BE49-F238E27FC236}">
                  <a16:creationId xmlns:a16="http://schemas.microsoft.com/office/drawing/2014/main" id="{48DE2DC7-301A-EA31-CA90-E37761FA3117}"/>
                </a:ext>
              </a:extLst>
            </p:cNvPr>
            <p:cNvSpPr txBox="1">
              <a:spLocks noChangeArrowheads="1"/>
            </p:cNvSpPr>
            <p:nvPr/>
          </p:nvSpPr>
          <p:spPr bwMode="auto">
            <a:xfrm>
              <a:off x="1008" y="775"/>
              <a:ext cx="807" cy="177"/>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COSMOVISION</a:t>
              </a:r>
              <a:endParaRPr lang="es-ES" altLang="es-ES" sz="1200">
                <a:latin typeface="Arial" panose="020B0604020202020204" pitchFamily="34" charset="0"/>
              </a:endParaRPr>
            </a:p>
          </p:txBody>
        </p:sp>
        <p:sp>
          <p:nvSpPr>
            <p:cNvPr id="16392" name="Text Box 18">
              <a:extLst>
                <a:ext uri="{FF2B5EF4-FFF2-40B4-BE49-F238E27FC236}">
                  <a16:creationId xmlns:a16="http://schemas.microsoft.com/office/drawing/2014/main" id="{0EEFD554-49A8-4D56-9156-16453985BB9B}"/>
                </a:ext>
              </a:extLst>
            </p:cNvPr>
            <p:cNvSpPr txBox="1">
              <a:spLocks noChangeArrowheads="1"/>
            </p:cNvSpPr>
            <p:nvPr/>
          </p:nvSpPr>
          <p:spPr bwMode="auto">
            <a:xfrm>
              <a:off x="1198" y="1191"/>
              <a:ext cx="807" cy="177"/>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FILOSOFIA</a:t>
              </a:r>
              <a:endParaRPr lang="es-ES" altLang="es-ES" sz="1200">
                <a:latin typeface="Arial" panose="020B0604020202020204" pitchFamily="34" charset="0"/>
              </a:endParaRPr>
            </a:p>
          </p:txBody>
        </p:sp>
        <p:sp>
          <p:nvSpPr>
            <p:cNvPr id="16393" name="Text Box 19">
              <a:extLst>
                <a:ext uri="{FF2B5EF4-FFF2-40B4-BE49-F238E27FC236}">
                  <a16:creationId xmlns:a16="http://schemas.microsoft.com/office/drawing/2014/main" id="{6DCF5433-42AA-D99D-5D23-676A8B0C076F}"/>
                </a:ext>
              </a:extLst>
            </p:cNvPr>
            <p:cNvSpPr txBox="1">
              <a:spLocks noChangeArrowheads="1"/>
            </p:cNvSpPr>
            <p:nvPr/>
          </p:nvSpPr>
          <p:spPr bwMode="auto">
            <a:xfrm>
              <a:off x="1388" y="1605"/>
              <a:ext cx="806" cy="178"/>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TEORIA</a:t>
              </a:r>
              <a:endParaRPr lang="es-ES" altLang="es-ES" sz="1200">
                <a:latin typeface="Arial" panose="020B0604020202020204" pitchFamily="34" charset="0"/>
              </a:endParaRPr>
            </a:p>
          </p:txBody>
        </p:sp>
        <p:sp>
          <p:nvSpPr>
            <p:cNvPr id="16394" name="Text Box 20">
              <a:extLst>
                <a:ext uri="{FF2B5EF4-FFF2-40B4-BE49-F238E27FC236}">
                  <a16:creationId xmlns:a16="http://schemas.microsoft.com/office/drawing/2014/main" id="{1CB7DCCF-BFCC-F90E-8F96-C0573EE9ED09}"/>
                </a:ext>
              </a:extLst>
            </p:cNvPr>
            <p:cNvSpPr txBox="1">
              <a:spLocks noChangeArrowheads="1"/>
            </p:cNvSpPr>
            <p:nvPr/>
          </p:nvSpPr>
          <p:spPr bwMode="auto">
            <a:xfrm>
              <a:off x="1577" y="1977"/>
              <a:ext cx="807" cy="177"/>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PRINCIPIOS</a:t>
              </a:r>
              <a:endParaRPr lang="es-ES" altLang="es-ES" sz="1200">
                <a:latin typeface="Arial" panose="020B0604020202020204" pitchFamily="34" charset="0"/>
              </a:endParaRPr>
            </a:p>
          </p:txBody>
        </p:sp>
        <p:sp>
          <p:nvSpPr>
            <p:cNvPr id="16395" name="Text Box 21">
              <a:extLst>
                <a:ext uri="{FF2B5EF4-FFF2-40B4-BE49-F238E27FC236}">
                  <a16:creationId xmlns:a16="http://schemas.microsoft.com/office/drawing/2014/main" id="{4974CD85-7FF5-8EE4-72B0-EBE574000CCC}"/>
                </a:ext>
              </a:extLst>
            </p:cNvPr>
            <p:cNvSpPr txBox="1">
              <a:spLocks noChangeArrowheads="1"/>
            </p:cNvSpPr>
            <p:nvPr/>
          </p:nvSpPr>
          <p:spPr bwMode="auto">
            <a:xfrm>
              <a:off x="1815" y="2434"/>
              <a:ext cx="806" cy="177"/>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CONCEPTOS</a:t>
              </a:r>
              <a:endParaRPr lang="es-ES" altLang="es-ES" sz="1200">
                <a:latin typeface="Arial" panose="020B0604020202020204" pitchFamily="34" charset="0"/>
              </a:endParaRPr>
            </a:p>
          </p:txBody>
        </p:sp>
        <p:sp>
          <p:nvSpPr>
            <p:cNvPr id="16396" name="Text Box 22">
              <a:extLst>
                <a:ext uri="{FF2B5EF4-FFF2-40B4-BE49-F238E27FC236}">
                  <a16:creationId xmlns:a16="http://schemas.microsoft.com/office/drawing/2014/main" id="{92361B87-18AF-AEA9-6A2D-F421CAC20766}"/>
                </a:ext>
              </a:extLst>
            </p:cNvPr>
            <p:cNvSpPr txBox="1">
              <a:spLocks noChangeArrowheads="1"/>
            </p:cNvSpPr>
            <p:nvPr/>
          </p:nvSpPr>
          <p:spPr bwMode="auto">
            <a:xfrm>
              <a:off x="2527" y="817"/>
              <a:ext cx="949" cy="350"/>
            </a:xfrm>
            <a:prstGeom prst="rect">
              <a:avLst/>
            </a:prstGeom>
            <a:solidFill>
              <a:srgbClr val="CCFFCC"/>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CUESTION / ES</a:t>
              </a:r>
            </a:p>
            <a:p>
              <a:pPr algn="ctr">
                <a:spcBef>
                  <a:spcPct val="50000"/>
                </a:spcBef>
                <a:buFontTx/>
                <a:buNone/>
              </a:pPr>
              <a:r>
                <a:rPr lang="es-ES_tradnl" altLang="es-ES" sz="1200">
                  <a:latin typeface="Arial" panose="020B0604020202020204" pitchFamily="34" charset="0"/>
                </a:rPr>
                <a:t>CENTRAL / ES</a:t>
              </a:r>
              <a:endParaRPr lang="es-ES" altLang="es-ES" sz="1200">
                <a:latin typeface="Arial" panose="020B0604020202020204" pitchFamily="34" charset="0"/>
              </a:endParaRPr>
            </a:p>
          </p:txBody>
        </p:sp>
        <p:sp>
          <p:nvSpPr>
            <p:cNvPr id="16397" name="Text Box 23">
              <a:extLst>
                <a:ext uri="{FF2B5EF4-FFF2-40B4-BE49-F238E27FC236}">
                  <a16:creationId xmlns:a16="http://schemas.microsoft.com/office/drawing/2014/main" id="{F6D01ABF-5479-340C-4306-AEAAB2F15E8E}"/>
                </a:ext>
              </a:extLst>
            </p:cNvPr>
            <p:cNvSpPr txBox="1">
              <a:spLocks noChangeArrowheads="1"/>
            </p:cNvSpPr>
            <p:nvPr/>
          </p:nvSpPr>
          <p:spPr bwMode="auto">
            <a:xfrm>
              <a:off x="1388" y="3084"/>
              <a:ext cx="3416" cy="1387"/>
            </a:xfrm>
            <a:prstGeom prst="rect">
              <a:avLst/>
            </a:prstGeom>
            <a:solidFill>
              <a:srgbClr val="CCFFCC"/>
            </a:solidFill>
            <a:ln w="6350">
              <a:solidFill>
                <a:schemeClr val="tx1"/>
              </a:solidFill>
              <a:miter lim="800000"/>
              <a:headEnd/>
              <a:tailEnd/>
            </a:ln>
          </p:spPr>
          <p:txBody>
            <a:bodyPr lIns="198000" rIns="1980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s-ES_tradnl" altLang="es-ES" sz="1200">
                <a:latin typeface="Arial" panose="020B0604020202020204" pitchFamily="34" charset="0"/>
              </a:endParaRPr>
            </a:p>
            <a:p>
              <a:pPr algn="ctr">
                <a:spcBef>
                  <a:spcPct val="50000"/>
                </a:spcBef>
                <a:buFontTx/>
                <a:buNone/>
              </a:pPr>
              <a:endParaRPr lang="es-ES_tradnl" altLang="es-ES" sz="1200">
                <a:latin typeface="Arial" panose="020B0604020202020204" pitchFamily="34" charset="0"/>
              </a:endParaRPr>
            </a:p>
            <a:p>
              <a:pPr algn="ctr">
                <a:spcBef>
                  <a:spcPct val="50000"/>
                </a:spcBef>
                <a:buFontTx/>
                <a:buNone/>
              </a:pPr>
              <a:endParaRPr lang="es-ES_tradnl" altLang="es-ES" sz="1200">
                <a:latin typeface="Arial" panose="020B0604020202020204" pitchFamily="34" charset="0"/>
              </a:endParaRPr>
            </a:p>
            <a:p>
              <a:pPr algn="ctr">
                <a:spcBef>
                  <a:spcPct val="50000"/>
                </a:spcBef>
                <a:buFontTx/>
                <a:buNone/>
              </a:pPr>
              <a:r>
                <a:rPr lang="es-ES_tradnl" altLang="es-ES" sz="1400" b="1">
                  <a:latin typeface="Arial" panose="020B0604020202020204" pitchFamily="34" charset="0"/>
                </a:rPr>
                <a:t>PREGUNTAS QUE SIRVEN PARA CENTRAR LA INVESTIGACION EN LOS HECHOS U OBJETOS ESTUDIADOS</a:t>
              </a:r>
            </a:p>
            <a:p>
              <a:pPr eaLnBrk="1" hangingPunct="1">
                <a:spcBef>
                  <a:spcPct val="0"/>
                </a:spcBef>
                <a:buFontTx/>
                <a:buNone/>
              </a:pPr>
              <a:r>
                <a:rPr lang="es-ES" altLang="es-ES" sz="1000">
                  <a:solidFill>
                    <a:srgbClr val="0066FF"/>
                  </a:solidFill>
                </a:rPr>
                <a:t>Indica la clase de juicio de conocimiento que se va a construir.</a:t>
              </a:r>
            </a:p>
            <a:p>
              <a:pPr eaLnBrk="1" hangingPunct="1">
                <a:spcBef>
                  <a:spcPct val="0"/>
                </a:spcBef>
                <a:buFontTx/>
                <a:buNone/>
              </a:pPr>
              <a:r>
                <a:rPr lang="es-ES" altLang="es-ES" sz="1000">
                  <a:solidFill>
                    <a:srgbClr val="0066FF"/>
                  </a:solidFill>
                </a:rPr>
                <a:t>Qué conceptos y principios se necesitan manejar en la investigación </a:t>
              </a:r>
            </a:p>
            <a:p>
              <a:pPr eaLnBrk="1" hangingPunct="1">
                <a:spcBef>
                  <a:spcPct val="0"/>
                </a:spcBef>
                <a:buFontTx/>
                <a:buNone/>
              </a:pPr>
              <a:r>
                <a:rPr lang="es-ES" altLang="es-ES" sz="1000">
                  <a:solidFill>
                    <a:srgbClr val="0066FF"/>
                  </a:solidFill>
                </a:rPr>
                <a:t>Debe sugerir el principal acontecimiento que va a ser examinado y registrado.</a:t>
              </a:r>
            </a:p>
            <a:p>
              <a:pPr eaLnBrk="1" hangingPunct="1">
                <a:spcBef>
                  <a:spcPct val="0"/>
                </a:spcBef>
                <a:buFontTx/>
                <a:buNone/>
              </a:pPr>
              <a:r>
                <a:rPr lang="es-ES" altLang="es-ES" sz="1000">
                  <a:solidFill>
                    <a:srgbClr val="0066FF"/>
                  </a:solidFill>
                </a:rPr>
                <a:t>Qué, Cuál, Cómo, Por qué.</a:t>
              </a:r>
            </a:p>
            <a:p>
              <a:pPr algn="ctr">
                <a:spcBef>
                  <a:spcPct val="50000"/>
                </a:spcBef>
                <a:buFontTx/>
                <a:buNone/>
              </a:pPr>
              <a:endParaRPr lang="es-ES" altLang="es-ES" sz="1000" b="1">
                <a:latin typeface="Arial" panose="020B0604020202020204" pitchFamily="34" charset="0"/>
              </a:endParaRPr>
            </a:p>
          </p:txBody>
        </p:sp>
        <p:sp>
          <p:nvSpPr>
            <p:cNvPr id="16398" name="Rectangle 24">
              <a:extLst>
                <a:ext uri="{FF2B5EF4-FFF2-40B4-BE49-F238E27FC236}">
                  <a16:creationId xmlns:a16="http://schemas.microsoft.com/office/drawing/2014/main" id="{DE9FA850-1F3C-F599-BB56-BFA2D461F503}"/>
                </a:ext>
              </a:extLst>
            </p:cNvPr>
            <p:cNvSpPr>
              <a:spLocks noChangeArrowheads="1"/>
            </p:cNvSpPr>
            <p:nvPr/>
          </p:nvSpPr>
          <p:spPr bwMode="auto">
            <a:xfrm>
              <a:off x="1245" y="3126"/>
              <a:ext cx="3631"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400" b="1" u="sng">
                  <a:solidFill>
                    <a:srgbClr val="FF0000"/>
                  </a:solidFill>
                  <a:latin typeface="Andale Mono" pitchFamily="49" charset="0"/>
                </a:rPr>
                <a:t>Cuestión/es  Central/es</a:t>
              </a:r>
              <a:endParaRPr lang="es-ES" altLang="es-ES" sz="2400" b="1" u="sng">
                <a:solidFill>
                  <a:srgbClr val="FF0000"/>
                </a:solidFill>
                <a:latin typeface="Andale Mono" pitchFamily="49" charset="0"/>
              </a:endParaRPr>
            </a:p>
          </p:txBody>
        </p:sp>
        <p:sp>
          <p:nvSpPr>
            <p:cNvPr id="16399" name="Line 25">
              <a:extLst>
                <a:ext uri="{FF2B5EF4-FFF2-40B4-BE49-F238E27FC236}">
                  <a16:creationId xmlns:a16="http://schemas.microsoft.com/office/drawing/2014/main" id="{4A035425-B018-B28B-0CDC-154F13F29CFE}"/>
                </a:ext>
              </a:extLst>
            </p:cNvPr>
            <p:cNvSpPr>
              <a:spLocks noChangeShapeType="1"/>
            </p:cNvSpPr>
            <p:nvPr/>
          </p:nvSpPr>
          <p:spPr bwMode="auto">
            <a:xfrm>
              <a:off x="1862" y="431"/>
              <a:ext cx="1139" cy="2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872F5033-5246-FFFA-E800-8F38979F10B4}"/>
              </a:ext>
            </a:extLst>
          </p:cNvPr>
          <p:cNvSpPr>
            <a:spLocks noGrp="1" noChangeArrowheads="1"/>
          </p:cNvSpPr>
          <p:nvPr>
            <p:ph type="body" idx="1"/>
          </p:nvPr>
        </p:nvSpPr>
        <p:spPr>
          <a:xfrm>
            <a:off x="2646916" y="2493168"/>
            <a:ext cx="7772400" cy="1871663"/>
          </a:xfrm>
        </p:spPr>
        <p:txBody>
          <a:bodyPr>
            <a:normAutofit fontScale="25000" lnSpcReduction="20000"/>
          </a:bodyPr>
          <a:lstStyle/>
          <a:p>
            <a:pPr algn="just" eaLnBrk="1" hangingPunct="1">
              <a:lnSpc>
                <a:spcPct val="80000"/>
              </a:lnSpc>
            </a:pPr>
            <a:r>
              <a:rPr lang="es-ES" altLang="es-ES" sz="8000" b="1" dirty="0"/>
              <a:t>En el vértice inferior de la UVE,</a:t>
            </a:r>
            <a:r>
              <a:rPr lang="es-ES" altLang="es-ES" sz="8000" dirty="0"/>
              <a:t> es decir, en el </a:t>
            </a:r>
          </a:p>
          <a:p>
            <a:pPr algn="just" eaLnBrk="1" hangingPunct="1">
              <a:lnSpc>
                <a:spcPct val="80000"/>
              </a:lnSpc>
            </a:pPr>
            <a:r>
              <a:rPr lang="es-ES" altLang="es-ES" sz="8000" dirty="0"/>
              <a:t>extremo opuesto a la pregunta central, </a:t>
            </a:r>
            <a:r>
              <a:rPr lang="es-ES" altLang="es-ES" sz="8000" b="1" dirty="0"/>
              <a:t>se </a:t>
            </a:r>
          </a:p>
          <a:p>
            <a:pPr algn="just" eaLnBrk="1" hangingPunct="1">
              <a:lnSpc>
                <a:spcPct val="80000"/>
              </a:lnSpc>
            </a:pPr>
            <a:r>
              <a:rPr lang="es-ES" altLang="es-ES" sz="8000" b="1" dirty="0"/>
              <a:t>concreta la intervención que se propone para responder </a:t>
            </a:r>
          </a:p>
          <a:p>
            <a:pPr algn="just" eaLnBrk="1" hangingPunct="1">
              <a:lnSpc>
                <a:spcPct val="80000"/>
              </a:lnSpc>
            </a:pPr>
            <a:r>
              <a:rPr lang="es-ES" altLang="es-ES" sz="8000" b="1" dirty="0"/>
              <a:t>a la pregunta fundamental</a:t>
            </a:r>
            <a:r>
              <a:rPr lang="es-ES" altLang="es-ES" sz="8000" dirty="0"/>
              <a:t>, incluyendo los instrumentos, medios y </a:t>
            </a:r>
          </a:p>
          <a:p>
            <a:pPr algn="just" eaLnBrk="1" hangingPunct="1">
              <a:lnSpc>
                <a:spcPct val="80000"/>
              </a:lnSpc>
            </a:pPr>
            <a:r>
              <a:rPr lang="es-ES" altLang="es-ES" sz="8000" dirty="0"/>
              <a:t>procedimiento general de la citada intervención. </a:t>
            </a:r>
          </a:p>
          <a:p>
            <a:pPr eaLnBrk="1" hangingPunct="1">
              <a:lnSpc>
                <a:spcPct val="80000"/>
              </a:lnSpc>
            </a:pPr>
            <a:endParaRPr lang="es-ES" altLang="es-ES" sz="4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id="{5D158C9E-00FC-C77E-F278-DE1149B597BF}"/>
              </a:ext>
            </a:extLst>
          </p:cNvPr>
          <p:cNvGrpSpPr>
            <a:grpSpLocks/>
          </p:cNvGrpSpPr>
          <p:nvPr/>
        </p:nvGrpSpPr>
        <p:grpSpPr bwMode="auto">
          <a:xfrm>
            <a:off x="1524000" y="0"/>
            <a:ext cx="9144000" cy="6858000"/>
            <a:chOff x="0" y="0"/>
            <a:chExt cx="5760" cy="4320"/>
          </a:xfrm>
        </p:grpSpPr>
        <p:sp>
          <p:nvSpPr>
            <p:cNvPr id="18453" name="Rectangle 3">
              <a:extLst>
                <a:ext uri="{FF2B5EF4-FFF2-40B4-BE49-F238E27FC236}">
                  <a16:creationId xmlns:a16="http://schemas.microsoft.com/office/drawing/2014/main" id="{59AB6303-B13E-886A-BF2B-F4F9BC9CC72E}"/>
                </a:ext>
              </a:extLst>
            </p:cNvPr>
            <p:cNvSpPr>
              <a:spLocks noChangeArrowheads="1"/>
            </p:cNvSpPr>
            <p:nvPr/>
          </p:nvSpPr>
          <p:spPr bwMode="auto">
            <a:xfrm>
              <a:off x="0" y="0"/>
              <a:ext cx="5760" cy="4320"/>
            </a:xfrm>
            <a:prstGeom prst="rect">
              <a:avLst/>
            </a:prstGeom>
            <a:solidFill>
              <a:srgbClr val="FAF9D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8454" name="Rectangle 4">
              <a:extLst>
                <a:ext uri="{FF2B5EF4-FFF2-40B4-BE49-F238E27FC236}">
                  <a16:creationId xmlns:a16="http://schemas.microsoft.com/office/drawing/2014/main" id="{1869BF2B-66A9-A1F8-500A-B80A786A57DC}"/>
                </a:ext>
              </a:extLst>
            </p:cNvPr>
            <p:cNvSpPr>
              <a:spLocks noChangeArrowheads="1"/>
            </p:cNvSpPr>
            <p:nvPr/>
          </p:nvSpPr>
          <p:spPr bwMode="auto">
            <a:xfrm>
              <a:off x="0" y="0"/>
              <a:ext cx="930" cy="2704"/>
            </a:xfrm>
            <a:prstGeom prst="rect">
              <a:avLst/>
            </a:prstGeom>
            <a:solidFill>
              <a:srgbClr val="B4B08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8455" name="Line 5">
              <a:extLst>
                <a:ext uri="{FF2B5EF4-FFF2-40B4-BE49-F238E27FC236}">
                  <a16:creationId xmlns:a16="http://schemas.microsoft.com/office/drawing/2014/main" id="{F7993544-B3F9-0FF6-38C6-AF4D4F98E534}"/>
                </a:ext>
              </a:extLst>
            </p:cNvPr>
            <p:cNvSpPr>
              <a:spLocks noChangeShapeType="1"/>
            </p:cNvSpPr>
            <p:nvPr/>
          </p:nvSpPr>
          <p:spPr bwMode="auto">
            <a:xfrm>
              <a:off x="0" y="2704"/>
              <a:ext cx="93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8456" name="Rectangle 6">
              <a:extLst>
                <a:ext uri="{FF2B5EF4-FFF2-40B4-BE49-F238E27FC236}">
                  <a16:creationId xmlns:a16="http://schemas.microsoft.com/office/drawing/2014/main" id="{E028C2C5-529E-1A0D-6934-DF15AF49FC74}"/>
                </a:ext>
              </a:extLst>
            </p:cNvPr>
            <p:cNvSpPr>
              <a:spLocks noChangeArrowheads="1"/>
            </p:cNvSpPr>
            <p:nvPr/>
          </p:nvSpPr>
          <p:spPr bwMode="auto">
            <a:xfrm>
              <a:off x="4073" y="279"/>
              <a:ext cx="1406" cy="227"/>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8457" name="Line 7">
              <a:extLst>
                <a:ext uri="{FF2B5EF4-FFF2-40B4-BE49-F238E27FC236}">
                  <a16:creationId xmlns:a16="http://schemas.microsoft.com/office/drawing/2014/main" id="{B97579F9-05DC-E328-1EFB-6D0F3A41D318}"/>
                </a:ext>
              </a:extLst>
            </p:cNvPr>
            <p:cNvSpPr>
              <a:spLocks noChangeShapeType="1"/>
            </p:cNvSpPr>
            <p:nvPr/>
          </p:nvSpPr>
          <p:spPr bwMode="auto">
            <a:xfrm>
              <a:off x="431" y="391"/>
              <a:ext cx="517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8458" name="Line 8">
              <a:extLst>
                <a:ext uri="{FF2B5EF4-FFF2-40B4-BE49-F238E27FC236}">
                  <a16:creationId xmlns:a16="http://schemas.microsoft.com/office/drawing/2014/main" id="{0C6326EF-602B-2091-A4FB-55D3BE16AD2B}"/>
                </a:ext>
              </a:extLst>
            </p:cNvPr>
            <p:cNvSpPr>
              <a:spLocks noChangeShapeType="1"/>
            </p:cNvSpPr>
            <p:nvPr/>
          </p:nvSpPr>
          <p:spPr bwMode="auto">
            <a:xfrm rot="-5400000">
              <a:off x="-434" y="1364"/>
              <a:ext cx="272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18435" name="Group 9">
            <a:extLst>
              <a:ext uri="{FF2B5EF4-FFF2-40B4-BE49-F238E27FC236}">
                <a16:creationId xmlns:a16="http://schemas.microsoft.com/office/drawing/2014/main" id="{3976C2CD-1773-0995-01D1-CF6D1844E395}"/>
              </a:ext>
            </a:extLst>
          </p:cNvPr>
          <p:cNvGrpSpPr>
            <a:grpSpLocks/>
          </p:cNvGrpSpPr>
          <p:nvPr/>
        </p:nvGrpSpPr>
        <p:grpSpPr bwMode="auto">
          <a:xfrm>
            <a:off x="3287713" y="260350"/>
            <a:ext cx="6553200" cy="6961188"/>
            <a:chOff x="1104" y="118"/>
            <a:chExt cx="4034" cy="4220"/>
          </a:xfrm>
        </p:grpSpPr>
        <p:sp>
          <p:nvSpPr>
            <p:cNvPr id="18436" name="Text Box 10">
              <a:extLst>
                <a:ext uri="{FF2B5EF4-FFF2-40B4-BE49-F238E27FC236}">
                  <a16:creationId xmlns:a16="http://schemas.microsoft.com/office/drawing/2014/main" id="{BD7715D7-58B2-ECB2-C033-0623B0DBAF79}"/>
                </a:ext>
              </a:extLst>
            </p:cNvPr>
            <p:cNvSpPr txBox="1">
              <a:spLocks noChangeArrowheads="1"/>
            </p:cNvSpPr>
            <p:nvPr/>
          </p:nvSpPr>
          <p:spPr bwMode="auto">
            <a:xfrm>
              <a:off x="1151" y="118"/>
              <a:ext cx="891" cy="210"/>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Conceptual</a:t>
              </a:r>
              <a:endParaRPr lang="es-ES" altLang="es-ES" sz="1600" b="1" i="1">
                <a:latin typeface="Andale Mono" pitchFamily="49" charset="0"/>
              </a:endParaRPr>
            </a:p>
          </p:txBody>
        </p:sp>
        <p:sp>
          <p:nvSpPr>
            <p:cNvPr id="18437" name="Text Box 11">
              <a:extLst>
                <a:ext uri="{FF2B5EF4-FFF2-40B4-BE49-F238E27FC236}">
                  <a16:creationId xmlns:a16="http://schemas.microsoft.com/office/drawing/2014/main" id="{0BFA8445-0340-7049-1299-F84490C2EBEF}"/>
                </a:ext>
              </a:extLst>
            </p:cNvPr>
            <p:cNvSpPr txBox="1">
              <a:spLocks noChangeArrowheads="1"/>
            </p:cNvSpPr>
            <p:nvPr/>
          </p:nvSpPr>
          <p:spPr bwMode="auto">
            <a:xfrm>
              <a:off x="4106" y="118"/>
              <a:ext cx="1032" cy="210"/>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Metodológico</a:t>
              </a:r>
              <a:endParaRPr lang="es-ES" altLang="es-ES" sz="1600" b="1" i="1">
                <a:latin typeface="Andale Mono" pitchFamily="49" charset="0"/>
              </a:endParaRPr>
            </a:p>
          </p:txBody>
        </p:sp>
        <p:grpSp>
          <p:nvGrpSpPr>
            <p:cNvPr id="18438" name="Group 12">
              <a:extLst>
                <a:ext uri="{FF2B5EF4-FFF2-40B4-BE49-F238E27FC236}">
                  <a16:creationId xmlns:a16="http://schemas.microsoft.com/office/drawing/2014/main" id="{E30EF64A-3BE8-6D2E-06E6-827716D5B8C8}"/>
                </a:ext>
              </a:extLst>
            </p:cNvPr>
            <p:cNvGrpSpPr>
              <a:grpSpLocks/>
            </p:cNvGrpSpPr>
            <p:nvPr/>
          </p:nvGrpSpPr>
          <p:grpSpPr bwMode="auto">
            <a:xfrm>
              <a:off x="1206" y="419"/>
              <a:ext cx="3745" cy="2278"/>
              <a:chOff x="200" y="816"/>
              <a:chExt cx="3832" cy="3312"/>
            </a:xfrm>
          </p:grpSpPr>
          <p:sp>
            <p:nvSpPr>
              <p:cNvPr id="18449" name="Line 13">
                <a:extLst>
                  <a:ext uri="{FF2B5EF4-FFF2-40B4-BE49-F238E27FC236}">
                    <a16:creationId xmlns:a16="http://schemas.microsoft.com/office/drawing/2014/main" id="{0CBEC8EA-30CF-8450-8098-77A78F42C67C}"/>
                  </a:ext>
                </a:extLst>
              </p:cNvPr>
              <p:cNvSpPr>
                <a:spLocks noChangeShapeType="1"/>
              </p:cNvSpPr>
              <p:nvPr/>
            </p:nvSpPr>
            <p:spPr bwMode="auto">
              <a:xfrm>
                <a:off x="200"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8450" name="Line 14">
                <a:extLst>
                  <a:ext uri="{FF2B5EF4-FFF2-40B4-BE49-F238E27FC236}">
                    <a16:creationId xmlns:a16="http://schemas.microsoft.com/office/drawing/2014/main" id="{1D014D86-7130-CCF1-4086-3C2355BC4BC9}"/>
                  </a:ext>
                </a:extLst>
              </p:cNvPr>
              <p:cNvSpPr>
                <a:spLocks noChangeShapeType="1"/>
              </p:cNvSpPr>
              <p:nvPr/>
            </p:nvSpPr>
            <p:spPr bwMode="auto">
              <a:xfrm>
                <a:off x="3264"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8451" name="Line 15">
                <a:extLst>
                  <a:ext uri="{FF2B5EF4-FFF2-40B4-BE49-F238E27FC236}">
                    <a16:creationId xmlns:a16="http://schemas.microsoft.com/office/drawing/2014/main" id="{2F7068AC-8C34-0EDD-EC69-37D1D8ECCBDE}"/>
                  </a:ext>
                </a:extLst>
              </p:cNvPr>
              <p:cNvSpPr>
                <a:spLocks noChangeShapeType="1"/>
              </p:cNvSpPr>
              <p:nvPr/>
            </p:nvSpPr>
            <p:spPr bwMode="auto">
              <a:xfrm>
                <a:off x="960"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8452" name="Line 16">
                <a:extLst>
                  <a:ext uri="{FF2B5EF4-FFF2-40B4-BE49-F238E27FC236}">
                    <a16:creationId xmlns:a16="http://schemas.microsoft.com/office/drawing/2014/main" id="{478C3621-BA0C-E2A7-BF75-9EBA7AD787D8}"/>
                  </a:ext>
                </a:extLst>
              </p:cNvPr>
              <p:cNvSpPr>
                <a:spLocks noChangeShapeType="1"/>
              </p:cNvSpPr>
              <p:nvPr/>
            </p:nvSpPr>
            <p:spPr bwMode="auto">
              <a:xfrm flipH="1">
                <a:off x="2112"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18439" name="Text Box 17">
              <a:extLst>
                <a:ext uri="{FF2B5EF4-FFF2-40B4-BE49-F238E27FC236}">
                  <a16:creationId xmlns:a16="http://schemas.microsoft.com/office/drawing/2014/main" id="{95329829-54AA-09EE-64B1-DA0E7BD26555}"/>
                </a:ext>
              </a:extLst>
            </p:cNvPr>
            <p:cNvSpPr txBox="1">
              <a:spLocks noChangeArrowheads="1"/>
            </p:cNvSpPr>
            <p:nvPr/>
          </p:nvSpPr>
          <p:spPr bwMode="auto">
            <a:xfrm>
              <a:off x="1104" y="752"/>
              <a:ext cx="797" cy="171"/>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COSMOVISION</a:t>
              </a:r>
              <a:endParaRPr lang="es-ES" altLang="es-ES" sz="1200">
                <a:latin typeface="Arial" panose="020B0604020202020204" pitchFamily="34" charset="0"/>
              </a:endParaRPr>
            </a:p>
          </p:txBody>
        </p:sp>
        <p:sp>
          <p:nvSpPr>
            <p:cNvPr id="18440" name="Text Box 18">
              <a:extLst>
                <a:ext uri="{FF2B5EF4-FFF2-40B4-BE49-F238E27FC236}">
                  <a16:creationId xmlns:a16="http://schemas.microsoft.com/office/drawing/2014/main" id="{D3757F7C-61CC-6AE1-0DFE-69EA716DA4B5}"/>
                </a:ext>
              </a:extLst>
            </p:cNvPr>
            <p:cNvSpPr txBox="1">
              <a:spLocks noChangeArrowheads="1"/>
            </p:cNvSpPr>
            <p:nvPr/>
          </p:nvSpPr>
          <p:spPr bwMode="auto">
            <a:xfrm>
              <a:off x="1292" y="1151"/>
              <a:ext cx="797" cy="170"/>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FILOSOFIA</a:t>
              </a:r>
              <a:endParaRPr lang="es-ES" altLang="es-ES" sz="1200">
                <a:latin typeface="Arial" panose="020B0604020202020204" pitchFamily="34" charset="0"/>
              </a:endParaRPr>
            </a:p>
          </p:txBody>
        </p:sp>
        <p:sp>
          <p:nvSpPr>
            <p:cNvPr id="18441" name="Text Box 19">
              <a:extLst>
                <a:ext uri="{FF2B5EF4-FFF2-40B4-BE49-F238E27FC236}">
                  <a16:creationId xmlns:a16="http://schemas.microsoft.com/office/drawing/2014/main" id="{4BD39E81-411B-C266-34E2-4BFA007884AB}"/>
                </a:ext>
              </a:extLst>
            </p:cNvPr>
            <p:cNvSpPr txBox="1">
              <a:spLocks noChangeArrowheads="1"/>
            </p:cNvSpPr>
            <p:nvPr/>
          </p:nvSpPr>
          <p:spPr bwMode="auto">
            <a:xfrm>
              <a:off x="1479" y="1551"/>
              <a:ext cx="798" cy="170"/>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TEORIA</a:t>
              </a:r>
              <a:endParaRPr lang="es-ES" altLang="es-ES" sz="1200">
                <a:latin typeface="Arial" panose="020B0604020202020204" pitchFamily="34" charset="0"/>
              </a:endParaRPr>
            </a:p>
          </p:txBody>
        </p:sp>
        <p:sp>
          <p:nvSpPr>
            <p:cNvPr id="18442" name="Text Box 20">
              <a:extLst>
                <a:ext uri="{FF2B5EF4-FFF2-40B4-BE49-F238E27FC236}">
                  <a16:creationId xmlns:a16="http://schemas.microsoft.com/office/drawing/2014/main" id="{DC667BE2-E72D-E98D-E80E-0ED110F25644}"/>
                </a:ext>
              </a:extLst>
            </p:cNvPr>
            <p:cNvSpPr txBox="1">
              <a:spLocks noChangeArrowheads="1"/>
            </p:cNvSpPr>
            <p:nvPr/>
          </p:nvSpPr>
          <p:spPr bwMode="auto">
            <a:xfrm>
              <a:off x="1667" y="1911"/>
              <a:ext cx="797" cy="170"/>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PRINCIPIOS</a:t>
              </a:r>
              <a:endParaRPr lang="es-ES" altLang="es-ES" sz="1200">
                <a:latin typeface="Arial" panose="020B0604020202020204" pitchFamily="34" charset="0"/>
              </a:endParaRPr>
            </a:p>
          </p:txBody>
        </p:sp>
        <p:sp>
          <p:nvSpPr>
            <p:cNvPr id="18443" name="Text Box 21">
              <a:extLst>
                <a:ext uri="{FF2B5EF4-FFF2-40B4-BE49-F238E27FC236}">
                  <a16:creationId xmlns:a16="http://schemas.microsoft.com/office/drawing/2014/main" id="{2C016AAD-ECF4-657B-FD24-ADAA090C3FE2}"/>
                </a:ext>
              </a:extLst>
            </p:cNvPr>
            <p:cNvSpPr txBox="1">
              <a:spLocks noChangeArrowheads="1"/>
            </p:cNvSpPr>
            <p:nvPr/>
          </p:nvSpPr>
          <p:spPr bwMode="auto">
            <a:xfrm>
              <a:off x="1901" y="2350"/>
              <a:ext cx="798" cy="170"/>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CONCEPTOS</a:t>
              </a:r>
              <a:endParaRPr lang="es-ES" altLang="es-ES" sz="1200">
                <a:latin typeface="Arial" panose="020B0604020202020204" pitchFamily="34" charset="0"/>
              </a:endParaRPr>
            </a:p>
          </p:txBody>
        </p:sp>
        <p:sp>
          <p:nvSpPr>
            <p:cNvPr id="18444" name="Text Box 22">
              <a:extLst>
                <a:ext uri="{FF2B5EF4-FFF2-40B4-BE49-F238E27FC236}">
                  <a16:creationId xmlns:a16="http://schemas.microsoft.com/office/drawing/2014/main" id="{5D273A7D-E14E-56C4-19A6-4C08EDE51772}"/>
                </a:ext>
              </a:extLst>
            </p:cNvPr>
            <p:cNvSpPr txBox="1">
              <a:spLocks noChangeArrowheads="1"/>
            </p:cNvSpPr>
            <p:nvPr/>
          </p:nvSpPr>
          <p:spPr bwMode="auto">
            <a:xfrm>
              <a:off x="2230" y="2777"/>
              <a:ext cx="1735" cy="170"/>
            </a:xfrm>
            <a:prstGeom prst="rect">
              <a:avLst/>
            </a:prstGeom>
            <a:solidFill>
              <a:srgbClr val="FF99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ACONTECIMIENTOS / OBJETOS</a:t>
              </a:r>
              <a:endParaRPr lang="es-ES" altLang="es-ES" sz="1200">
                <a:latin typeface="Arial" panose="020B0604020202020204" pitchFamily="34" charset="0"/>
              </a:endParaRPr>
            </a:p>
          </p:txBody>
        </p:sp>
        <p:sp>
          <p:nvSpPr>
            <p:cNvPr id="18445" name="Text Box 23">
              <a:extLst>
                <a:ext uri="{FF2B5EF4-FFF2-40B4-BE49-F238E27FC236}">
                  <a16:creationId xmlns:a16="http://schemas.microsoft.com/office/drawing/2014/main" id="{5B32ED19-C527-AC6C-AF5D-01C9882954A6}"/>
                </a:ext>
              </a:extLst>
            </p:cNvPr>
            <p:cNvSpPr txBox="1">
              <a:spLocks noChangeArrowheads="1"/>
            </p:cNvSpPr>
            <p:nvPr/>
          </p:nvSpPr>
          <p:spPr bwMode="auto">
            <a:xfrm>
              <a:off x="2605" y="792"/>
              <a:ext cx="938" cy="337"/>
            </a:xfrm>
            <a:prstGeom prst="rect">
              <a:avLst/>
            </a:prstGeom>
            <a:solidFill>
              <a:srgbClr val="CCFFCC"/>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CUESTION / ES</a:t>
              </a:r>
            </a:p>
            <a:p>
              <a:pPr algn="ctr">
                <a:spcBef>
                  <a:spcPct val="50000"/>
                </a:spcBef>
                <a:buFontTx/>
                <a:buNone/>
              </a:pPr>
              <a:r>
                <a:rPr lang="es-ES_tradnl" altLang="es-ES" sz="1200">
                  <a:latin typeface="Arial" panose="020B0604020202020204" pitchFamily="34" charset="0"/>
                </a:rPr>
                <a:t>CENTRAL / ES</a:t>
              </a:r>
              <a:endParaRPr lang="es-ES" altLang="es-ES" sz="1200">
                <a:latin typeface="Arial" panose="020B0604020202020204" pitchFamily="34" charset="0"/>
              </a:endParaRPr>
            </a:p>
          </p:txBody>
        </p:sp>
        <p:sp>
          <p:nvSpPr>
            <p:cNvPr id="18446" name="Text Box 24">
              <a:extLst>
                <a:ext uri="{FF2B5EF4-FFF2-40B4-BE49-F238E27FC236}">
                  <a16:creationId xmlns:a16="http://schemas.microsoft.com/office/drawing/2014/main" id="{B88927E4-2C57-0450-E084-AB831C3B497D}"/>
                </a:ext>
              </a:extLst>
            </p:cNvPr>
            <p:cNvSpPr txBox="1">
              <a:spLocks noChangeArrowheads="1"/>
            </p:cNvSpPr>
            <p:nvPr/>
          </p:nvSpPr>
          <p:spPr bwMode="auto">
            <a:xfrm>
              <a:off x="1479" y="2977"/>
              <a:ext cx="3378" cy="1361"/>
            </a:xfrm>
            <a:prstGeom prst="rect">
              <a:avLst/>
            </a:prstGeom>
            <a:solidFill>
              <a:srgbClr val="FF9900"/>
            </a:solidFill>
            <a:ln w="6350">
              <a:solidFill>
                <a:schemeClr val="tx1"/>
              </a:solidFill>
              <a:miter lim="800000"/>
              <a:headEnd/>
              <a:tailEnd/>
            </a:ln>
          </p:spPr>
          <p:txBody>
            <a:bodyPr lIns="198000" rIns="1980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s-ES_tradnl" altLang="es-ES" sz="1200">
                <a:latin typeface="Arial" panose="020B0604020202020204" pitchFamily="34" charset="0"/>
              </a:endParaRPr>
            </a:p>
            <a:p>
              <a:pPr algn="ctr">
                <a:spcBef>
                  <a:spcPct val="50000"/>
                </a:spcBef>
                <a:buFontTx/>
                <a:buNone/>
              </a:pPr>
              <a:endParaRPr lang="es-ES_tradnl" altLang="es-ES" sz="1400" b="1">
                <a:latin typeface="Arial" panose="020B0604020202020204" pitchFamily="34" charset="0"/>
              </a:endParaRPr>
            </a:p>
            <a:p>
              <a:pPr algn="ctr">
                <a:spcBef>
                  <a:spcPct val="50000"/>
                </a:spcBef>
                <a:buFontTx/>
                <a:buNone/>
              </a:pPr>
              <a:r>
                <a:rPr lang="es-ES_tradnl" altLang="es-ES" sz="1200" b="1">
                  <a:latin typeface="Arial" panose="020B0604020202020204" pitchFamily="34" charset="0"/>
                </a:rPr>
                <a:t>DESCRIPCION DEL ACONTECIMIENTO O DE LOS ACONTECIMIENTOS Y DEL OBJETO U OBJETOS ESTUDIADOS PARA RESPONDER A LA CUESTION O CUESTIONES CENTRALES</a:t>
              </a:r>
            </a:p>
            <a:p>
              <a:pPr eaLnBrk="1" hangingPunct="1">
                <a:spcBef>
                  <a:spcPct val="0"/>
                </a:spcBef>
                <a:buFontTx/>
                <a:buNone/>
              </a:pPr>
              <a:r>
                <a:rPr lang="es-ES" altLang="es-ES" sz="1200">
                  <a:solidFill>
                    <a:srgbClr val="0066FF"/>
                  </a:solidFill>
                </a:rPr>
                <a:t>Los acontecimientos son sucesos reales de los que tomamos un registro.</a:t>
              </a:r>
            </a:p>
            <a:p>
              <a:pPr eaLnBrk="1" hangingPunct="1">
                <a:spcBef>
                  <a:spcPct val="0"/>
                </a:spcBef>
                <a:buFontTx/>
                <a:buNone/>
              </a:pPr>
              <a:r>
                <a:rPr lang="es-ES" altLang="es-ES" sz="1200">
                  <a:solidFill>
                    <a:srgbClr val="0066FF"/>
                  </a:solidFill>
                </a:rPr>
                <a:t>El acontecimiento puede se inducido (laboratorio) u ocurrir de forma natural.</a:t>
              </a:r>
            </a:p>
            <a:p>
              <a:pPr eaLnBrk="1" hangingPunct="1">
                <a:spcBef>
                  <a:spcPct val="0"/>
                </a:spcBef>
                <a:buFontTx/>
                <a:buNone/>
              </a:pPr>
              <a:r>
                <a:rPr lang="es-ES" altLang="es-ES" sz="1200">
                  <a:solidFill>
                    <a:srgbClr val="0066FF"/>
                  </a:solidFill>
                </a:rPr>
                <a:t>Los objetos son los instrumentos en la investigación que permite que el acontecimiento ocurra.</a:t>
              </a:r>
            </a:p>
            <a:p>
              <a:pPr algn="ctr">
                <a:spcBef>
                  <a:spcPct val="50000"/>
                </a:spcBef>
                <a:buFontTx/>
                <a:buNone/>
              </a:pPr>
              <a:endParaRPr lang="es-ES" altLang="es-ES" sz="1200" b="1">
                <a:latin typeface="Arial" panose="020B0604020202020204" pitchFamily="34" charset="0"/>
              </a:endParaRPr>
            </a:p>
          </p:txBody>
        </p:sp>
        <p:sp>
          <p:nvSpPr>
            <p:cNvPr id="18447" name="Rectangle 25">
              <a:extLst>
                <a:ext uri="{FF2B5EF4-FFF2-40B4-BE49-F238E27FC236}">
                  <a16:creationId xmlns:a16="http://schemas.microsoft.com/office/drawing/2014/main" id="{C3CE6FD7-F234-B5FF-271B-B706EBAA8855}"/>
                </a:ext>
              </a:extLst>
            </p:cNvPr>
            <p:cNvSpPr>
              <a:spLocks noChangeArrowheads="1"/>
            </p:cNvSpPr>
            <p:nvPr/>
          </p:nvSpPr>
          <p:spPr bwMode="auto">
            <a:xfrm>
              <a:off x="1339" y="3017"/>
              <a:ext cx="3588"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400" b="1" u="sng">
                  <a:solidFill>
                    <a:srgbClr val="FF0000"/>
                  </a:solidFill>
                  <a:latin typeface="Andale Mono" pitchFamily="49" charset="0"/>
                </a:rPr>
                <a:t>Acontecimientos y/u Objetos</a:t>
              </a:r>
              <a:endParaRPr lang="es-ES" altLang="es-ES" sz="2400" b="1" u="sng">
                <a:solidFill>
                  <a:srgbClr val="FF0000"/>
                </a:solidFill>
                <a:latin typeface="Andale Mono" pitchFamily="49" charset="0"/>
              </a:endParaRPr>
            </a:p>
          </p:txBody>
        </p:sp>
        <p:sp>
          <p:nvSpPr>
            <p:cNvPr id="18448" name="Line 26">
              <a:extLst>
                <a:ext uri="{FF2B5EF4-FFF2-40B4-BE49-F238E27FC236}">
                  <a16:creationId xmlns:a16="http://schemas.microsoft.com/office/drawing/2014/main" id="{915E285C-91A4-8F5D-4744-ADDEEE92C656}"/>
                </a:ext>
              </a:extLst>
            </p:cNvPr>
            <p:cNvSpPr>
              <a:spLocks noChangeShapeType="1"/>
            </p:cNvSpPr>
            <p:nvPr/>
          </p:nvSpPr>
          <p:spPr bwMode="auto">
            <a:xfrm>
              <a:off x="1948" y="419"/>
              <a:ext cx="1126" cy="2278"/>
            </a:xfrm>
            <a:prstGeom prst="line">
              <a:avLst/>
            </a:prstGeom>
            <a:noFill/>
            <a:ln w="762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s-E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91B9ABC7-1714-5B1B-8043-C2B05C5CA0B5}"/>
              </a:ext>
            </a:extLst>
          </p:cNvPr>
          <p:cNvSpPr>
            <a:spLocks noGrp="1" noChangeArrowheads="1"/>
          </p:cNvSpPr>
          <p:nvPr>
            <p:ph type="body" idx="1"/>
          </p:nvPr>
        </p:nvSpPr>
        <p:spPr>
          <a:xfrm>
            <a:off x="1992313" y="2528976"/>
            <a:ext cx="8424862" cy="2592387"/>
          </a:xfrm>
        </p:spPr>
        <p:txBody>
          <a:bodyPr>
            <a:normAutofit fontScale="77500" lnSpcReduction="20000"/>
          </a:bodyPr>
          <a:lstStyle/>
          <a:p>
            <a:pPr algn="just" eaLnBrk="1" hangingPunct="1">
              <a:lnSpc>
                <a:spcPct val="80000"/>
              </a:lnSpc>
            </a:pPr>
            <a:r>
              <a:rPr lang="es-ES" altLang="es-ES" sz="4000" b="1" dirty="0"/>
              <a:t>La parte derecha es la correspondiente al procedimiento</a:t>
            </a:r>
            <a:r>
              <a:rPr lang="es-ES" altLang="es-ES" sz="4000" dirty="0"/>
              <a:t>, en la que se consignan los </a:t>
            </a:r>
          </a:p>
          <a:p>
            <a:pPr lvl="1" algn="just" eaLnBrk="1" hangingPunct="1">
              <a:lnSpc>
                <a:spcPct val="80000"/>
              </a:lnSpc>
            </a:pPr>
            <a:r>
              <a:rPr lang="es-ES" altLang="es-ES" sz="3600" b="1" dirty="0"/>
              <a:t>registros</a:t>
            </a:r>
            <a:r>
              <a:rPr lang="es-ES" altLang="es-ES" sz="3600" dirty="0"/>
              <a:t> logrados por medio de la intervención,</a:t>
            </a:r>
          </a:p>
          <a:p>
            <a:pPr lvl="1" algn="just" eaLnBrk="1" hangingPunct="1">
              <a:lnSpc>
                <a:spcPct val="80000"/>
              </a:lnSpc>
            </a:pPr>
            <a:r>
              <a:rPr lang="es-ES" altLang="es-ES" sz="3600" dirty="0"/>
              <a:t> las </a:t>
            </a:r>
            <a:r>
              <a:rPr lang="es-ES" altLang="es-ES" sz="3600" b="1" dirty="0"/>
              <a:t>transformaciones</a:t>
            </a:r>
            <a:r>
              <a:rPr lang="es-ES" altLang="es-ES" sz="3600" dirty="0"/>
              <a:t> en los mismos y,</a:t>
            </a:r>
          </a:p>
          <a:p>
            <a:pPr lvl="1" algn="just" eaLnBrk="1" hangingPunct="1">
              <a:lnSpc>
                <a:spcPct val="80000"/>
              </a:lnSpc>
            </a:pPr>
            <a:r>
              <a:rPr lang="es-ES" altLang="es-ES" sz="3600" dirty="0"/>
              <a:t>en definitiva, donde se concretan los </a:t>
            </a:r>
            <a:r>
              <a:rPr lang="es-ES" altLang="es-ES" sz="3600" b="1" dirty="0"/>
              <a:t>juicios de conocimiento </a:t>
            </a:r>
            <a:r>
              <a:rPr lang="es-ES" altLang="es-ES" sz="3600" dirty="0"/>
              <a:t>y </a:t>
            </a:r>
            <a:r>
              <a:rPr lang="es-ES" altLang="es-ES" sz="3600" b="1" dirty="0"/>
              <a:t>juicios de valor</a:t>
            </a:r>
            <a:r>
              <a:rPr lang="es-ES" altLang="es-ES" sz="3600" dirty="0"/>
              <a:t> que constituyen la respuesta a la pregunta principal.</a:t>
            </a:r>
          </a:p>
          <a:p>
            <a:pPr eaLnBrk="1" hangingPunct="1">
              <a:lnSpc>
                <a:spcPct val="80000"/>
              </a:lnSpc>
            </a:pPr>
            <a:endParaRPr lang="es-ES" altLang="es-ES"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a:extLst>
              <a:ext uri="{FF2B5EF4-FFF2-40B4-BE49-F238E27FC236}">
                <a16:creationId xmlns:a16="http://schemas.microsoft.com/office/drawing/2014/main" id="{97E7227A-39B3-1E75-F956-E40365565E67}"/>
              </a:ext>
            </a:extLst>
          </p:cNvPr>
          <p:cNvGrpSpPr>
            <a:grpSpLocks/>
          </p:cNvGrpSpPr>
          <p:nvPr/>
        </p:nvGrpSpPr>
        <p:grpSpPr bwMode="auto">
          <a:xfrm>
            <a:off x="1524000" y="0"/>
            <a:ext cx="9144000" cy="6858000"/>
            <a:chOff x="0" y="0"/>
            <a:chExt cx="5760" cy="4320"/>
          </a:xfrm>
        </p:grpSpPr>
        <p:sp>
          <p:nvSpPr>
            <p:cNvPr id="20503" name="Rectangle 3">
              <a:extLst>
                <a:ext uri="{FF2B5EF4-FFF2-40B4-BE49-F238E27FC236}">
                  <a16:creationId xmlns:a16="http://schemas.microsoft.com/office/drawing/2014/main" id="{C2253E26-F4A8-5BC1-4980-B64DFB7FE77A}"/>
                </a:ext>
              </a:extLst>
            </p:cNvPr>
            <p:cNvSpPr>
              <a:spLocks noChangeArrowheads="1"/>
            </p:cNvSpPr>
            <p:nvPr/>
          </p:nvSpPr>
          <p:spPr bwMode="auto">
            <a:xfrm>
              <a:off x="0" y="0"/>
              <a:ext cx="5760" cy="4320"/>
            </a:xfrm>
            <a:prstGeom prst="rect">
              <a:avLst/>
            </a:prstGeom>
            <a:solidFill>
              <a:srgbClr val="FAF9D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20504" name="Rectangle 4">
              <a:extLst>
                <a:ext uri="{FF2B5EF4-FFF2-40B4-BE49-F238E27FC236}">
                  <a16:creationId xmlns:a16="http://schemas.microsoft.com/office/drawing/2014/main" id="{065F5000-F832-3DF9-8DF2-510CC38DED03}"/>
                </a:ext>
              </a:extLst>
            </p:cNvPr>
            <p:cNvSpPr>
              <a:spLocks noChangeArrowheads="1"/>
            </p:cNvSpPr>
            <p:nvPr/>
          </p:nvSpPr>
          <p:spPr bwMode="auto">
            <a:xfrm>
              <a:off x="0" y="0"/>
              <a:ext cx="930" cy="2704"/>
            </a:xfrm>
            <a:prstGeom prst="rect">
              <a:avLst/>
            </a:prstGeom>
            <a:solidFill>
              <a:srgbClr val="B4B08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20505" name="Line 5">
              <a:extLst>
                <a:ext uri="{FF2B5EF4-FFF2-40B4-BE49-F238E27FC236}">
                  <a16:creationId xmlns:a16="http://schemas.microsoft.com/office/drawing/2014/main" id="{0C278E28-7906-13C3-7F63-EB76D53B4125}"/>
                </a:ext>
              </a:extLst>
            </p:cNvPr>
            <p:cNvSpPr>
              <a:spLocks noChangeShapeType="1"/>
            </p:cNvSpPr>
            <p:nvPr/>
          </p:nvSpPr>
          <p:spPr bwMode="auto">
            <a:xfrm>
              <a:off x="0" y="2704"/>
              <a:ext cx="93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506" name="Rectangle 6">
              <a:extLst>
                <a:ext uri="{FF2B5EF4-FFF2-40B4-BE49-F238E27FC236}">
                  <a16:creationId xmlns:a16="http://schemas.microsoft.com/office/drawing/2014/main" id="{F0BB759C-3AF2-344D-DE94-C1218C59E35F}"/>
                </a:ext>
              </a:extLst>
            </p:cNvPr>
            <p:cNvSpPr>
              <a:spLocks noChangeArrowheads="1"/>
            </p:cNvSpPr>
            <p:nvPr/>
          </p:nvSpPr>
          <p:spPr bwMode="auto">
            <a:xfrm>
              <a:off x="4073" y="279"/>
              <a:ext cx="1406" cy="227"/>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20507" name="Line 7">
              <a:extLst>
                <a:ext uri="{FF2B5EF4-FFF2-40B4-BE49-F238E27FC236}">
                  <a16:creationId xmlns:a16="http://schemas.microsoft.com/office/drawing/2014/main" id="{EA635930-19DE-13AA-1429-A4DAD45EE400}"/>
                </a:ext>
              </a:extLst>
            </p:cNvPr>
            <p:cNvSpPr>
              <a:spLocks noChangeShapeType="1"/>
            </p:cNvSpPr>
            <p:nvPr/>
          </p:nvSpPr>
          <p:spPr bwMode="auto">
            <a:xfrm>
              <a:off x="431" y="391"/>
              <a:ext cx="517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508" name="Line 8">
              <a:extLst>
                <a:ext uri="{FF2B5EF4-FFF2-40B4-BE49-F238E27FC236}">
                  <a16:creationId xmlns:a16="http://schemas.microsoft.com/office/drawing/2014/main" id="{5C2E377B-05F1-C06F-750C-580392A4E0B3}"/>
                </a:ext>
              </a:extLst>
            </p:cNvPr>
            <p:cNvSpPr>
              <a:spLocks noChangeShapeType="1"/>
            </p:cNvSpPr>
            <p:nvPr/>
          </p:nvSpPr>
          <p:spPr bwMode="auto">
            <a:xfrm rot="-5400000">
              <a:off x="-434" y="1364"/>
              <a:ext cx="272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20483" name="Group 9">
            <a:extLst>
              <a:ext uri="{FF2B5EF4-FFF2-40B4-BE49-F238E27FC236}">
                <a16:creationId xmlns:a16="http://schemas.microsoft.com/office/drawing/2014/main" id="{7EC0CE42-3277-82D1-DC87-7B5D6B24B100}"/>
              </a:ext>
            </a:extLst>
          </p:cNvPr>
          <p:cNvGrpSpPr>
            <a:grpSpLocks/>
          </p:cNvGrpSpPr>
          <p:nvPr/>
        </p:nvGrpSpPr>
        <p:grpSpPr bwMode="auto">
          <a:xfrm>
            <a:off x="3149600" y="215901"/>
            <a:ext cx="6680200" cy="6524625"/>
            <a:chOff x="1008" y="96"/>
            <a:chExt cx="4128" cy="4052"/>
          </a:xfrm>
        </p:grpSpPr>
        <p:sp>
          <p:nvSpPr>
            <p:cNvPr id="20484" name="Text Box 10">
              <a:extLst>
                <a:ext uri="{FF2B5EF4-FFF2-40B4-BE49-F238E27FC236}">
                  <a16:creationId xmlns:a16="http://schemas.microsoft.com/office/drawing/2014/main" id="{AB87D71E-FDF6-2649-9A22-8A6661FDF6C0}"/>
                </a:ext>
              </a:extLst>
            </p:cNvPr>
            <p:cNvSpPr txBox="1">
              <a:spLocks noChangeArrowheads="1"/>
            </p:cNvSpPr>
            <p:nvPr/>
          </p:nvSpPr>
          <p:spPr bwMode="auto">
            <a:xfrm>
              <a:off x="1056" y="96"/>
              <a:ext cx="912" cy="215"/>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Conceptual</a:t>
              </a:r>
              <a:endParaRPr lang="es-ES" altLang="es-ES" sz="1600" b="1" i="1">
                <a:latin typeface="Andale Mono" pitchFamily="49" charset="0"/>
              </a:endParaRPr>
            </a:p>
          </p:txBody>
        </p:sp>
        <p:sp>
          <p:nvSpPr>
            <p:cNvPr id="20485" name="Text Box 11">
              <a:extLst>
                <a:ext uri="{FF2B5EF4-FFF2-40B4-BE49-F238E27FC236}">
                  <a16:creationId xmlns:a16="http://schemas.microsoft.com/office/drawing/2014/main" id="{E48FA75D-90E7-1B2E-6958-C0E581E0CE9A}"/>
                </a:ext>
              </a:extLst>
            </p:cNvPr>
            <p:cNvSpPr txBox="1">
              <a:spLocks noChangeArrowheads="1"/>
            </p:cNvSpPr>
            <p:nvPr/>
          </p:nvSpPr>
          <p:spPr bwMode="auto">
            <a:xfrm>
              <a:off x="4080" y="96"/>
              <a:ext cx="1056" cy="215"/>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Metodológico</a:t>
              </a:r>
              <a:endParaRPr lang="es-ES" altLang="es-ES" sz="1600" b="1" i="1">
                <a:latin typeface="Andale Mono" pitchFamily="49" charset="0"/>
              </a:endParaRPr>
            </a:p>
          </p:txBody>
        </p:sp>
        <p:grpSp>
          <p:nvGrpSpPr>
            <p:cNvPr id="20486" name="Group 12">
              <a:extLst>
                <a:ext uri="{FF2B5EF4-FFF2-40B4-BE49-F238E27FC236}">
                  <a16:creationId xmlns:a16="http://schemas.microsoft.com/office/drawing/2014/main" id="{493258BE-4346-6233-FAAD-515C291C20B4}"/>
                </a:ext>
              </a:extLst>
            </p:cNvPr>
            <p:cNvGrpSpPr>
              <a:grpSpLocks/>
            </p:cNvGrpSpPr>
            <p:nvPr/>
          </p:nvGrpSpPr>
          <p:grpSpPr bwMode="auto">
            <a:xfrm>
              <a:off x="1112" y="392"/>
              <a:ext cx="3832" cy="2239"/>
              <a:chOff x="200" y="816"/>
              <a:chExt cx="3832" cy="3312"/>
            </a:xfrm>
          </p:grpSpPr>
          <p:sp>
            <p:nvSpPr>
              <p:cNvPr id="20499" name="Line 13">
                <a:extLst>
                  <a:ext uri="{FF2B5EF4-FFF2-40B4-BE49-F238E27FC236}">
                    <a16:creationId xmlns:a16="http://schemas.microsoft.com/office/drawing/2014/main" id="{54819326-3179-326C-54F0-514B302903C7}"/>
                  </a:ext>
                </a:extLst>
              </p:cNvPr>
              <p:cNvSpPr>
                <a:spLocks noChangeShapeType="1"/>
              </p:cNvSpPr>
              <p:nvPr/>
            </p:nvSpPr>
            <p:spPr bwMode="auto">
              <a:xfrm>
                <a:off x="200"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500" name="Line 14">
                <a:extLst>
                  <a:ext uri="{FF2B5EF4-FFF2-40B4-BE49-F238E27FC236}">
                    <a16:creationId xmlns:a16="http://schemas.microsoft.com/office/drawing/2014/main" id="{7A7DF14B-E827-E930-D753-68BFBE7B7197}"/>
                  </a:ext>
                </a:extLst>
              </p:cNvPr>
              <p:cNvSpPr>
                <a:spLocks noChangeShapeType="1"/>
              </p:cNvSpPr>
              <p:nvPr/>
            </p:nvSpPr>
            <p:spPr bwMode="auto">
              <a:xfrm>
                <a:off x="3264"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501" name="Line 15">
                <a:extLst>
                  <a:ext uri="{FF2B5EF4-FFF2-40B4-BE49-F238E27FC236}">
                    <a16:creationId xmlns:a16="http://schemas.microsoft.com/office/drawing/2014/main" id="{660BD903-CAAD-EE32-F702-7FBC24C9F90B}"/>
                  </a:ext>
                </a:extLst>
              </p:cNvPr>
              <p:cNvSpPr>
                <a:spLocks noChangeShapeType="1"/>
              </p:cNvSpPr>
              <p:nvPr/>
            </p:nvSpPr>
            <p:spPr bwMode="auto">
              <a:xfrm>
                <a:off x="960"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502" name="Line 16">
                <a:extLst>
                  <a:ext uri="{FF2B5EF4-FFF2-40B4-BE49-F238E27FC236}">
                    <a16:creationId xmlns:a16="http://schemas.microsoft.com/office/drawing/2014/main" id="{41300ECC-F66A-97DA-69ED-E14A0CDF5091}"/>
                  </a:ext>
                </a:extLst>
              </p:cNvPr>
              <p:cNvSpPr>
                <a:spLocks noChangeShapeType="1"/>
              </p:cNvSpPr>
              <p:nvPr/>
            </p:nvSpPr>
            <p:spPr bwMode="auto">
              <a:xfrm flipH="1">
                <a:off x="2112"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0487" name="Text Box 17">
              <a:extLst>
                <a:ext uri="{FF2B5EF4-FFF2-40B4-BE49-F238E27FC236}">
                  <a16:creationId xmlns:a16="http://schemas.microsoft.com/office/drawing/2014/main" id="{3519C583-6727-2633-ECEF-C56E9F4B0815}"/>
                </a:ext>
              </a:extLst>
            </p:cNvPr>
            <p:cNvSpPr txBox="1">
              <a:spLocks noChangeArrowheads="1"/>
            </p:cNvSpPr>
            <p:nvPr/>
          </p:nvSpPr>
          <p:spPr bwMode="auto">
            <a:xfrm>
              <a:off x="1008" y="719"/>
              <a:ext cx="816" cy="175"/>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COSMOVISION</a:t>
              </a:r>
              <a:endParaRPr lang="es-ES" altLang="es-ES" sz="1200">
                <a:latin typeface="Arial" panose="020B0604020202020204" pitchFamily="34" charset="0"/>
              </a:endParaRPr>
            </a:p>
          </p:txBody>
        </p:sp>
        <p:sp>
          <p:nvSpPr>
            <p:cNvPr id="20488" name="Text Box 18">
              <a:extLst>
                <a:ext uri="{FF2B5EF4-FFF2-40B4-BE49-F238E27FC236}">
                  <a16:creationId xmlns:a16="http://schemas.microsoft.com/office/drawing/2014/main" id="{F03117F0-D6BF-7CE6-531C-0BF6F96CFFA2}"/>
                </a:ext>
              </a:extLst>
            </p:cNvPr>
            <p:cNvSpPr txBox="1">
              <a:spLocks noChangeArrowheads="1"/>
            </p:cNvSpPr>
            <p:nvPr/>
          </p:nvSpPr>
          <p:spPr bwMode="auto">
            <a:xfrm>
              <a:off x="1200" y="1110"/>
              <a:ext cx="816" cy="175"/>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FILOSOFIA</a:t>
              </a:r>
              <a:endParaRPr lang="es-ES" altLang="es-ES" sz="1200">
                <a:latin typeface="Arial" panose="020B0604020202020204" pitchFamily="34" charset="0"/>
              </a:endParaRPr>
            </a:p>
          </p:txBody>
        </p:sp>
        <p:sp>
          <p:nvSpPr>
            <p:cNvPr id="20489" name="Text Box 19">
              <a:extLst>
                <a:ext uri="{FF2B5EF4-FFF2-40B4-BE49-F238E27FC236}">
                  <a16:creationId xmlns:a16="http://schemas.microsoft.com/office/drawing/2014/main" id="{E3D7B4A9-C279-6686-0DE7-329530EF2CBE}"/>
                </a:ext>
              </a:extLst>
            </p:cNvPr>
            <p:cNvSpPr txBox="1">
              <a:spLocks noChangeArrowheads="1"/>
            </p:cNvSpPr>
            <p:nvPr/>
          </p:nvSpPr>
          <p:spPr bwMode="auto">
            <a:xfrm>
              <a:off x="1392" y="1504"/>
              <a:ext cx="816" cy="174"/>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TEORIA</a:t>
              </a:r>
              <a:endParaRPr lang="es-ES" altLang="es-ES" sz="1200">
                <a:latin typeface="Arial" panose="020B0604020202020204" pitchFamily="34" charset="0"/>
              </a:endParaRPr>
            </a:p>
          </p:txBody>
        </p:sp>
        <p:sp>
          <p:nvSpPr>
            <p:cNvPr id="20490" name="Text Box 20">
              <a:extLst>
                <a:ext uri="{FF2B5EF4-FFF2-40B4-BE49-F238E27FC236}">
                  <a16:creationId xmlns:a16="http://schemas.microsoft.com/office/drawing/2014/main" id="{EFF184C9-BD98-375E-E45D-F685A142B9FA}"/>
                </a:ext>
              </a:extLst>
            </p:cNvPr>
            <p:cNvSpPr txBox="1">
              <a:spLocks noChangeArrowheads="1"/>
            </p:cNvSpPr>
            <p:nvPr/>
          </p:nvSpPr>
          <p:spPr bwMode="auto">
            <a:xfrm>
              <a:off x="1584" y="1858"/>
              <a:ext cx="816" cy="174"/>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PRINCIPIOS</a:t>
              </a:r>
              <a:endParaRPr lang="es-ES" altLang="es-ES" sz="1200">
                <a:latin typeface="Arial" panose="020B0604020202020204" pitchFamily="34" charset="0"/>
              </a:endParaRPr>
            </a:p>
          </p:txBody>
        </p:sp>
        <p:sp>
          <p:nvSpPr>
            <p:cNvPr id="20491" name="Text Box 21">
              <a:extLst>
                <a:ext uri="{FF2B5EF4-FFF2-40B4-BE49-F238E27FC236}">
                  <a16:creationId xmlns:a16="http://schemas.microsoft.com/office/drawing/2014/main" id="{5FD51BD7-CB00-E5BF-2D57-F1F7D94683D7}"/>
                </a:ext>
              </a:extLst>
            </p:cNvPr>
            <p:cNvSpPr txBox="1">
              <a:spLocks noChangeArrowheads="1"/>
            </p:cNvSpPr>
            <p:nvPr/>
          </p:nvSpPr>
          <p:spPr bwMode="auto">
            <a:xfrm>
              <a:off x="1824" y="2290"/>
              <a:ext cx="816" cy="174"/>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CONCEPTOS</a:t>
              </a:r>
              <a:endParaRPr lang="es-ES" altLang="es-ES" sz="1200">
                <a:latin typeface="Arial" panose="020B0604020202020204" pitchFamily="34" charset="0"/>
              </a:endParaRPr>
            </a:p>
          </p:txBody>
        </p:sp>
        <p:sp>
          <p:nvSpPr>
            <p:cNvPr id="20492" name="Text Box 22">
              <a:extLst>
                <a:ext uri="{FF2B5EF4-FFF2-40B4-BE49-F238E27FC236}">
                  <a16:creationId xmlns:a16="http://schemas.microsoft.com/office/drawing/2014/main" id="{8937780E-3782-42F3-936F-3FFA5375E8CE}"/>
                </a:ext>
              </a:extLst>
            </p:cNvPr>
            <p:cNvSpPr txBox="1">
              <a:spLocks noChangeArrowheads="1"/>
            </p:cNvSpPr>
            <p:nvPr/>
          </p:nvSpPr>
          <p:spPr bwMode="auto">
            <a:xfrm>
              <a:off x="2160" y="2710"/>
              <a:ext cx="1776" cy="174"/>
            </a:xfrm>
            <a:prstGeom prst="rect">
              <a:avLst/>
            </a:prstGeom>
            <a:solidFill>
              <a:srgbClr val="FF99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ACONTECIMIENTOS / OBJETOS</a:t>
              </a:r>
              <a:endParaRPr lang="es-ES" altLang="es-ES" sz="1200">
                <a:latin typeface="Arial" panose="020B0604020202020204" pitchFamily="34" charset="0"/>
              </a:endParaRPr>
            </a:p>
          </p:txBody>
        </p:sp>
        <p:sp>
          <p:nvSpPr>
            <p:cNvPr id="20493" name="Text Box 23">
              <a:extLst>
                <a:ext uri="{FF2B5EF4-FFF2-40B4-BE49-F238E27FC236}">
                  <a16:creationId xmlns:a16="http://schemas.microsoft.com/office/drawing/2014/main" id="{C050D9A6-EA59-45EB-7E95-09A6E7DA70C2}"/>
                </a:ext>
              </a:extLst>
            </p:cNvPr>
            <p:cNvSpPr txBox="1">
              <a:spLocks noChangeArrowheads="1"/>
            </p:cNvSpPr>
            <p:nvPr/>
          </p:nvSpPr>
          <p:spPr bwMode="auto">
            <a:xfrm>
              <a:off x="3504" y="2133"/>
              <a:ext cx="816" cy="174"/>
            </a:xfrm>
            <a:prstGeom prst="rect">
              <a:avLst/>
            </a:prstGeom>
            <a:solidFill>
              <a:srgbClr val="FFCC99"/>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REGISTROS</a:t>
              </a:r>
              <a:endParaRPr lang="es-ES" altLang="es-ES" sz="1200">
                <a:latin typeface="Arial" panose="020B0604020202020204" pitchFamily="34" charset="0"/>
              </a:endParaRPr>
            </a:p>
          </p:txBody>
        </p:sp>
        <p:sp>
          <p:nvSpPr>
            <p:cNvPr id="20494" name="Text Box 24">
              <a:extLst>
                <a:ext uri="{FF2B5EF4-FFF2-40B4-BE49-F238E27FC236}">
                  <a16:creationId xmlns:a16="http://schemas.microsoft.com/office/drawing/2014/main" id="{C2470DD5-CF31-01E5-27A5-B95F6940F09E}"/>
                </a:ext>
              </a:extLst>
            </p:cNvPr>
            <p:cNvSpPr txBox="1">
              <a:spLocks noChangeArrowheads="1"/>
            </p:cNvSpPr>
            <p:nvPr/>
          </p:nvSpPr>
          <p:spPr bwMode="auto">
            <a:xfrm>
              <a:off x="2544" y="758"/>
              <a:ext cx="960" cy="345"/>
            </a:xfrm>
            <a:prstGeom prst="rect">
              <a:avLst/>
            </a:prstGeom>
            <a:solidFill>
              <a:srgbClr val="CCFFCC"/>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CUESTION / ES</a:t>
              </a:r>
            </a:p>
            <a:p>
              <a:pPr algn="ctr">
                <a:spcBef>
                  <a:spcPct val="50000"/>
                </a:spcBef>
                <a:buFontTx/>
                <a:buNone/>
              </a:pPr>
              <a:r>
                <a:rPr lang="es-ES_tradnl" altLang="es-ES" sz="1200">
                  <a:latin typeface="Arial" panose="020B0604020202020204" pitchFamily="34" charset="0"/>
                </a:rPr>
                <a:t>CENTRAL / ES</a:t>
              </a:r>
              <a:endParaRPr lang="es-ES" altLang="es-ES" sz="1200">
                <a:latin typeface="Arial" panose="020B0604020202020204" pitchFamily="34" charset="0"/>
              </a:endParaRPr>
            </a:p>
          </p:txBody>
        </p:sp>
        <p:sp>
          <p:nvSpPr>
            <p:cNvPr id="20495" name="Text Box 25">
              <a:extLst>
                <a:ext uri="{FF2B5EF4-FFF2-40B4-BE49-F238E27FC236}">
                  <a16:creationId xmlns:a16="http://schemas.microsoft.com/office/drawing/2014/main" id="{549CB9D1-1864-19FB-3F71-524D52B8C98F}"/>
                </a:ext>
              </a:extLst>
            </p:cNvPr>
            <p:cNvSpPr txBox="1">
              <a:spLocks noChangeArrowheads="1"/>
            </p:cNvSpPr>
            <p:nvPr/>
          </p:nvSpPr>
          <p:spPr bwMode="auto">
            <a:xfrm>
              <a:off x="1392" y="2906"/>
              <a:ext cx="3456" cy="1242"/>
            </a:xfrm>
            <a:prstGeom prst="rect">
              <a:avLst/>
            </a:prstGeom>
            <a:solidFill>
              <a:srgbClr val="FFCC99"/>
            </a:solidFill>
            <a:ln w="6350">
              <a:solidFill>
                <a:schemeClr val="tx1"/>
              </a:solidFill>
              <a:miter lim="800000"/>
              <a:headEnd/>
              <a:tailEnd/>
            </a:ln>
          </p:spPr>
          <p:txBody>
            <a:bodyPr lIns="198000" rIns="1980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s-ES_tradnl" altLang="es-ES" sz="1200">
                <a:latin typeface="Arial" panose="020B0604020202020204" pitchFamily="34" charset="0"/>
              </a:endParaRPr>
            </a:p>
            <a:p>
              <a:pPr algn="ctr">
                <a:spcBef>
                  <a:spcPct val="50000"/>
                </a:spcBef>
                <a:buFontTx/>
                <a:buNone/>
              </a:pPr>
              <a:endParaRPr lang="es-ES_tradnl" altLang="es-ES" sz="1200">
                <a:latin typeface="Arial" panose="020B0604020202020204" pitchFamily="34" charset="0"/>
              </a:endParaRPr>
            </a:p>
            <a:p>
              <a:pPr algn="ctr">
                <a:spcBef>
                  <a:spcPct val="50000"/>
                </a:spcBef>
                <a:buFontTx/>
                <a:buNone/>
              </a:pPr>
              <a:endParaRPr lang="es-ES_tradnl" altLang="es-ES" sz="1200">
                <a:latin typeface="Arial" panose="020B0604020202020204" pitchFamily="34" charset="0"/>
              </a:endParaRPr>
            </a:p>
            <a:p>
              <a:pPr algn="ctr">
                <a:spcBef>
                  <a:spcPct val="50000"/>
                </a:spcBef>
                <a:buFontTx/>
                <a:buNone/>
              </a:pPr>
              <a:r>
                <a:rPr lang="es-ES_tradnl" altLang="es-ES" sz="1400" b="1">
                  <a:latin typeface="Arial" panose="020B0604020202020204" pitchFamily="34" charset="0"/>
                </a:rPr>
                <a:t>LAS OBSERVACIONES REALIZADAS Y REGISTRADAS DE LOS HECHOS / OBJETOS ESTUDIADOS</a:t>
              </a:r>
            </a:p>
            <a:p>
              <a:pPr algn="ctr">
                <a:spcBef>
                  <a:spcPct val="50000"/>
                </a:spcBef>
                <a:buFontTx/>
                <a:buNone/>
              </a:pPr>
              <a:endParaRPr lang="es-ES_tradnl" altLang="es-ES" sz="1400" b="1">
                <a:latin typeface="Arial" panose="020B0604020202020204" pitchFamily="34" charset="0"/>
              </a:endParaRPr>
            </a:p>
            <a:p>
              <a:pPr algn="ctr">
                <a:spcBef>
                  <a:spcPct val="50000"/>
                </a:spcBef>
                <a:buFontTx/>
                <a:buNone/>
              </a:pPr>
              <a:endParaRPr lang="es-ES" altLang="es-ES" sz="1400" b="1">
                <a:latin typeface="Arial" panose="020B0604020202020204" pitchFamily="34" charset="0"/>
              </a:endParaRPr>
            </a:p>
          </p:txBody>
        </p:sp>
        <p:sp>
          <p:nvSpPr>
            <p:cNvPr id="20496" name="Rectangle 26">
              <a:extLst>
                <a:ext uri="{FF2B5EF4-FFF2-40B4-BE49-F238E27FC236}">
                  <a16:creationId xmlns:a16="http://schemas.microsoft.com/office/drawing/2014/main" id="{DB093883-C768-D10D-BE9A-5BBE290883AE}"/>
                </a:ext>
              </a:extLst>
            </p:cNvPr>
            <p:cNvSpPr>
              <a:spLocks noChangeArrowheads="1"/>
            </p:cNvSpPr>
            <p:nvPr/>
          </p:nvSpPr>
          <p:spPr bwMode="auto">
            <a:xfrm>
              <a:off x="1248" y="2945"/>
              <a:ext cx="3672"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400" b="1" u="sng">
                  <a:solidFill>
                    <a:srgbClr val="FF0000"/>
                  </a:solidFill>
                  <a:latin typeface="Andale Mono" pitchFamily="49" charset="0"/>
                </a:rPr>
                <a:t>Registros</a:t>
              </a:r>
              <a:endParaRPr lang="es-ES" altLang="es-ES" sz="2400" b="1" u="sng">
                <a:solidFill>
                  <a:srgbClr val="FF0000"/>
                </a:solidFill>
                <a:latin typeface="Andale Mono" pitchFamily="49" charset="0"/>
              </a:endParaRPr>
            </a:p>
          </p:txBody>
        </p:sp>
        <p:sp>
          <p:nvSpPr>
            <p:cNvPr id="20497" name="Line 27">
              <a:extLst>
                <a:ext uri="{FF2B5EF4-FFF2-40B4-BE49-F238E27FC236}">
                  <a16:creationId xmlns:a16="http://schemas.microsoft.com/office/drawing/2014/main" id="{060C167F-6328-5E86-304B-E5BEDA8EF7F8}"/>
                </a:ext>
              </a:extLst>
            </p:cNvPr>
            <p:cNvSpPr>
              <a:spLocks noChangeShapeType="1"/>
            </p:cNvSpPr>
            <p:nvPr/>
          </p:nvSpPr>
          <p:spPr bwMode="auto">
            <a:xfrm>
              <a:off x="1872" y="392"/>
              <a:ext cx="1152" cy="2239"/>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498" name="Line 28">
              <a:extLst>
                <a:ext uri="{FF2B5EF4-FFF2-40B4-BE49-F238E27FC236}">
                  <a16:creationId xmlns:a16="http://schemas.microsoft.com/office/drawing/2014/main" id="{ABF493D5-D961-BAEA-3222-18AE671F574E}"/>
                </a:ext>
              </a:extLst>
            </p:cNvPr>
            <p:cNvSpPr>
              <a:spLocks noChangeShapeType="1"/>
            </p:cNvSpPr>
            <p:nvPr/>
          </p:nvSpPr>
          <p:spPr bwMode="auto">
            <a:xfrm flipH="1">
              <a:off x="3016" y="2160"/>
              <a:ext cx="248" cy="458"/>
            </a:xfrm>
            <a:prstGeom prst="line">
              <a:avLst/>
            </a:prstGeom>
            <a:noFill/>
            <a:ln w="7620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s-E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a:extLst>
              <a:ext uri="{FF2B5EF4-FFF2-40B4-BE49-F238E27FC236}">
                <a16:creationId xmlns:a16="http://schemas.microsoft.com/office/drawing/2014/main" id="{71C172D0-7878-0B90-2C38-9DBFF8DA48DE}"/>
              </a:ext>
            </a:extLst>
          </p:cNvPr>
          <p:cNvGrpSpPr>
            <a:grpSpLocks/>
          </p:cNvGrpSpPr>
          <p:nvPr/>
        </p:nvGrpSpPr>
        <p:grpSpPr bwMode="auto">
          <a:xfrm>
            <a:off x="1524000" y="0"/>
            <a:ext cx="9144000" cy="6858000"/>
            <a:chOff x="0" y="0"/>
            <a:chExt cx="5760" cy="4320"/>
          </a:xfrm>
        </p:grpSpPr>
        <p:sp>
          <p:nvSpPr>
            <p:cNvPr id="21529" name="Rectangle 3">
              <a:extLst>
                <a:ext uri="{FF2B5EF4-FFF2-40B4-BE49-F238E27FC236}">
                  <a16:creationId xmlns:a16="http://schemas.microsoft.com/office/drawing/2014/main" id="{FBD3EC5B-1BA2-0D4C-76A4-F398A8F74455}"/>
                </a:ext>
              </a:extLst>
            </p:cNvPr>
            <p:cNvSpPr>
              <a:spLocks noChangeArrowheads="1"/>
            </p:cNvSpPr>
            <p:nvPr/>
          </p:nvSpPr>
          <p:spPr bwMode="auto">
            <a:xfrm>
              <a:off x="0" y="0"/>
              <a:ext cx="5760" cy="4320"/>
            </a:xfrm>
            <a:prstGeom prst="rect">
              <a:avLst/>
            </a:prstGeom>
            <a:solidFill>
              <a:srgbClr val="FAF9D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21530" name="Rectangle 4">
              <a:extLst>
                <a:ext uri="{FF2B5EF4-FFF2-40B4-BE49-F238E27FC236}">
                  <a16:creationId xmlns:a16="http://schemas.microsoft.com/office/drawing/2014/main" id="{C0E66E2D-F095-5D68-80BA-D4E11725335A}"/>
                </a:ext>
              </a:extLst>
            </p:cNvPr>
            <p:cNvSpPr>
              <a:spLocks noChangeArrowheads="1"/>
            </p:cNvSpPr>
            <p:nvPr/>
          </p:nvSpPr>
          <p:spPr bwMode="auto">
            <a:xfrm>
              <a:off x="0" y="0"/>
              <a:ext cx="930" cy="2704"/>
            </a:xfrm>
            <a:prstGeom prst="rect">
              <a:avLst/>
            </a:prstGeom>
            <a:solidFill>
              <a:srgbClr val="B4B08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21531" name="Line 5">
              <a:extLst>
                <a:ext uri="{FF2B5EF4-FFF2-40B4-BE49-F238E27FC236}">
                  <a16:creationId xmlns:a16="http://schemas.microsoft.com/office/drawing/2014/main" id="{19D134E5-43DD-2A92-4447-DC1DB6EC48B8}"/>
                </a:ext>
              </a:extLst>
            </p:cNvPr>
            <p:cNvSpPr>
              <a:spLocks noChangeShapeType="1"/>
            </p:cNvSpPr>
            <p:nvPr/>
          </p:nvSpPr>
          <p:spPr bwMode="auto">
            <a:xfrm>
              <a:off x="0" y="2704"/>
              <a:ext cx="93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1532" name="Rectangle 6">
              <a:extLst>
                <a:ext uri="{FF2B5EF4-FFF2-40B4-BE49-F238E27FC236}">
                  <a16:creationId xmlns:a16="http://schemas.microsoft.com/office/drawing/2014/main" id="{FCC3D17F-990F-BF07-0B49-E5E900B5F639}"/>
                </a:ext>
              </a:extLst>
            </p:cNvPr>
            <p:cNvSpPr>
              <a:spLocks noChangeArrowheads="1"/>
            </p:cNvSpPr>
            <p:nvPr/>
          </p:nvSpPr>
          <p:spPr bwMode="auto">
            <a:xfrm>
              <a:off x="4073" y="279"/>
              <a:ext cx="1406" cy="227"/>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21533" name="Line 7">
              <a:extLst>
                <a:ext uri="{FF2B5EF4-FFF2-40B4-BE49-F238E27FC236}">
                  <a16:creationId xmlns:a16="http://schemas.microsoft.com/office/drawing/2014/main" id="{CAFD6247-66AB-370B-E753-D154732C6064}"/>
                </a:ext>
              </a:extLst>
            </p:cNvPr>
            <p:cNvSpPr>
              <a:spLocks noChangeShapeType="1"/>
            </p:cNvSpPr>
            <p:nvPr/>
          </p:nvSpPr>
          <p:spPr bwMode="auto">
            <a:xfrm>
              <a:off x="431" y="391"/>
              <a:ext cx="517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1534" name="Line 8">
              <a:extLst>
                <a:ext uri="{FF2B5EF4-FFF2-40B4-BE49-F238E27FC236}">
                  <a16:creationId xmlns:a16="http://schemas.microsoft.com/office/drawing/2014/main" id="{7D5F4556-70F5-F725-33D2-2BB306F45EC0}"/>
                </a:ext>
              </a:extLst>
            </p:cNvPr>
            <p:cNvSpPr>
              <a:spLocks noChangeShapeType="1"/>
            </p:cNvSpPr>
            <p:nvPr/>
          </p:nvSpPr>
          <p:spPr bwMode="auto">
            <a:xfrm rot="-5400000">
              <a:off x="-434" y="1364"/>
              <a:ext cx="272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21507" name="Group 9">
            <a:extLst>
              <a:ext uri="{FF2B5EF4-FFF2-40B4-BE49-F238E27FC236}">
                <a16:creationId xmlns:a16="http://schemas.microsoft.com/office/drawing/2014/main" id="{A883CB2A-186E-308B-C3A0-3598E844832F}"/>
              </a:ext>
            </a:extLst>
          </p:cNvPr>
          <p:cNvGrpSpPr>
            <a:grpSpLocks/>
          </p:cNvGrpSpPr>
          <p:nvPr/>
        </p:nvGrpSpPr>
        <p:grpSpPr bwMode="auto">
          <a:xfrm>
            <a:off x="3200400" y="203200"/>
            <a:ext cx="6858000" cy="7158038"/>
            <a:chOff x="96" y="0"/>
            <a:chExt cx="4224" cy="5207"/>
          </a:xfrm>
        </p:grpSpPr>
        <p:sp>
          <p:nvSpPr>
            <p:cNvPr id="21508" name="Text Box 10">
              <a:extLst>
                <a:ext uri="{FF2B5EF4-FFF2-40B4-BE49-F238E27FC236}">
                  <a16:creationId xmlns:a16="http://schemas.microsoft.com/office/drawing/2014/main" id="{E6E6FFA7-8F30-8718-313C-5A89A9F99E3B}"/>
                </a:ext>
              </a:extLst>
            </p:cNvPr>
            <p:cNvSpPr txBox="1">
              <a:spLocks noChangeArrowheads="1"/>
            </p:cNvSpPr>
            <p:nvPr/>
          </p:nvSpPr>
          <p:spPr bwMode="auto">
            <a:xfrm>
              <a:off x="144" y="0"/>
              <a:ext cx="912" cy="252"/>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Conceptual</a:t>
              </a:r>
              <a:endParaRPr lang="es-ES" altLang="es-ES" sz="1600" b="1" i="1">
                <a:latin typeface="Andale Mono" pitchFamily="49" charset="0"/>
              </a:endParaRPr>
            </a:p>
          </p:txBody>
        </p:sp>
        <p:sp>
          <p:nvSpPr>
            <p:cNvPr id="21509" name="Text Box 11">
              <a:extLst>
                <a:ext uri="{FF2B5EF4-FFF2-40B4-BE49-F238E27FC236}">
                  <a16:creationId xmlns:a16="http://schemas.microsoft.com/office/drawing/2014/main" id="{AAC4245D-0E3B-56B7-621E-774B33932487}"/>
                </a:ext>
              </a:extLst>
            </p:cNvPr>
            <p:cNvSpPr txBox="1">
              <a:spLocks noChangeArrowheads="1"/>
            </p:cNvSpPr>
            <p:nvPr/>
          </p:nvSpPr>
          <p:spPr bwMode="auto">
            <a:xfrm>
              <a:off x="3168" y="0"/>
              <a:ext cx="1056" cy="252"/>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Metodológico</a:t>
              </a:r>
              <a:endParaRPr lang="es-ES" altLang="es-ES" sz="1600" b="1" i="1">
                <a:latin typeface="Andale Mono" pitchFamily="49" charset="0"/>
              </a:endParaRPr>
            </a:p>
          </p:txBody>
        </p:sp>
        <p:grpSp>
          <p:nvGrpSpPr>
            <p:cNvPr id="21510" name="Group 12">
              <a:extLst>
                <a:ext uri="{FF2B5EF4-FFF2-40B4-BE49-F238E27FC236}">
                  <a16:creationId xmlns:a16="http://schemas.microsoft.com/office/drawing/2014/main" id="{6B619056-F006-6412-1FB3-26AB8E381F13}"/>
                </a:ext>
              </a:extLst>
            </p:cNvPr>
            <p:cNvGrpSpPr>
              <a:grpSpLocks/>
            </p:cNvGrpSpPr>
            <p:nvPr/>
          </p:nvGrpSpPr>
          <p:grpSpPr bwMode="auto">
            <a:xfrm>
              <a:off x="200" y="362"/>
              <a:ext cx="3832" cy="2736"/>
              <a:chOff x="200" y="816"/>
              <a:chExt cx="3832" cy="3312"/>
            </a:xfrm>
          </p:grpSpPr>
          <p:sp>
            <p:nvSpPr>
              <p:cNvPr id="21525" name="Line 13">
                <a:extLst>
                  <a:ext uri="{FF2B5EF4-FFF2-40B4-BE49-F238E27FC236}">
                    <a16:creationId xmlns:a16="http://schemas.microsoft.com/office/drawing/2014/main" id="{D620B3B2-416F-380F-0383-D30EAACAFADE}"/>
                  </a:ext>
                </a:extLst>
              </p:cNvPr>
              <p:cNvSpPr>
                <a:spLocks noChangeShapeType="1"/>
              </p:cNvSpPr>
              <p:nvPr/>
            </p:nvSpPr>
            <p:spPr bwMode="auto">
              <a:xfrm>
                <a:off x="200"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1526" name="Line 14">
                <a:extLst>
                  <a:ext uri="{FF2B5EF4-FFF2-40B4-BE49-F238E27FC236}">
                    <a16:creationId xmlns:a16="http://schemas.microsoft.com/office/drawing/2014/main" id="{FD03EAA4-18CB-889B-A25D-A85D8194C99D}"/>
                  </a:ext>
                </a:extLst>
              </p:cNvPr>
              <p:cNvSpPr>
                <a:spLocks noChangeShapeType="1"/>
              </p:cNvSpPr>
              <p:nvPr/>
            </p:nvSpPr>
            <p:spPr bwMode="auto">
              <a:xfrm>
                <a:off x="3264"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1527" name="Line 15">
                <a:extLst>
                  <a:ext uri="{FF2B5EF4-FFF2-40B4-BE49-F238E27FC236}">
                    <a16:creationId xmlns:a16="http://schemas.microsoft.com/office/drawing/2014/main" id="{251F3E3D-F3BE-A16E-0C20-5F0775AEE36E}"/>
                  </a:ext>
                </a:extLst>
              </p:cNvPr>
              <p:cNvSpPr>
                <a:spLocks noChangeShapeType="1"/>
              </p:cNvSpPr>
              <p:nvPr/>
            </p:nvSpPr>
            <p:spPr bwMode="auto">
              <a:xfrm>
                <a:off x="960"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1528" name="Line 16">
                <a:extLst>
                  <a:ext uri="{FF2B5EF4-FFF2-40B4-BE49-F238E27FC236}">
                    <a16:creationId xmlns:a16="http://schemas.microsoft.com/office/drawing/2014/main" id="{0D356D6A-1ED2-4151-9AD6-A05ED8B00B93}"/>
                  </a:ext>
                </a:extLst>
              </p:cNvPr>
              <p:cNvSpPr>
                <a:spLocks noChangeShapeType="1"/>
              </p:cNvSpPr>
              <p:nvPr/>
            </p:nvSpPr>
            <p:spPr bwMode="auto">
              <a:xfrm flipH="1">
                <a:off x="2112"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1511" name="Text Box 17">
              <a:extLst>
                <a:ext uri="{FF2B5EF4-FFF2-40B4-BE49-F238E27FC236}">
                  <a16:creationId xmlns:a16="http://schemas.microsoft.com/office/drawing/2014/main" id="{CC42A440-1A6C-917A-9289-EB3C7B48D0D8}"/>
                </a:ext>
              </a:extLst>
            </p:cNvPr>
            <p:cNvSpPr txBox="1">
              <a:spLocks noChangeArrowheads="1"/>
            </p:cNvSpPr>
            <p:nvPr/>
          </p:nvSpPr>
          <p:spPr bwMode="auto">
            <a:xfrm>
              <a:off x="96" y="761"/>
              <a:ext cx="816" cy="204"/>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COSMOVISION</a:t>
              </a:r>
              <a:endParaRPr lang="es-ES" altLang="es-ES" sz="1200">
                <a:latin typeface="Arial" panose="020B0604020202020204" pitchFamily="34" charset="0"/>
              </a:endParaRPr>
            </a:p>
          </p:txBody>
        </p:sp>
        <p:sp>
          <p:nvSpPr>
            <p:cNvPr id="21512" name="Text Box 18">
              <a:extLst>
                <a:ext uri="{FF2B5EF4-FFF2-40B4-BE49-F238E27FC236}">
                  <a16:creationId xmlns:a16="http://schemas.microsoft.com/office/drawing/2014/main" id="{7DB72C45-EFAA-E6FC-0969-60C352457471}"/>
                </a:ext>
              </a:extLst>
            </p:cNvPr>
            <p:cNvSpPr txBox="1">
              <a:spLocks noChangeArrowheads="1"/>
            </p:cNvSpPr>
            <p:nvPr/>
          </p:nvSpPr>
          <p:spPr bwMode="auto">
            <a:xfrm>
              <a:off x="288" y="1241"/>
              <a:ext cx="816" cy="205"/>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FILOSOFIA</a:t>
              </a:r>
              <a:endParaRPr lang="es-ES" altLang="es-ES" sz="1200">
                <a:latin typeface="Arial" panose="020B0604020202020204" pitchFamily="34" charset="0"/>
              </a:endParaRPr>
            </a:p>
          </p:txBody>
        </p:sp>
        <p:sp>
          <p:nvSpPr>
            <p:cNvPr id="21513" name="Text Box 19">
              <a:extLst>
                <a:ext uri="{FF2B5EF4-FFF2-40B4-BE49-F238E27FC236}">
                  <a16:creationId xmlns:a16="http://schemas.microsoft.com/office/drawing/2014/main" id="{C213274E-F4E3-7CF4-59D8-148B0B7543EA}"/>
                </a:ext>
              </a:extLst>
            </p:cNvPr>
            <p:cNvSpPr txBox="1">
              <a:spLocks noChangeArrowheads="1"/>
            </p:cNvSpPr>
            <p:nvPr/>
          </p:nvSpPr>
          <p:spPr bwMode="auto">
            <a:xfrm>
              <a:off x="480" y="1722"/>
              <a:ext cx="816" cy="204"/>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TEORIA</a:t>
              </a:r>
              <a:endParaRPr lang="es-ES" altLang="es-ES" sz="1200">
                <a:latin typeface="Arial" panose="020B0604020202020204" pitchFamily="34" charset="0"/>
              </a:endParaRPr>
            </a:p>
          </p:txBody>
        </p:sp>
        <p:sp>
          <p:nvSpPr>
            <p:cNvPr id="21514" name="Text Box 20">
              <a:extLst>
                <a:ext uri="{FF2B5EF4-FFF2-40B4-BE49-F238E27FC236}">
                  <a16:creationId xmlns:a16="http://schemas.microsoft.com/office/drawing/2014/main" id="{C6EFE7F4-9A8B-F126-E250-4F4423925EBF}"/>
                </a:ext>
              </a:extLst>
            </p:cNvPr>
            <p:cNvSpPr txBox="1">
              <a:spLocks noChangeArrowheads="1"/>
            </p:cNvSpPr>
            <p:nvPr/>
          </p:nvSpPr>
          <p:spPr bwMode="auto">
            <a:xfrm>
              <a:off x="672" y="2154"/>
              <a:ext cx="816" cy="204"/>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PRINCIPIOS</a:t>
              </a:r>
              <a:endParaRPr lang="es-ES" altLang="es-ES" sz="1200">
                <a:latin typeface="Arial" panose="020B0604020202020204" pitchFamily="34" charset="0"/>
              </a:endParaRPr>
            </a:p>
          </p:txBody>
        </p:sp>
        <p:sp>
          <p:nvSpPr>
            <p:cNvPr id="21515" name="Text Box 21">
              <a:extLst>
                <a:ext uri="{FF2B5EF4-FFF2-40B4-BE49-F238E27FC236}">
                  <a16:creationId xmlns:a16="http://schemas.microsoft.com/office/drawing/2014/main" id="{38AEE995-357A-EFDB-3E10-971D31C56DB7}"/>
                </a:ext>
              </a:extLst>
            </p:cNvPr>
            <p:cNvSpPr txBox="1">
              <a:spLocks noChangeArrowheads="1"/>
            </p:cNvSpPr>
            <p:nvPr/>
          </p:nvSpPr>
          <p:spPr bwMode="auto">
            <a:xfrm>
              <a:off x="912" y="2681"/>
              <a:ext cx="816" cy="205"/>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CONCEPTOS</a:t>
              </a:r>
              <a:endParaRPr lang="es-ES" altLang="es-ES" sz="1200">
                <a:latin typeface="Arial" panose="020B0604020202020204" pitchFamily="34" charset="0"/>
              </a:endParaRPr>
            </a:p>
          </p:txBody>
        </p:sp>
        <p:sp>
          <p:nvSpPr>
            <p:cNvPr id="21516" name="Text Box 22">
              <a:extLst>
                <a:ext uri="{FF2B5EF4-FFF2-40B4-BE49-F238E27FC236}">
                  <a16:creationId xmlns:a16="http://schemas.microsoft.com/office/drawing/2014/main" id="{E3E42242-10F2-5273-1C7E-CCE5AEED94B0}"/>
                </a:ext>
              </a:extLst>
            </p:cNvPr>
            <p:cNvSpPr txBox="1">
              <a:spLocks noChangeArrowheads="1"/>
            </p:cNvSpPr>
            <p:nvPr/>
          </p:nvSpPr>
          <p:spPr bwMode="auto">
            <a:xfrm>
              <a:off x="1248" y="3195"/>
              <a:ext cx="1776" cy="205"/>
            </a:xfrm>
            <a:prstGeom prst="rect">
              <a:avLst/>
            </a:prstGeom>
            <a:solidFill>
              <a:srgbClr val="FF99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ACONTECIMIENTOS / OBJETOS</a:t>
              </a:r>
              <a:endParaRPr lang="es-ES" altLang="es-ES" sz="1200">
                <a:latin typeface="Arial" panose="020B0604020202020204" pitchFamily="34" charset="0"/>
              </a:endParaRPr>
            </a:p>
          </p:txBody>
        </p:sp>
        <p:sp>
          <p:nvSpPr>
            <p:cNvPr id="21517" name="Text Box 23">
              <a:extLst>
                <a:ext uri="{FF2B5EF4-FFF2-40B4-BE49-F238E27FC236}">
                  <a16:creationId xmlns:a16="http://schemas.microsoft.com/office/drawing/2014/main" id="{05D9BE41-64B6-C029-783A-B8FA99E3D5B2}"/>
                </a:ext>
              </a:extLst>
            </p:cNvPr>
            <p:cNvSpPr txBox="1">
              <a:spLocks noChangeArrowheads="1"/>
            </p:cNvSpPr>
            <p:nvPr/>
          </p:nvSpPr>
          <p:spPr bwMode="auto">
            <a:xfrm>
              <a:off x="2592" y="2489"/>
              <a:ext cx="816" cy="204"/>
            </a:xfrm>
            <a:prstGeom prst="rect">
              <a:avLst/>
            </a:prstGeom>
            <a:solidFill>
              <a:srgbClr val="FFCC99"/>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REGISTROS</a:t>
              </a:r>
              <a:endParaRPr lang="es-ES" altLang="es-ES" sz="1200">
                <a:latin typeface="Arial" panose="020B0604020202020204" pitchFamily="34" charset="0"/>
              </a:endParaRPr>
            </a:p>
          </p:txBody>
        </p:sp>
        <p:sp>
          <p:nvSpPr>
            <p:cNvPr id="21518" name="Text Box 24">
              <a:extLst>
                <a:ext uri="{FF2B5EF4-FFF2-40B4-BE49-F238E27FC236}">
                  <a16:creationId xmlns:a16="http://schemas.microsoft.com/office/drawing/2014/main" id="{5C3A1CA8-0CEC-FDB4-0090-A9A5B8A62F2C}"/>
                </a:ext>
              </a:extLst>
            </p:cNvPr>
            <p:cNvSpPr txBox="1">
              <a:spLocks noChangeArrowheads="1"/>
            </p:cNvSpPr>
            <p:nvPr/>
          </p:nvSpPr>
          <p:spPr bwMode="auto">
            <a:xfrm>
              <a:off x="2784" y="2002"/>
              <a:ext cx="1200" cy="205"/>
            </a:xfrm>
            <a:prstGeom prst="rect">
              <a:avLst/>
            </a:prstGeom>
            <a:solidFill>
              <a:srgbClr val="FFCC99"/>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TRANSFORMACIONES</a:t>
              </a:r>
              <a:endParaRPr lang="es-ES" altLang="es-ES" sz="1200">
                <a:latin typeface="Arial" panose="020B0604020202020204" pitchFamily="34" charset="0"/>
              </a:endParaRPr>
            </a:p>
          </p:txBody>
        </p:sp>
        <p:sp>
          <p:nvSpPr>
            <p:cNvPr id="21519" name="Text Box 25">
              <a:extLst>
                <a:ext uri="{FF2B5EF4-FFF2-40B4-BE49-F238E27FC236}">
                  <a16:creationId xmlns:a16="http://schemas.microsoft.com/office/drawing/2014/main" id="{DC2E592C-A8B8-6EF2-8830-F6B1E6797C9E}"/>
                </a:ext>
              </a:extLst>
            </p:cNvPr>
            <p:cNvSpPr txBox="1">
              <a:spLocks noChangeArrowheads="1"/>
            </p:cNvSpPr>
            <p:nvPr/>
          </p:nvSpPr>
          <p:spPr bwMode="auto">
            <a:xfrm>
              <a:off x="1632" y="810"/>
              <a:ext cx="960" cy="404"/>
            </a:xfrm>
            <a:prstGeom prst="rect">
              <a:avLst/>
            </a:prstGeom>
            <a:solidFill>
              <a:srgbClr val="CCFFCC"/>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CUESTION / ES</a:t>
              </a:r>
            </a:p>
            <a:p>
              <a:pPr algn="ctr">
                <a:spcBef>
                  <a:spcPct val="50000"/>
                </a:spcBef>
                <a:buFontTx/>
                <a:buNone/>
              </a:pPr>
              <a:r>
                <a:rPr lang="es-ES_tradnl" altLang="es-ES" sz="1200">
                  <a:latin typeface="Arial" panose="020B0604020202020204" pitchFamily="34" charset="0"/>
                </a:rPr>
                <a:t>CENTRAL / ES</a:t>
              </a:r>
              <a:endParaRPr lang="es-ES" altLang="es-ES" sz="1200">
                <a:latin typeface="Arial" panose="020B0604020202020204" pitchFamily="34" charset="0"/>
              </a:endParaRPr>
            </a:p>
          </p:txBody>
        </p:sp>
        <p:sp>
          <p:nvSpPr>
            <p:cNvPr id="21520" name="Text Box 26">
              <a:extLst>
                <a:ext uri="{FF2B5EF4-FFF2-40B4-BE49-F238E27FC236}">
                  <a16:creationId xmlns:a16="http://schemas.microsoft.com/office/drawing/2014/main" id="{05237E96-0018-0A68-9A43-06958629F276}"/>
                </a:ext>
              </a:extLst>
            </p:cNvPr>
            <p:cNvSpPr txBox="1">
              <a:spLocks noChangeArrowheads="1"/>
            </p:cNvSpPr>
            <p:nvPr/>
          </p:nvSpPr>
          <p:spPr bwMode="auto">
            <a:xfrm>
              <a:off x="480" y="3434"/>
              <a:ext cx="3456" cy="1378"/>
            </a:xfrm>
            <a:prstGeom prst="rect">
              <a:avLst/>
            </a:prstGeom>
            <a:solidFill>
              <a:srgbClr val="FFCC99"/>
            </a:solidFill>
            <a:ln w="6350">
              <a:solidFill>
                <a:schemeClr val="tx1"/>
              </a:solidFill>
              <a:miter lim="800000"/>
              <a:headEnd/>
              <a:tailEnd/>
            </a:ln>
          </p:spPr>
          <p:txBody>
            <a:bodyPr lIns="198000" rIns="1980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s-ES_tradnl" altLang="es-ES" sz="1200">
                <a:latin typeface="Arial" panose="020B0604020202020204" pitchFamily="34" charset="0"/>
              </a:endParaRPr>
            </a:p>
            <a:p>
              <a:pPr algn="ctr">
                <a:spcBef>
                  <a:spcPct val="50000"/>
                </a:spcBef>
                <a:buFontTx/>
                <a:buNone/>
              </a:pPr>
              <a:endParaRPr lang="es-ES_tradnl" altLang="es-ES" sz="1200">
                <a:latin typeface="Arial" panose="020B0604020202020204" pitchFamily="34" charset="0"/>
              </a:endParaRPr>
            </a:p>
            <a:p>
              <a:pPr algn="ctr">
                <a:spcBef>
                  <a:spcPct val="50000"/>
                </a:spcBef>
                <a:buFontTx/>
                <a:buNone/>
              </a:pPr>
              <a:endParaRPr lang="es-ES_tradnl" altLang="es-ES" sz="1200">
                <a:latin typeface="Arial" panose="020B0604020202020204" pitchFamily="34" charset="0"/>
              </a:endParaRPr>
            </a:p>
            <a:p>
              <a:pPr algn="ctr">
                <a:spcBef>
                  <a:spcPct val="50000"/>
                </a:spcBef>
                <a:buFontTx/>
                <a:buNone/>
              </a:pPr>
              <a:r>
                <a:rPr lang="es-ES_tradnl" altLang="es-ES" sz="1400" b="1">
                  <a:latin typeface="Arial" panose="020B0604020202020204" pitchFamily="34" charset="0"/>
                </a:rPr>
                <a:t>TABLAS, GRÁFICOS, MAPAS CONCEPTUALES, ESTADÍSTICAS U OTRAS FORMAS DE ORGANIZAR LOS REGISTROS ORGANIZADOS</a:t>
              </a:r>
            </a:p>
            <a:p>
              <a:pPr algn="ctr">
                <a:spcBef>
                  <a:spcPct val="50000"/>
                </a:spcBef>
                <a:buFontTx/>
                <a:buNone/>
              </a:pPr>
              <a:endParaRPr lang="es-ES" altLang="es-ES" sz="1400" b="1">
                <a:latin typeface="Arial" panose="020B0604020202020204" pitchFamily="34" charset="0"/>
              </a:endParaRPr>
            </a:p>
          </p:txBody>
        </p:sp>
        <p:sp>
          <p:nvSpPr>
            <p:cNvPr id="21521" name="Rectangle 27">
              <a:extLst>
                <a:ext uri="{FF2B5EF4-FFF2-40B4-BE49-F238E27FC236}">
                  <a16:creationId xmlns:a16="http://schemas.microsoft.com/office/drawing/2014/main" id="{1C557DF0-6CBA-E20C-B153-25CDD860D029}"/>
                </a:ext>
              </a:extLst>
            </p:cNvPr>
            <p:cNvSpPr>
              <a:spLocks noChangeArrowheads="1"/>
            </p:cNvSpPr>
            <p:nvPr/>
          </p:nvSpPr>
          <p:spPr bwMode="auto">
            <a:xfrm>
              <a:off x="336" y="3482"/>
              <a:ext cx="367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400" b="1" u="sng">
                  <a:solidFill>
                    <a:srgbClr val="FF0000"/>
                  </a:solidFill>
                  <a:latin typeface="Andale Mono" pitchFamily="49" charset="0"/>
                </a:rPr>
                <a:t>Transformaciones</a:t>
              </a:r>
              <a:endParaRPr lang="es-ES" altLang="es-ES" sz="2400" b="1" u="sng">
                <a:solidFill>
                  <a:srgbClr val="FF0000"/>
                </a:solidFill>
                <a:latin typeface="Andale Mono" pitchFamily="49" charset="0"/>
              </a:endParaRPr>
            </a:p>
          </p:txBody>
        </p:sp>
        <p:sp>
          <p:nvSpPr>
            <p:cNvPr id="21522" name="Text Box 28">
              <a:extLst>
                <a:ext uri="{FF2B5EF4-FFF2-40B4-BE49-F238E27FC236}">
                  <a16:creationId xmlns:a16="http://schemas.microsoft.com/office/drawing/2014/main" id="{E06F6E72-F721-8637-826F-4C835D36056A}"/>
                </a:ext>
              </a:extLst>
            </p:cNvPr>
            <p:cNvSpPr txBox="1">
              <a:spLocks noChangeArrowheads="1"/>
            </p:cNvSpPr>
            <p:nvPr/>
          </p:nvSpPr>
          <p:spPr bwMode="auto">
            <a:xfrm>
              <a:off x="3808" y="4874"/>
              <a:ext cx="512"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2400">
                  <a:latin typeface="Arial Black" panose="020B0A04020102020204" pitchFamily="34" charset="0"/>
                </a:rPr>
                <a:t>1i</a:t>
              </a:r>
              <a:endParaRPr lang="es-ES" altLang="es-ES" sz="2400">
                <a:latin typeface="Arial Black" panose="020B0A04020102020204" pitchFamily="34" charset="0"/>
              </a:endParaRPr>
            </a:p>
          </p:txBody>
        </p:sp>
        <p:sp>
          <p:nvSpPr>
            <p:cNvPr id="21523" name="Line 29">
              <a:extLst>
                <a:ext uri="{FF2B5EF4-FFF2-40B4-BE49-F238E27FC236}">
                  <a16:creationId xmlns:a16="http://schemas.microsoft.com/office/drawing/2014/main" id="{058229C3-9101-DA64-FCC0-277174329687}"/>
                </a:ext>
              </a:extLst>
            </p:cNvPr>
            <p:cNvSpPr>
              <a:spLocks noChangeShapeType="1"/>
            </p:cNvSpPr>
            <p:nvPr/>
          </p:nvSpPr>
          <p:spPr bwMode="auto">
            <a:xfrm>
              <a:off x="960" y="362"/>
              <a:ext cx="1152" cy="273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1524" name="Line 30">
              <a:extLst>
                <a:ext uri="{FF2B5EF4-FFF2-40B4-BE49-F238E27FC236}">
                  <a16:creationId xmlns:a16="http://schemas.microsoft.com/office/drawing/2014/main" id="{20BCDAA1-9A1B-B22C-480A-9EB52F5D50F8}"/>
                </a:ext>
              </a:extLst>
            </p:cNvPr>
            <p:cNvSpPr>
              <a:spLocks noChangeShapeType="1"/>
            </p:cNvSpPr>
            <p:nvPr/>
          </p:nvSpPr>
          <p:spPr bwMode="auto">
            <a:xfrm flipH="1">
              <a:off x="2104" y="2042"/>
              <a:ext cx="440" cy="1040"/>
            </a:xfrm>
            <a:prstGeom prst="line">
              <a:avLst/>
            </a:prstGeom>
            <a:noFill/>
            <a:ln w="7620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s-E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44D6AC7-D141-28C0-C456-67991CF09159}"/>
              </a:ext>
            </a:extLst>
          </p:cNvPr>
          <p:cNvSpPr>
            <a:spLocks noGrp="1" noChangeArrowheads="1"/>
          </p:cNvSpPr>
          <p:nvPr>
            <p:ph type="title"/>
          </p:nvPr>
        </p:nvSpPr>
        <p:spPr>
          <a:xfrm>
            <a:off x="2208213" y="188913"/>
            <a:ext cx="7772400" cy="1143000"/>
          </a:xfrm>
        </p:spPr>
        <p:txBody>
          <a:bodyPr/>
          <a:lstStyle/>
          <a:p>
            <a:pPr eaLnBrk="1" hangingPunct="1"/>
            <a:r>
              <a:rPr lang="es-ES" altLang="es-ES" sz="4000"/>
              <a:t>UVE EPISTEMOLÓGICA DE GOWIN</a:t>
            </a:r>
          </a:p>
        </p:txBody>
      </p:sp>
      <p:sp>
        <p:nvSpPr>
          <p:cNvPr id="18435" name="Rectangle 3">
            <a:extLst>
              <a:ext uri="{FF2B5EF4-FFF2-40B4-BE49-F238E27FC236}">
                <a16:creationId xmlns:a16="http://schemas.microsoft.com/office/drawing/2014/main" id="{EE84781E-9D30-8D9E-953E-4E48DDCB73EE}"/>
              </a:ext>
            </a:extLst>
          </p:cNvPr>
          <p:cNvSpPr>
            <a:spLocks noGrp="1" noChangeArrowheads="1"/>
          </p:cNvSpPr>
          <p:nvPr>
            <p:ph type="body" idx="1"/>
          </p:nvPr>
        </p:nvSpPr>
        <p:spPr>
          <a:xfrm>
            <a:off x="2208213" y="2406839"/>
            <a:ext cx="7993062" cy="2951162"/>
          </a:xfrm>
        </p:spPr>
        <p:txBody>
          <a:bodyPr>
            <a:normAutofit fontScale="85000" lnSpcReduction="20000"/>
          </a:bodyPr>
          <a:lstStyle/>
          <a:p>
            <a:pPr algn="just" eaLnBrk="1" hangingPunct="1">
              <a:defRPr/>
            </a:pPr>
            <a:r>
              <a:rPr lang="es-ES" sz="3600" dirty="0"/>
              <a:t>Es un instrumento que nos acerca al proceso de construcción de  conocimiento humano. </a:t>
            </a:r>
          </a:p>
          <a:p>
            <a:pPr algn="just" eaLnBrk="1" hangingPunct="1">
              <a:defRPr/>
            </a:pPr>
            <a:r>
              <a:rPr lang="es-ES" sz="3600" dirty="0"/>
              <a:t>Se trata de  un instrumento heurístico que representa la intervención científica desarrollado por </a:t>
            </a:r>
            <a:r>
              <a:rPr lang="es-ES" sz="3600" dirty="0" err="1"/>
              <a:t>Gowin</a:t>
            </a:r>
            <a:r>
              <a:rPr lang="es-ES" sz="3600" dirty="0"/>
              <a:t>, y que se denomina UVE epistemológica de </a:t>
            </a:r>
            <a:r>
              <a:rPr lang="es-ES" sz="3600" dirty="0" err="1"/>
              <a:t>Gowin</a:t>
            </a:r>
            <a:r>
              <a:rPr lang="es-ES" sz="3600" dirty="0"/>
              <a:t>.</a:t>
            </a:r>
          </a:p>
          <a:p>
            <a:pPr marL="0" indent="0" algn="ctr">
              <a:buNone/>
              <a:defRPr/>
            </a:pPr>
            <a:endParaRPr lang="es-E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a:extLst>
              <a:ext uri="{FF2B5EF4-FFF2-40B4-BE49-F238E27FC236}">
                <a16:creationId xmlns:a16="http://schemas.microsoft.com/office/drawing/2014/main" id="{D94625B9-C388-4FC0-2CB0-398605217B63}"/>
              </a:ext>
            </a:extLst>
          </p:cNvPr>
          <p:cNvGrpSpPr>
            <a:grpSpLocks/>
          </p:cNvGrpSpPr>
          <p:nvPr/>
        </p:nvGrpSpPr>
        <p:grpSpPr bwMode="auto">
          <a:xfrm>
            <a:off x="1524000" y="0"/>
            <a:ext cx="9144000" cy="6858000"/>
            <a:chOff x="0" y="0"/>
            <a:chExt cx="5760" cy="4320"/>
          </a:xfrm>
        </p:grpSpPr>
        <p:sp>
          <p:nvSpPr>
            <p:cNvPr id="22554" name="Rectangle 3">
              <a:extLst>
                <a:ext uri="{FF2B5EF4-FFF2-40B4-BE49-F238E27FC236}">
                  <a16:creationId xmlns:a16="http://schemas.microsoft.com/office/drawing/2014/main" id="{9B0D009F-E14B-1E93-BEA6-63AF77827759}"/>
                </a:ext>
              </a:extLst>
            </p:cNvPr>
            <p:cNvSpPr>
              <a:spLocks noChangeArrowheads="1"/>
            </p:cNvSpPr>
            <p:nvPr/>
          </p:nvSpPr>
          <p:spPr bwMode="auto">
            <a:xfrm>
              <a:off x="0" y="0"/>
              <a:ext cx="5760" cy="4320"/>
            </a:xfrm>
            <a:prstGeom prst="rect">
              <a:avLst/>
            </a:prstGeom>
            <a:solidFill>
              <a:srgbClr val="FAF9D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22555" name="Rectangle 4">
              <a:extLst>
                <a:ext uri="{FF2B5EF4-FFF2-40B4-BE49-F238E27FC236}">
                  <a16:creationId xmlns:a16="http://schemas.microsoft.com/office/drawing/2014/main" id="{1736EBEF-A40F-49D1-1705-4872B050C8EF}"/>
                </a:ext>
              </a:extLst>
            </p:cNvPr>
            <p:cNvSpPr>
              <a:spLocks noChangeArrowheads="1"/>
            </p:cNvSpPr>
            <p:nvPr/>
          </p:nvSpPr>
          <p:spPr bwMode="auto">
            <a:xfrm>
              <a:off x="0" y="0"/>
              <a:ext cx="930" cy="2704"/>
            </a:xfrm>
            <a:prstGeom prst="rect">
              <a:avLst/>
            </a:prstGeom>
            <a:solidFill>
              <a:srgbClr val="B4B08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22556" name="Line 5">
              <a:extLst>
                <a:ext uri="{FF2B5EF4-FFF2-40B4-BE49-F238E27FC236}">
                  <a16:creationId xmlns:a16="http://schemas.microsoft.com/office/drawing/2014/main" id="{FFDF9AE6-B525-94E6-6E8C-0FF8C8C68B00}"/>
                </a:ext>
              </a:extLst>
            </p:cNvPr>
            <p:cNvSpPr>
              <a:spLocks noChangeShapeType="1"/>
            </p:cNvSpPr>
            <p:nvPr/>
          </p:nvSpPr>
          <p:spPr bwMode="auto">
            <a:xfrm>
              <a:off x="0" y="2704"/>
              <a:ext cx="93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2557" name="Rectangle 6">
              <a:extLst>
                <a:ext uri="{FF2B5EF4-FFF2-40B4-BE49-F238E27FC236}">
                  <a16:creationId xmlns:a16="http://schemas.microsoft.com/office/drawing/2014/main" id="{26FBE307-4516-1444-635C-BCB72CF84794}"/>
                </a:ext>
              </a:extLst>
            </p:cNvPr>
            <p:cNvSpPr>
              <a:spLocks noChangeArrowheads="1"/>
            </p:cNvSpPr>
            <p:nvPr/>
          </p:nvSpPr>
          <p:spPr bwMode="auto">
            <a:xfrm>
              <a:off x="4073" y="279"/>
              <a:ext cx="1406" cy="227"/>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22558" name="Line 7">
              <a:extLst>
                <a:ext uri="{FF2B5EF4-FFF2-40B4-BE49-F238E27FC236}">
                  <a16:creationId xmlns:a16="http://schemas.microsoft.com/office/drawing/2014/main" id="{E9A8C004-46CD-22DB-03FB-A9E3ADA18585}"/>
                </a:ext>
              </a:extLst>
            </p:cNvPr>
            <p:cNvSpPr>
              <a:spLocks noChangeShapeType="1"/>
            </p:cNvSpPr>
            <p:nvPr/>
          </p:nvSpPr>
          <p:spPr bwMode="auto">
            <a:xfrm>
              <a:off x="431" y="391"/>
              <a:ext cx="517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2559" name="Line 8">
              <a:extLst>
                <a:ext uri="{FF2B5EF4-FFF2-40B4-BE49-F238E27FC236}">
                  <a16:creationId xmlns:a16="http://schemas.microsoft.com/office/drawing/2014/main" id="{DC0C878D-7623-5336-DF03-E056C710BE8C}"/>
                </a:ext>
              </a:extLst>
            </p:cNvPr>
            <p:cNvSpPr>
              <a:spLocks noChangeShapeType="1"/>
            </p:cNvSpPr>
            <p:nvPr/>
          </p:nvSpPr>
          <p:spPr bwMode="auto">
            <a:xfrm rot="-5400000">
              <a:off x="-434" y="1364"/>
              <a:ext cx="272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22531" name="Group 9">
            <a:extLst>
              <a:ext uri="{FF2B5EF4-FFF2-40B4-BE49-F238E27FC236}">
                <a16:creationId xmlns:a16="http://schemas.microsoft.com/office/drawing/2014/main" id="{EFBD7335-FB01-8C9A-5D98-9AC2802E8A85}"/>
              </a:ext>
            </a:extLst>
          </p:cNvPr>
          <p:cNvGrpSpPr>
            <a:grpSpLocks/>
          </p:cNvGrpSpPr>
          <p:nvPr/>
        </p:nvGrpSpPr>
        <p:grpSpPr bwMode="auto">
          <a:xfrm>
            <a:off x="3124200" y="187326"/>
            <a:ext cx="6781800" cy="7286625"/>
            <a:chOff x="96" y="0"/>
            <a:chExt cx="4224" cy="5201"/>
          </a:xfrm>
        </p:grpSpPr>
        <p:sp>
          <p:nvSpPr>
            <p:cNvPr id="22532" name="Text Box 10">
              <a:extLst>
                <a:ext uri="{FF2B5EF4-FFF2-40B4-BE49-F238E27FC236}">
                  <a16:creationId xmlns:a16="http://schemas.microsoft.com/office/drawing/2014/main" id="{CC7D1CC5-ADCD-AF1F-DF2A-90A418EA3090}"/>
                </a:ext>
              </a:extLst>
            </p:cNvPr>
            <p:cNvSpPr txBox="1">
              <a:spLocks noChangeArrowheads="1"/>
            </p:cNvSpPr>
            <p:nvPr/>
          </p:nvSpPr>
          <p:spPr bwMode="auto">
            <a:xfrm>
              <a:off x="144" y="0"/>
              <a:ext cx="912" cy="247"/>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Conceptual</a:t>
              </a:r>
              <a:endParaRPr lang="es-ES" altLang="es-ES" sz="1600" b="1" i="1">
                <a:latin typeface="Andale Mono" pitchFamily="49" charset="0"/>
              </a:endParaRPr>
            </a:p>
          </p:txBody>
        </p:sp>
        <p:sp>
          <p:nvSpPr>
            <p:cNvPr id="22533" name="Text Box 11">
              <a:extLst>
                <a:ext uri="{FF2B5EF4-FFF2-40B4-BE49-F238E27FC236}">
                  <a16:creationId xmlns:a16="http://schemas.microsoft.com/office/drawing/2014/main" id="{72F658C3-2843-EC57-F77E-B6D5C206566E}"/>
                </a:ext>
              </a:extLst>
            </p:cNvPr>
            <p:cNvSpPr txBox="1">
              <a:spLocks noChangeArrowheads="1"/>
            </p:cNvSpPr>
            <p:nvPr/>
          </p:nvSpPr>
          <p:spPr bwMode="auto">
            <a:xfrm>
              <a:off x="3168" y="0"/>
              <a:ext cx="1056" cy="247"/>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Metodológico</a:t>
              </a:r>
              <a:endParaRPr lang="es-ES" altLang="es-ES" sz="1600" b="1" i="1">
                <a:latin typeface="Andale Mono" pitchFamily="49" charset="0"/>
              </a:endParaRPr>
            </a:p>
          </p:txBody>
        </p:sp>
        <p:grpSp>
          <p:nvGrpSpPr>
            <p:cNvPr id="22534" name="Group 12">
              <a:extLst>
                <a:ext uri="{FF2B5EF4-FFF2-40B4-BE49-F238E27FC236}">
                  <a16:creationId xmlns:a16="http://schemas.microsoft.com/office/drawing/2014/main" id="{5876AC83-7B5B-67FE-26A7-B34AD1EC879D}"/>
                </a:ext>
              </a:extLst>
            </p:cNvPr>
            <p:cNvGrpSpPr>
              <a:grpSpLocks/>
            </p:cNvGrpSpPr>
            <p:nvPr/>
          </p:nvGrpSpPr>
          <p:grpSpPr bwMode="auto">
            <a:xfrm>
              <a:off x="200" y="362"/>
              <a:ext cx="3832" cy="2736"/>
              <a:chOff x="200" y="816"/>
              <a:chExt cx="3832" cy="3312"/>
            </a:xfrm>
          </p:grpSpPr>
          <p:sp>
            <p:nvSpPr>
              <p:cNvPr id="22550" name="Line 13">
                <a:extLst>
                  <a:ext uri="{FF2B5EF4-FFF2-40B4-BE49-F238E27FC236}">
                    <a16:creationId xmlns:a16="http://schemas.microsoft.com/office/drawing/2014/main" id="{694A0EF7-1B7B-0504-EB43-5609DA5F9746}"/>
                  </a:ext>
                </a:extLst>
              </p:cNvPr>
              <p:cNvSpPr>
                <a:spLocks noChangeShapeType="1"/>
              </p:cNvSpPr>
              <p:nvPr/>
            </p:nvSpPr>
            <p:spPr bwMode="auto">
              <a:xfrm>
                <a:off x="200"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2551" name="Line 14">
                <a:extLst>
                  <a:ext uri="{FF2B5EF4-FFF2-40B4-BE49-F238E27FC236}">
                    <a16:creationId xmlns:a16="http://schemas.microsoft.com/office/drawing/2014/main" id="{6D34C42B-1AB4-C214-81EB-7B24212891EE}"/>
                  </a:ext>
                </a:extLst>
              </p:cNvPr>
              <p:cNvSpPr>
                <a:spLocks noChangeShapeType="1"/>
              </p:cNvSpPr>
              <p:nvPr/>
            </p:nvSpPr>
            <p:spPr bwMode="auto">
              <a:xfrm>
                <a:off x="3264"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2552" name="Line 15">
                <a:extLst>
                  <a:ext uri="{FF2B5EF4-FFF2-40B4-BE49-F238E27FC236}">
                    <a16:creationId xmlns:a16="http://schemas.microsoft.com/office/drawing/2014/main" id="{8D059566-A1FC-E475-08A7-213E8E42384D}"/>
                  </a:ext>
                </a:extLst>
              </p:cNvPr>
              <p:cNvSpPr>
                <a:spLocks noChangeShapeType="1"/>
              </p:cNvSpPr>
              <p:nvPr/>
            </p:nvSpPr>
            <p:spPr bwMode="auto">
              <a:xfrm>
                <a:off x="960"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2553" name="Line 16">
                <a:extLst>
                  <a:ext uri="{FF2B5EF4-FFF2-40B4-BE49-F238E27FC236}">
                    <a16:creationId xmlns:a16="http://schemas.microsoft.com/office/drawing/2014/main" id="{500CC248-99A4-0A57-06F1-351AADC69C04}"/>
                  </a:ext>
                </a:extLst>
              </p:cNvPr>
              <p:cNvSpPr>
                <a:spLocks noChangeShapeType="1"/>
              </p:cNvSpPr>
              <p:nvPr/>
            </p:nvSpPr>
            <p:spPr bwMode="auto">
              <a:xfrm flipH="1">
                <a:off x="2112"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2535" name="Text Box 17">
              <a:extLst>
                <a:ext uri="{FF2B5EF4-FFF2-40B4-BE49-F238E27FC236}">
                  <a16:creationId xmlns:a16="http://schemas.microsoft.com/office/drawing/2014/main" id="{3C5664E2-FE10-00CD-4E10-A76F9147F9F4}"/>
                </a:ext>
              </a:extLst>
            </p:cNvPr>
            <p:cNvSpPr txBox="1">
              <a:spLocks noChangeArrowheads="1"/>
            </p:cNvSpPr>
            <p:nvPr/>
          </p:nvSpPr>
          <p:spPr bwMode="auto">
            <a:xfrm>
              <a:off x="96" y="761"/>
              <a:ext cx="816" cy="201"/>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COSMOVISION</a:t>
              </a:r>
              <a:endParaRPr lang="es-ES" altLang="es-ES" sz="1200">
                <a:latin typeface="Arial" panose="020B0604020202020204" pitchFamily="34" charset="0"/>
              </a:endParaRPr>
            </a:p>
          </p:txBody>
        </p:sp>
        <p:sp>
          <p:nvSpPr>
            <p:cNvPr id="22536" name="Text Box 18">
              <a:extLst>
                <a:ext uri="{FF2B5EF4-FFF2-40B4-BE49-F238E27FC236}">
                  <a16:creationId xmlns:a16="http://schemas.microsoft.com/office/drawing/2014/main" id="{8546FA2D-77F9-051B-C0DA-DCDC6ECDADFD}"/>
                </a:ext>
              </a:extLst>
            </p:cNvPr>
            <p:cNvSpPr txBox="1">
              <a:spLocks noChangeArrowheads="1"/>
            </p:cNvSpPr>
            <p:nvPr/>
          </p:nvSpPr>
          <p:spPr bwMode="auto">
            <a:xfrm>
              <a:off x="288" y="1241"/>
              <a:ext cx="816" cy="200"/>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FILOSOFIA</a:t>
              </a:r>
              <a:endParaRPr lang="es-ES" altLang="es-ES" sz="1200">
                <a:latin typeface="Arial" panose="020B0604020202020204" pitchFamily="34" charset="0"/>
              </a:endParaRPr>
            </a:p>
          </p:txBody>
        </p:sp>
        <p:sp>
          <p:nvSpPr>
            <p:cNvPr id="22537" name="Text Box 19">
              <a:extLst>
                <a:ext uri="{FF2B5EF4-FFF2-40B4-BE49-F238E27FC236}">
                  <a16:creationId xmlns:a16="http://schemas.microsoft.com/office/drawing/2014/main" id="{321F4FED-6EDB-EC24-88AE-495C21430799}"/>
                </a:ext>
              </a:extLst>
            </p:cNvPr>
            <p:cNvSpPr txBox="1">
              <a:spLocks noChangeArrowheads="1"/>
            </p:cNvSpPr>
            <p:nvPr/>
          </p:nvSpPr>
          <p:spPr bwMode="auto">
            <a:xfrm>
              <a:off x="480" y="1721"/>
              <a:ext cx="816" cy="201"/>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TEORIA</a:t>
              </a:r>
              <a:endParaRPr lang="es-ES" altLang="es-ES" sz="1200">
                <a:latin typeface="Arial" panose="020B0604020202020204" pitchFamily="34" charset="0"/>
              </a:endParaRPr>
            </a:p>
          </p:txBody>
        </p:sp>
        <p:sp>
          <p:nvSpPr>
            <p:cNvPr id="22538" name="Text Box 20">
              <a:extLst>
                <a:ext uri="{FF2B5EF4-FFF2-40B4-BE49-F238E27FC236}">
                  <a16:creationId xmlns:a16="http://schemas.microsoft.com/office/drawing/2014/main" id="{AFCDFEDF-FA8C-649D-2512-C8FA411C9C1D}"/>
                </a:ext>
              </a:extLst>
            </p:cNvPr>
            <p:cNvSpPr txBox="1">
              <a:spLocks noChangeArrowheads="1"/>
            </p:cNvSpPr>
            <p:nvPr/>
          </p:nvSpPr>
          <p:spPr bwMode="auto">
            <a:xfrm>
              <a:off x="672" y="2153"/>
              <a:ext cx="816" cy="200"/>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PRINCIPIOS</a:t>
              </a:r>
              <a:endParaRPr lang="es-ES" altLang="es-ES" sz="1200">
                <a:latin typeface="Arial" panose="020B0604020202020204" pitchFamily="34" charset="0"/>
              </a:endParaRPr>
            </a:p>
          </p:txBody>
        </p:sp>
        <p:sp>
          <p:nvSpPr>
            <p:cNvPr id="22539" name="Text Box 21">
              <a:extLst>
                <a:ext uri="{FF2B5EF4-FFF2-40B4-BE49-F238E27FC236}">
                  <a16:creationId xmlns:a16="http://schemas.microsoft.com/office/drawing/2014/main" id="{CC2A523C-CDF4-84D3-EA3C-54A7B121732B}"/>
                </a:ext>
              </a:extLst>
            </p:cNvPr>
            <p:cNvSpPr txBox="1">
              <a:spLocks noChangeArrowheads="1"/>
            </p:cNvSpPr>
            <p:nvPr/>
          </p:nvSpPr>
          <p:spPr bwMode="auto">
            <a:xfrm>
              <a:off x="912" y="2681"/>
              <a:ext cx="816" cy="201"/>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CONCEPTOS</a:t>
              </a:r>
              <a:endParaRPr lang="es-ES" altLang="es-ES" sz="1200">
                <a:latin typeface="Arial" panose="020B0604020202020204" pitchFamily="34" charset="0"/>
              </a:endParaRPr>
            </a:p>
          </p:txBody>
        </p:sp>
        <p:sp>
          <p:nvSpPr>
            <p:cNvPr id="22540" name="Text Box 22">
              <a:extLst>
                <a:ext uri="{FF2B5EF4-FFF2-40B4-BE49-F238E27FC236}">
                  <a16:creationId xmlns:a16="http://schemas.microsoft.com/office/drawing/2014/main" id="{5CF17439-B731-F3B7-4107-813010A86B02}"/>
                </a:ext>
              </a:extLst>
            </p:cNvPr>
            <p:cNvSpPr txBox="1">
              <a:spLocks noChangeArrowheads="1"/>
            </p:cNvSpPr>
            <p:nvPr/>
          </p:nvSpPr>
          <p:spPr bwMode="auto">
            <a:xfrm>
              <a:off x="1248" y="3194"/>
              <a:ext cx="1776" cy="201"/>
            </a:xfrm>
            <a:prstGeom prst="rect">
              <a:avLst/>
            </a:prstGeom>
            <a:solidFill>
              <a:srgbClr val="FF99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ACONTECIMIENTOS / OBJETOS</a:t>
              </a:r>
              <a:endParaRPr lang="es-ES" altLang="es-ES" sz="1200">
                <a:latin typeface="Arial" panose="020B0604020202020204" pitchFamily="34" charset="0"/>
              </a:endParaRPr>
            </a:p>
          </p:txBody>
        </p:sp>
        <p:sp>
          <p:nvSpPr>
            <p:cNvPr id="22541" name="Text Box 23">
              <a:extLst>
                <a:ext uri="{FF2B5EF4-FFF2-40B4-BE49-F238E27FC236}">
                  <a16:creationId xmlns:a16="http://schemas.microsoft.com/office/drawing/2014/main" id="{D3DDC14D-301B-EE3E-4277-C13529BC481C}"/>
                </a:ext>
              </a:extLst>
            </p:cNvPr>
            <p:cNvSpPr txBox="1">
              <a:spLocks noChangeArrowheads="1"/>
            </p:cNvSpPr>
            <p:nvPr/>
          </p:nvSpPr>
          <p:spPr bwMode="auto">
            <a:xfrm>
              <a:off x="2592" y="2489"/>
              <a:ext cx="816" cy="201"/>
            </a:xfrm>
            <a:prstGeom prst="rect">
              <a:avLst/>
            </a:prstGeom>
            <a:solidFill>
              <a:srgbClr val="FFCC99"/>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REGISTROS</a:t>
              </a:r>
              <a:endParaRPr lang="es-ES" altLang="es-ES" sz="1200">
                <a:latin typeface="Arial" panose="020B0604020202020204" pitchFamily="34" charset="0"/>
              </a:endParaRPr>
            </a:p>
          </p:txBody>
        </p:sp>
        <p:sp>
          <p:nvSpPr>
            <p:cNvPr id="22542" name="Text Box 24">
              <a:extLst>
                <a:ext uri="{FF2B5EF4-FFF2-40B4-BE49-F238E27FC236}">
                  <a16:creationId xmlns:a16="http://schemas.microsoft.com/office/drawing/2014/main" id="{27165CD0-7636-6121-3DFF-B8E0C093EEB6}"/>
                </a:ext>
              </a:extLst>
            </p:cNvPr>
            <p:cNvSpPr txBox="1">
              <a:spLocks noChangeArrowheads="1"/>
            </p:cNvSpPr>
            <p:nvPr/>
          </p:nvSpPr>
          <p:spPr bwMode="auto">
            <a:xfrm>
              <a:off x="2784" y="2001"/>
              <a:ext cx="1200" cy="201"/>
            </a:xfrm>
            <a:prstGeom prst="rect">
              <a:avLst/>
            </a:prstGeom>
            <a:solidFill>
              <a:srgbClr val="FFCC99"/>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TRANSFORMACIONES</a:t>
              </a:r>
              <a:endParaRPr lang="es-ES" altLang="es-ES" sz="1200">
                <a:latin typeface="Arial" panose="020B0604020202020204" pitchFamily="34" charset="0"/>
              </a:endParaRPr>
            </a:p>
          </p:txBody>
        </p:sp>
        <p:sp>
          <p:nvSpPr>
            <p:cNvPr id="22543" name="Text Box 25">
              <a:extLst>
                <a:ext uri="{FF2B5EF4-FFF2-40B4-BE49-F238E27FC236}">
                  <a16:creationId xmlns:a16="http://schemas.microsoft.com/office/drawing/2014/main" id="{69F76E5E-B1C6-3E7E-F221-C05609910BB8}"/>
                </a:ext>
              </a:extLst>
            </p:cNvPr>
            <p:cNvSpPr txBox="1">
              <a:spLocks noChangeArrowheads="1"/>
            </p:cNvSpPr>
            <p:nvPr/>
          </p:nvSpPr>
          <p:spPr bwMode="auto">
            <a:xfrm>
              <a:off x="3072" y="1370"/>
              <a:ext cx="912" cy="331"/>
            </a:xfrm>
            <a:prstGeom prst="rect">
              <a:avLst/>
            </a:prstGeom>
            <a:solidFill>
              <a:srgbClr val="FFCC99"/>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JUICIOS DE CONOCIMIENTO</a:t>
              </a:r>
              <a:endParaRPr lang="es-ES" altLang="es-ES" sz="1200">
                <a:latin typeface="Arial" panose="020B0604020202020204" pitchFamily="34" charset="0"/>
              </a:endParaRPr>
            </a:p>
          </p:txBody>
        </p:sp>
        <p:sp>
          <p:nvSpPr>
            <p:cNvPr id="22544" name="Text Box 26">
              <a:extLst>
                <a:ext uri="{FF2B5EF4-FFF2-40B4-BE49-F238E27FC236}">
                  <a16:creationId xmlns:a16="http://schemas.microsoft.com/office/drawing/2014/main" id="{18A7F389-C7B7-4996-DFBF-64D397A3203F}"/>
                </a:ext>
              </a:extLst>
            </p:cNvPr>
            <p:cNvSpPr txBox="1">
              <a:spLocks noChangeArrowheads="1"/>
            </p:cNvSpPr>
            <p:nvPr/>
          </p:nvSpPr>
          <p:spPr bwMode="auto">
            <a:xfrm>
              <a:off x="1632" y="809"/>
              <a:ext cx="960" cy="397"/>
            </a:xfrm>
            <a:prstGeom prst="rect">
              <a:avLst/>
            </a:prstGeom>
            <a:solidFill>
              <a:srgbClr val="CCFFCC"/>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CUESTION / ES</a:t>
              </a:r>
            </a:p>
            <a:p>
              <a:pPr algn="ctr">
                <a:spcBef>
                  <a:spcPct val="50000"/>
                </a:spcBef>
                <a:buFontTx/>
                <a:buNone/>
              </a:pPr>
              <a:r>
                <a:rPr lang="es-ES_tradnl" altLang="es-ES" sz="1200">
                  <a:latin typeface="Arial" panose="020B0604020202020204" pitchFamily="34" charset="0"/>
                </a:rPr>
                <a:t>CENTRAL / ES</a:t>
              </a:r>
              <a:endParaRPr lang="es-ES" altLang="es-ES" sz="1200">
                <a:latin typeface="Arial" panose="020B0604020202020204" pitchFamily="34" charset="0"/>
              </a:endParaRPr>
            </a:p>
          </p:txBody>
        </p:sp>
        <p:sp>
          <p:nvSpPr>
            <p:cNvPr id="22545" name="Text Box 27">
              <a:extLst>
                <a:ext uri="{FF2B5EF4-FFF2-40B4-BE49-F238E27FC236}">
                  <a16:creationId xmlns:a16="http://schemas.microsoft.com/office/drawing/2014/main" id="{32633876-B256-147D-CEE0-B4A19A1F48D1}"/>
                </a:ext>
              </a:extLst>
            </p:cNvPr>
            <p:cNvSpPr txBox="1">
              <a:spLocks noChangeArrowheads="1"/>
            </p:cNvSpPr>
            <p:nvPr/>
          </p:nvSpPr>
          <p:spPr bwMode="auto">
            <a:xfrm>
              <a:off x="480" y="3436"/>
              <a:ext cx="3456" cy="1275"/>
            </a:xfrm>
            <a:prstGeom prst="rect">
              <a:avLst/>
            </a:prstGeom>
            <a:solidFill>
              <a:srgbClr val="FFCC99"/>
            </a:solidFill>
            <a:ln w="6350">
              <a:solidFill>
                <a:schemeClr val="tx1"/>
              </a:solidFill>
              <a:miter lim="800000"/>
              <a:headEnd/>
              <a:tailEnd/>
            </a:ln>
          </p:spPr>
          <p:txBody>
            <a:bodyPr lIns="198000" rIns="1980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s-ES_tradnl" altLang="es-ES" sz="1200">
                <a:latin typeface="Arial" panose="020B0604020202020204" pitchFamily="34" charset="0"/>
              </a:endParaRPr>
            </a:p>
            <a:p>
              <a:pPr algn="ctr">
                <a:spcBef>
                  <a:spcPct val="50000"/>
                </a:spcBef>
                <a:buFontTx/>
                <a:buNone/>
              </a:pPr>
              <a:endParaRPr lang="es-ES_tradnl" altLang="es-ES" sz="1200">
                <a:latin typeface="Arial" panose="020B0604020202020204" pitchFamily="34" charset="0"/>
              </a:endParaRPr>
            </a:p>
            <a:p>
              <a:pPr algn="ctr">
                <a:spcBef>
                  <a:spcPct val="50000"/>
                </a:spcBef>
                <a:buFontTx/>
                <a:buNone/>
              </a:pPr>
              <a:endParaRPr lang="es-ES_tradnl" altLang="es-ES" sz="1200">
                <a:latin typeface="Arial" panose="020B0604020202020204" pitchFamily="34" charset="0"/>
              </a:endParaRPr>
            </a:p>
            <a:p>
              <a:pPr algn="ctr">
                <a:spcBef>
                  <a:spcPct val="50000"/>
                </a:spcBef>
                <a:buFontTx/>
                <a:buNone/>
              </a:pPr>
              <a:r>
                <a:rPr lang="es-ES_tradnl" altLang="es-ES" sz="1400" b="1">
                  <a:latin typeface="Arial" panose="020B0604020202020204" pitchFamily="34" charset="0"/>
                </a:rPr>
                <a:t>AFIRMACIONES QUE RESPONDEN A LA CUESTIÓN / ES CENTRAL / ES Y SON INTERPRETACIONES RAZONABLES DE LOS REGISTROS Y REGISTROS TRANSFORMADOS (DATOS) OBTENIDOS</a:t>
              </a:r>
              <a:endParaRPr lang="es-ES" altLang="es-ES" sz="1400" b="1">
                <a:latin typeface="Arial" panose="020B0604020202020204" pitchFamily="34" charset="0"/>
              </a:endParaRPr>
            </a:p>
          </p:txBody>
        </p:sp>
        <p:sp>
          <p:nvSpPr>
            <p:cNvPr id="22546" name="Rectangle 28">
              <a:extLst>
                <a:ext uri="{FF2B5EF4-FFF2-40B4-BE49-F238E27FC236}">
                  <a16:creationId xmlns:a16="http://schemas.microsoft.com/office/drawing/2014/main" id="{138B669C-2A97-F1E7-D403-0285B47C1EBD}"/>
                </a:ext>
              </a:extLst>
            </p:cNvPr>
            <p:cNvSpPr>
              <a:spLocks noChangeArrowheads="1"/>
            </p:cNvSpPr>
            <p:nvPr/>
          </p:nvSpPr>
          <p:spPr bwMode="auto">
            <a:xfrm>
              <a:off x="336" y="3482"/>
              <a:ext cx="367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400" b="1" u="sng">
                  <a:solidFill>
                    <a:srgbClr val="FF0000"/>
                  </a:solidFill>
                  <a:latin typeface="Andale Mono" pitchFamily="49" charset="0"/>
                </a:rPr>
                <a:t>Juicios de Conocimiento</a:t>
              </a:r>
              <a:endParaRPr lang="es-ES" altLang="es-ES" sz="2400" b="1" u="sng">
                <a:solidFill>
                  <a:srgbClr val="FF0000"/>
                </a:solidFill>
                <a:latin typeface="Andale Mono" pitchFamily="49" charset="0"/>
              </a:endParaRPr>
            </a:p>
          </p:txBody>
        </p:sp>
        <p:sp>
          <p:nvSpPr>
            <p:cNvPr id="22547" name="Text Box 29">
              <a:extLst>
                <a:ext uri="{FF2B5EF4-FFF2-40B4-BE49-F238E27FC236}">
                  <a16:creationId xmlns:a16="http://schemas.microsoft.com/office/drawing/2014/main" id="{22927EF8-6522-8221-F3CA-06C3E75AA8CD}"/>
                </a:ext>
              </a:extLst>
            </p:cNvPr>
            <p:cNvSpPr txBox="1">
              <a:spLocks noChangeArrowheads="1"/>
            </p:cNvSpPr>
            <p:nvPr/>
          </p:nvSpPr>
          <p:spPr bwMode="auto">
            <a:xfrm>
              <a:off x="3808" y="4874"/>
              <a:ext cx="51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2400">
                  <a:latin typeface="Arial Black" panose="020B0A04020102020204" pitchFamily="34" charset="0"/>
                </a:rPr>
                <a:t>1j</a:t>
              </a:r>
              <a:endParaRPr lang="es-ES" altLang="es-ES" sz="2400">
                <a:latin typeface="Arial Black" panose="020B0A04020102020204" pitchFamily="34" charset="0"/>
              </a:endParaRPr>
            </a:p>
          </p:txBody>
        </p:sp>
        <p:sp>
          <p:nvSpPr>
            <p:cNvPr id="22548" name="Line 30">
              <a:extLst>
                <a:ext uri="{FF2B5EF4-FFF2-40B4-BE49-F238E27FC236}">
                  <a16:creationId xmlns:a16="http://schemas.microsoft.com/office/drawing/2014/main" id="{624DCD54-5A08-592D-4C51-BE664B068972}"/>
                </a:ext>
              </a:extLst>
            </p:cNvPr>
            <p:cNvSpPr>
              <a:spLocks noChangeShapeType="1"/>
            </p:cNvSpPr>
            <p:nvPr/>
          </p:nvSpPr>
          <p:spPr bwMode="auto">
            <a:xfrm>
              <a:off x="960" y="362"/>
              <a:ext cx="1152" cy="273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2549" name="Line 31">
              <a:extLst>
                <a:ext uri="{FF2B5EF4-FFF2-40B4-BE49-F238E27FC236}">
                  <a16:creationId xmlns:a16="http://schemas.microsoft.com/office/drawing/2014/main" id="{79EF3ABF-8F30-53CC-FF38-4858C1802F40}"/>
                </a:ext>
              </a:extLst>
            </p:cNvPr>
            <p:cNvSpPr>
              <a:spLocks noChangeShapeType="1"/>
            </p:cNvSpPr>
            <p:nvPr/>
          </p:nvSpPr>
          <p:spPr bwMode="auto">
            <a:xfrm flipH="1">
              <a:off x="2104" y="1466"/>
              <a:ext cx="680" cy="1616"/>
            </a:xfrm>
            <a:prstGeom prst="line">
              <a:avLst/>
            </a:prstGeom>
            <a:noFill/>
            <a:ln w="7620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s-E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a:extLst>
              <a:ext uri="{FF2B5EF4-FFF2-40B4-BE49-F238E27FC236}">
                <a16:creationId xmlns:a16="http://schemas.microsoft.com/office/drawing/2014/main" id="{3D5ECBC0-635A-002C-AD70-B896433E83CD}"/>
              </a:ext>
            </a:extLst>
          </p:cNvPr>
          <p:cNvGrpSpPr>
            <a:grpSpLocks/>
          </p:cNvGrpSpPr>
          <p:nvPr/>
        </p:nvGrpSpPr>
        <p:grpSpPr bwMode="auto">
          <a:xfrm>
            <a:off x="1524000" y="0"/>
            <a:ext cx="9144000" cy="6858000"/>
            <a:chOff x="0" y="0"/>
            <a:chExt cx="5760" cy="4320"/>
          </a:xfrm>
        </p:grpSpPr>
        <p:sp>
          <p:nvSpPr>
            <p:cNvPr id="23578" name="Rectangle 3">
              <a:extLst>
                <a:ext uri="{FF2B5EF4-FFF2-40B4-BE49-F238E27FC236}">
                  <a16:creationId xmlns:a16="http://schemas.microsoft.com/office/drawing/2014/main" id="{B562FAEC-78B2-CF99-8D65-9896ADEB35F9}"/>
                </a:ext>
              </a:extLst>
            </p:cNvPr>
            <p:cNvSpPr>
              <a:spLocks noChangeArrowheads="1"/>
            </p:cNvSpPr>
            <p:nvPr/>
          </p:nvSpPr>
          <p:spPr bwMode="auto">
            <a:xfrm>
              <a:off x="0" y="0"/>
              <a:ext cx="5760" cy="4320"/>
            </a:xfrm>
            <a:prstGeom prst="rect">
              <a:avLst/>
            </a:prstGeom>
            <a:solidFill>
              <a:srgbClr val="FAF9D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23579" name="Rectangle 4">
              <a:extLst>
                <a:ext uri="{FF2B5EF4-FFF2-40B4-BE49-F238E27FC236}">
                  <a16:creationId xmlns:a16="http://schemas.microsoft.com/office/drawing/2014/main" id="{76FD9104-14A7-9E80-AC8A-B9868A2B9A2B}"/>
                </a:ext>
              </a:extLst>
            </p:cNvPr>
            <p:cNvSpPr>
              <a:spLocks noChangeArrowheads="1"/>
            </p:cNvSpPr>
            <p:nvPr/>
          </p:nvSpPr>
          <p:spPr bwMode="auto">
            <a:xfrm>
              <a:off x="0" y="0"/>
              <a:ext cx="930" cy="2704"/>
            </a:xfrm>
            <a:prstGeom prst="rect">
              <a:avLst/>
            </a:prstGeom>
            <a:solidFill>
              <a:srgbClr val="B4B08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23580" name="Line 5">
              <a:extLst>
                <a:ext uri="{FF2B5EF4-FFF2-40B4-BE49-F238E27FC236}">
                  <a16:creationId xmlns:a16="http://schemas.microsoft.com/office/drawing/2014/main" id="{2392754A-62E9-99D3-A8ED-4CE51D87E5F8}"/>
                </a:ext>
              </a:extLst>
            </p:cNvPr>
            <p:cNvSpPr>
              <a:spLocks noChangeShapeType="1"/>
            </p:cNvSpPr>
            <p:nvPr/>
          </p:nvSpPr>
          <p:spPr bwMode="auto">
            <a:xfrm>
              <a:off x="0" y="2704"/>
              <a:ext cx="93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81" name="Rectangle 6">
              <a:extLst>
                <a:ext uri="{FF2B5EF4-FFF2-40B4-BE49-F238E27FC236}">
                  <a16:creationId xmlns:a16="http://schemas.microsoft.com/office/drawing/2014/main" id="{F01DA96D-D279-0178-89F2-295BA06D8960}"/>
                </a:ext>
              </a:extLst>
            </p:cNvPr>
            <p:cNvSpPr>
              <a:spLocks noChangeArrowheads="1"/>
            </p:cNvSpPr>
            <p:nvPr/>
          </p:nvSpPr>
          <p:spPr bwMode="auto">
            <a:xfrm>
              <a:off x="4073" y="279"/>
              <a:ext cx="1406" cy="227"/>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23582" name="Line 7">
              <a:extLst>
                <a:ext uri="{FF2B5EF4-FFF2-40B4-BE49-F238E27FC236}">
                  <a16:creationId xmlns:a16="http://schemas.microsoft.com/office/drawing/2014/main" id="{A94AC5ED-1DD2-8B38-3D74-11949A4D9473}"/>
                </a:ext>
              </a:extLst>
            </p:cNvPr>
            <p:cNvSpPr>
              <a:spLocks noChangeShapeType="1"/>
            </p:cNvSpPr>
            <p:nvPr/>
          </p:nvSpPr>
          <p:spPr bwMode="auto">
            <a:xfrm>
              <a:off x="431" y="391"/>
              <a:ext cx="517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83" name="Line 8">
              <a:extLst>
                <a:ext uri="{FF2B5EF4-FFF2-40B4-BE49-F238E27FC236}">
                  <a16:creationId xmlns:a16="http://schemas.microsoft.com/office/drawing/2014/main" id="{6A375A6F-2A1B-4B6E-02EF-AEA84E858A3F}"/>
                </a:ext>
              </a:extLst>
            </p:cNvPr>
            <p:cNvSpPr>
              <a:spLocks noChangeShapeType="1"/>
            </p:cNvSpPr>
            <p:nvPr/>
          </p:nvSpPr>
          <p:spPr bwMode="auto">
            <a:xfrm rot="-5400000">
              <a:off x="-434" y="1364"/>
              <a:ext cx="272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23555" name="Group 9">
            <a:extLst>
              <a:ext uri="{FF2B5EF4-FFF2-40B4-BE49-F238E27FC236}">
                <a16:creationId xmlns:a16="http://schemas.microsoft.com/office/drawing/2014/main" id="{2A9A8EB1-FEC7-C4A9-591B-C36E45BC965B}"/>
              </a:ext>
            </a:extLst>
          </p:cNvPr>
          <p:cNvGrpSpPr>
            <a:grpSpLocks/>
          </p:cNvGrpSpPr>
          <p:nvPr/>
        </p:nvGrpSpPr>
        <p:grpSpPr bwMode="auto">
          <a:xfrm>
            <a:off x="3149600" y="190501"/>
            <a:ext cx="6851650" cy="6626225"/>
            <a:chOff x="1008" y="96"/>
            <a:chExt cx="4316" cy="4174"/>
          </a:xfrm>
        </p:grpSpPr>
        <p:sp>
          <p:nvSpPr>
            <p:cNvPr id="23556" name="Text Box 10">
              <a:extLst>
                <a:ext uri="{FF2B5EF4-FFF2-40B4-BE49-F238E27FC236}">
                  <a16:creationId xmlns:a16="http://schemas.microsoft.com/office/drawing/2014/main" id="{A3A9EF02-16E6-BF4E-B02D-2911D1C15612}"/>
                </a:ext>
              </a:extLst>
            </p:cNvPr>
            <p:cNvSpPr txBox="1">
              <a:spLocks noChangeArrowheads="1"/>
            </p:cNvSpPr>
            <p:nvPr/>
          </p:nvSpPr>
          <p:spPr bwMode="auto">
            <a:xfrm>
              <a:off x="1058" y="96"/>
              <a:ext cx="954" cy="218"/>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Conceptual</a:t>
              </a:r>
              <a:endParaRPr lang="es-ES" altLang="es-ES" sz="1600" b="1" i="1">
                <a:latin typeface="Andale Mono" pitchFamily="49" charset="0"/>
              </a:endParaRPr>
            </a:p>
          </p:txBody>
        </p:sp>
        <p:sp>
          <p:nvSpPr>
            <p:cNvPr id="23557" name="Text Box 11">
              <a:extLst>
                <a:ext uri="{FF2B5EF4-FFF2-40B4-BE49-F238E27FC236}">
                  <a16:creationId xmlns:a16="http://schemas.microsoft.com/office/drawing/2014/main" id="{F9F51689-02F6-985F-7644-DB873B56C746}"/>
                </a:ext>
              </a:extLst>
            </p:cNvPr>
            <p:cNvSpPr txBox="1">
              <a:spLocks noChangeArrowheads="1"/>
            </p:cNvSpPr>
            <p:nvPr/>
          </p:nvSpPr>
          <p:spPr bwMode="auto">
            <a:xfrm>
              <a:off x="4220" y="96"/>
              <a:ext cx="1104" cy="218"/>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Metodológico</a:t>
              </a:r>
              <a:endParaRPr lang="es-ES" altLang="es-ES" sz="1600" b="1" i="1">
                <a:latin typeface="Andale Mono" pitchFamily="49" charset="0"/>
              </a:endParaRPr>
            </a:p>
          </p:txBody>
        </p:sp>
        <p:grpSp>
          <p:nvGrpSpPr>
            <p:cNvPr id="23558" name="Group 12">
              <a:extLst>
                <a:ext uri="{FF2B5EF4-FFF2-40B4-BE49-F238E27FC236}">
                  <a16:creationId xmlns:a16="http://schemas.microsoft.com/office/drawing/2014/main" id="{C1E93713-49C1-4D5E-5A44-EAAA62811C2A}"/>
                </a:ext>
              </a:extLst>
            </p:cNvPr>
            <p:cNvGrpSpPr>
              <a:grpSpLocks/>
            </p:cNvGrpSpPr>
            <p:nvPr/>
          </p:nvGrpSpPr>
          <p:grpSpPr bwMode="auto">
            <a:xfrm>
              <a:off x="1117" y="410"/>
              <a:ext cx="4006" cy="2376"/>
              <a:chOff x="200" y="816"/>
              <a:chExt cx="3832" cy="3312"/>
            </a:xfrm>
          </p:grpSpPr>
          <p:sp>
            <p:nvSpPr>
              <p:cNvPr id="23574" name="Line 13">
                <a:extLst>
                  <a:ext uri="{FF2B5EF4-FFF2-40B4-BE49-F238E27FC236}">
                    <a16:creationId xmlns:a16="http://schemas.microsoft.com/office/drawing/2014/main" id="{2E208126-775C-B268-AC36-3A41A4CD63CF}"/>
                  </a:ext>
                </a:extLst>
              </p:cNvPr>
              <p:cNvSpPr>
                <a:spLocks noChangeShapeType="1"/>
              </p:cNvSpPr>
              <p:nvPr/>
            </p:nvSpPr>
            <p:spPr bwMode="auto">
              <a:xfrm>
                <a:off x="200"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75" name="Line 14">
                <a:extLst>
                  <a:ext uri="{FF2B5EF4-FFF2-40B4-BE49-F238E27FC236}">
                    <a16:creationId xmlns:a16="http://schemas.microsoft.com/office/drawing/2014/main" id="{EC684F3E-FF12-8FBE-3C99-71D2FBAF4B09}"/>
                  </a:ext>
                </a:extLst>
              </p:cNvPr>
              <p:cNvSpPr>
                <a:spLocks noChangeShapeType="1"/>
              </p:cNvSpPr>
              <p:nvPr/>
            </p:nvSpPr>
            <p:spPr bwMode="auto">
              <a:xfrm>
                <a:off x="3264"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76" name="Line 15">
                <a:extLst>
                  <a:ext uri="{FF2B5EF4-FFF2-40B4-BE49-F238E27FC236}">
                    <a16:creationId xmlns:a16="http://schemas.microsoft.com/office/drawing/2014/main" id="{062A6BDE-08BC-170F-9431-85606870D321}"/>
                  </a:ext>
                </a:extLst>
              </p:cNvPr>
              <p:cNvSpPr>
                <a:spLocks noChangeShapeType="1"/>
              </p:cNvSpPr>
              <p:nvPr/>
            </p:nvSpPr>
            <p:spPr bwMode="auto">
              <a:xfrm>
                <a:off x="960"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77" name="Line 16">
                <a:extLst>
                  <a:ext uri="{FF2B5EF4-FFF2-40B4-BE49-F238E27FC236}">
                    <a16:creationId xmlns:a16="http://schemas.microsoft.com/office/drawing/2014/main" id="{AC71DDD2-CCA5-F452-1267-A5AB88F343B0}"/>
                  </a:ext>
                </a:extLst>
              </p:cNvPr>
              <p:cNvSpPr>
                <a:spLocks noChangeShapeType="1"/>
              </p:cNvSpPr>
              <p:nvPr/>
            </p:nvSpPr>
            <p:spPr bwMode="auto">
              <a:xfrm flipH="1">
                <a:off x="2112"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3559" name="Text Box 17">
              <a:extLst>
                <a:ext uri="{FF2B5EF4-FFF2-40B4-BE49-F238E27FC236}">
                  <a16:creationId xmlns:a16="http://schemas.microsoft.com/office/drawing/2014/main" id="{F9526CFE-2F95-0139-AF8A-C5AF22EE3918}"/>
                </a:ext>
              </a:extLst>
            </p:cNvPr>
            <p:cNvSpPr txBox="1">
              <a:spLocks noChangeArrowheads="1"/>
            </p:cNvSpPr>
            <p:nvPr/>
          </p:nvSpPr>
          <p:spPr bwMode="auto">
            <a:xfrm>
              <a:off x="1008" y="757"/>
              <a:ext cx="853" cy="177"/>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COSMOVISION</a:t>
              </a:r>
              <a:endParaRPr lang="es-ES" altLang="es-ES" sz="1200">
                <a:latin typeface="Arial" panose="020B0604020202020204" pitchFamily="34" charset="0"/>
              </a:endParaRPr>
            </a:p>
          </p:txBody>
        </p:sp>
        <p:sp>
          <p:nvSpPr>
            <p:cNvPr id="23560" name="Text Box 18">
              <a:extLst>
                <a:ext uri="{FF2B5EF4-FFF2-40B4-BE49-F238E27FC236}">
                  <a16:creationId xmlns:a16="http://schemas.microsoft.com/office/drawing/2014/main" id="{03E79108-08A6-2361-E8DC-2AA02C48B257}"/>
                </a:ext>
              </a:extLst>
            </p:cNvPr>
            <p:cNvSpPr txBox="1">
              <a:spLocks noChangeArrowheads="1"/>
            </p:cNvSpPr>
            <p:nvPr/>
          </p:nvSpPr>
          <p:spPr bwMode="auto">
            <a:xfrm>
              <a:off x="1209" y="1173"/>
              <a:ext cx="853" cy="177"/>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FILOSOFIA</a:t>
              </a:r>
              <a:endParaRPr lang="es-ES" altLang="es-ES" sz="1200">
                <a:latin typeface="Arial" panose="020B0604020202020204" pitchFamily="34" charset="0"/>
              </a:endParaRPr>
            </a:p>
          </p:txBody>
        </p:sp>
        <p:sp>
          <p:nvSpPr>
            <p:cNvPr id="23561" name="Text Box 19">
              <a:extLst>
                <a:ext uri="{FF2B5EF4-FFF2-40B4-BE49-F238E27FC236}">
                  <a16:creationId xmlns:a16="http://schemas.microsoft.com/office/drawing/2014/main" id="{8FF3ACB9-D760-05D2-28A8-E8D72FA965CF}"/>
                </a:ext>
              </a:extLst>
            </p:cNvPr>
            <p:cNvSpPr txBox="1">
              <a:spLocks noChangeArrowheads="1"/>
            </p:cNvSpPr>
            <p:nvPr/>
          </p:nvSpPr>
          <p:spPr bwMode="auto">
            <a:xfrm>
              <a:off x="1409" y="1590"/>
              <a:ext cx="854" cy="177"/>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TEORIA</a:t>
              </a:r>
              <a:endParaRPr lang="es-ES" altLang="es-ES" sz="1200">
                <a:latin typeface="Arial" panose="020B0604020202020204" pitchFamily="34" charset="0"/>
              </a:endParaRPr>
            </a:p>
          </p:txBody>
        </p:sp>
        <p:sp>
          <p:nvSpPr>
            <p:cNvPr id="23562" name="Text Box 20">
              <a:extLst>
                <a:ext uri="{FF2B5EF4-FFF2-40B4-BE49-F238E27FC236}">
                  <a16:creationId xmlns:a16="http://schemas.microsoft.com/office/drawing/2014/main" id="{1A32D239-E2AA-E8B9-059D-49D629CD89D8}"/>
                </a:ext>
              </a:extLst>
            </p:cNvPr>
            <p:cNvSpPr txBox="1">
              <a:spLocks noChangeArrowheads="1"/>
            </p:cNvSpPr>
            <p:nvPr/>
          </p:nvSpPr>
          <p:spPr bwMode="auto">
            <a:xfrm>
              <a:off x="1610" y="1965"/>
              <a:ext cx="853" cy="177"/>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PRINCIPIOS</a:t>
              </a:r>
              <a:endParaRPr lang="es-ES" altLang="es-ES" sz="1200">
                <a:latin typeface="Arial" panose="020B0604020202020204" pitchFamily="34" charset="0"/>
              </a:endParaRPr>
            </a:p>
          </p:txBody>
        </p:sp>
        <p:sp>
          <p:nvSpPr>
            <p:cNvPr id="23563" name="Text Box 21">
              <a:extLst>
                <a:ext uri="{FF2B5EF4-FFF2-40B4-BE49-F238E27FC236}">
                  <a16:creationId xmlns:a16="http://schemas.microsoft.com/office/drawing/2014/main" id="{F440D095-1ED7-2FB1-D11A-57B586197239}"/>
                </a:ext>
              </a:extLst>
            </p:cNvPr>
            <p:cNvSpPr txBox="1">
              <a:spLocks noChangeArrowheads="1"/>
            </p:cNvSpPr>
            <p:nvPr/>
          </p:nvSpPr>
          <p:spPr bwMode="auto">
            <a:xfrm>
              <a:off x="1861" y="2424"/>
              <a:ext cx="853" cy="177"/>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CONCEPTOS</a:t>
              </a:r>
              <a:endParaRPr lang="es-ES" altLang="es-ES" sz="1200">
                <a:latin typeface="Arial" panose="020B0604020202020204" pitchFamily="34" charset="0"/>
              </a:endParaRPr>
            </a:p>
          </p:txBody>
        </p:sp>
        <p:sp>
          <p:nvSpPr>
            <p:cNvPr id="23564" name="Text Box 22">
              <a:extLst>
                <a:ext uri="{FF2B5EF4-FFF2-40B4-BE49-F238E27FC236}">
                  <a16:creationId xmlns:a16="http://schemas.microsoft.com/office/drawing/2014/main" id="{B6B3F1B7-30F8-D3F4-FC4F-3B994FAC2AC7}"/>
                </a:ext>
              </a:extLst>
            </p:cNvPr>
            <p:cNvSpPr txBox="1">
              <a:spLocks noChangeArrowheads="1"/>
            </p:cNvSpPr>
            <p:nvPr/>
          </p:nvSpPr>
          <p:spPr bwMode="auto">
            <a:xfrm>
              <a:off x="2212" y="2869"/>
              <a:ext cx="1857" cy="177"/>
            </a:xfrm>
            <a:prstGeom prst="rect">
              <a:avLst/>
            </a:prstGeom>
            <a:solidFill>
              <a:srgbClr val="FF99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ACONTECIMIENTOS / OBJETOS</a:t>
              </a:r>
              <a:endParaRPr lang="es-ES" altLang="es-ES" sz="1200">
                <a:latin typeface="Arial" panose="020B0604020202020204" pitchFamily="34" charset="0"/>
              </a:endParaRPr>
            </a:p>
          </p:txBody>
        </p:sp>
        <p:sp>
          <p:nvSpPr>
            <p:cNvPr id="23565" name="Text Box 23">
              <a:extLst>
                <a:ext uri="{FF2B5EF4-FFF2-40B4-BE49-F238E27FC236}">
                  <a16:creationId xmlns:a16="http://schemas.microsoft.com/office/drawing/2014/main" id="{D98EB0E0-4C6B-1639-F283-2A56EBD36007}"/>
                </a:ext>
              </a:extLst>
            </p:cNvPr>
            <p:cNvSpPr txBox="1">
              <a:spLocks noChangeArrowheads="1"/>
            </p:cNvSpPr>
            <p:nvPr/>
          </p:nvSpPr>
          <p:spPr bwMode="auto">
            <a:xfrm>
              <a:off x="3617" y="2257"/>
              <a:ext cx="854" cy="177"/>
            </a:xfrm>
            <a:prstGeom prst="rect">
              <a:avLst/>
            </a:prstGeom>
            <a:solidFill>
              <a:srgbClr val="FFCC99"/>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REGISTROS</a:t>
              </a:r>
              <a:endParaRPr lang="es-ES" altLang="es-ES" sz="1200">
                <a:latin typeface="Arial" panose="020B0604020202020204" pitchFamily="34" charset="0"/>
              </a:endParaRPr>
            </a:p>
          </p:txBody>
        </p:sp>
        <p:sp>
          <p:nvSpPr>
            <p:cNvPr id="23566" name="Text Box 24">
              <a:extLst>
                <a:ext uri="{FF2B5EF4-FFF2-40B4-BE49-F238E27FC236}">
                  <a16:creationId xmlns:a16="http://schemas.microsoft.com/office/drawing/2014/main" id="{9BEB6A0D-046C-BDF6-F13C-0A7EF5EA0D43}"/>
                </a:ext>
              </a:extLst>
            </p:cNvPr>
            <p:cNvSpPr txBox="1">
              <a:spLocks noChangeArrowheads="1"/>
            </p:cNvSpPr>
            <p:nvPr/>
          </p:nvSpPr>
          <p:spPr bwMode="auto">
            <a:xfrm>
              <a:off x="3818" y="1833"/>
              <a:ext cx="1255" cy="177"/>
            </a:xfrm>
            <a:prstGeom prst="rect">
              <a:avLst/>
            </a:prstGeom>
            <a:solidFill>
              <a:srgbClr val="FFCC99"/>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TRANSFORMACIONES</a:t>
              </a:r>
              <a:endParaRPr lang="es-ES" altLang="es-ES" sz="1200">
                <a:latin typeface="Arial" panose="020B0604020202020204" pitchFamily="34" charset="0"/>
              </a:endParaRPr>
            </a:p>
          </p:txBody>
        </p:sp>
        <p:sp>
          <p:nvSpPr>
            <p:cNvPr id="23567" name="Text Box 25">
              <a:extLst>
                <a:ext uri="{FF2B5EF4-FFF2-40B4-BE49-F238E27FC236}">
                  <a16:creationId xmlns:a16="http://schemas.microsoft.com/office/drawing/2014/main" id="{93D37D45-FC82-DAC9-51FA-A8646564A874}"/>
                </a:ext>
              </a:extLst>
            </p:cNvPr>
            <p:cNvSpPr txBox="1">
              <a:spLocks noChangeArrowheads="1"/>
            </p:cNvSpPr>
            <p:nvPr/>
          </p:nvSpPr>
          <p:spPr bwMode="auto">
            <a:xfrm>
              <a:off x="4119" y="1285"/>
              <a:ext cx="954" cy="292"/>
            </a:xfrm>
            <a:prstGeom prst="rect">
              <a:avLst/>
            </a:prstGeom>
            <a:solidFill>
              <a:srgbClr val="FFCC99"/>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JUICIOS DE CONOCIMIENTO</a:t>
              </a:r>
              <a:endParaRPr lang="es-ES" altLang="es-ES" sz="1200">
                <a:latin typeface="Arial" panose="020B0604020202020204" pitchFamily="34" charset="0"/>
              </a:endParaRPr>
            </a:p>
          </p:txBody>
        </p:sp>
        <p:sp>
          <p:nvSpPr>
            <p:cNvPr id="23568" name="Text Box 26">
              <a:extLst>
                <a:ext uri="{FF2B5EF4-FFF2-40B4-BE49-F238E27FC236}">
                  <a16:creationId xmlns:a16="http://schemas.microsoft.com/office/drawing/2014/main" id="{E40D1888-598F-BF46-3891-6FD0554F3D80}"/>
                </a:ext>
              </a:extLst>
            </p:cNvPr>
            <p:cNvSpPr txBox="1">
              <a:spLocks noChangeArrowheads="1"/>
            </p:cNvSpPr>
            <p:nvPr/>
          </p:nvSpPr>
          <p:spPr bwMode="auto">
            <a:xfrm>
              <a:off x="4320" y="757"/>
              <a:ext cx="853" cy="292"/>
            </a:xfrm>
            <a:prstGeom prst="rect">
              <a:avLst/>
            </a:prstGeom>
            <a:solidFill>
              <a:srgbClr val="FFCC99"/>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JUICIOS DE VALOR</a:t>
              </a:r>
              <a:endParaRPr lang="es-ES" altLang="es-ES" sz="1200">
                <a:latin typeface="Arial" panose="020B0604020202020204" pitchFamily="34" charset="0"/>
              </a:endParaRPr>
            </a:p>
          </p:txBody>
        </p:sp>
        <p:sp>
          <p:nvSpPr>
            <p:cNvPr id="23569" name="Text Box 27">
              <a:extLst>
                <a:ext uri="{FF2B5EF4-FFF2-40B4-BE49-F238E27FC236}">
                  <a16:creationId xmlns:a16="http://schemas.microsoft.com/office/drawing/2014/main" id="{4480722D-76AE-8933-182B-32E798487F6E}"/>
                </a:ext>
              </a:extLst>
            </p:cNvPr>
            <p:cNvSpPr txBox="1">
              <a:spLocks noChangeArrowheads="1"/>
            </p:cNvSpPr>
            <p:nvPr/>
          </p:nvSpPr>
          <p:spPr bwMode="auto">
            <a:xfrm>
              <a:off x="2614" y="798"/>
              <a:ext cx="1003" cy="350"/>
            </a:xfrm>
            <a:prstGeom prst="rect">
              <a:avLst/>
            </a:prstGeom>
            <a:solidFill>
              <a:srgbClr val="CCFFCC"/>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CUESTION / ES</a:t>
              </a:r>
            </a:p>
            <a:p>
              <a:pPr algn="ctr">
                <a:spcBef>
                  <a:spcPct val="50000"/>
                </a:spcBef>
                <a:buFontTx/>
                <a:buNone/>
              </a:pPr>
              <a:r>
                <a:rPr lang="es-ES_tradnl" altLang="es-ES" sz="1200">
                  <a:latin typeface="Arial" panose="020B0604020202020204" pitchFamily="34" charset="0"/>
                </a:rPr>
                <a:t>CENTRAL / ES</a:t>
              </a:r>
              <a:endParaRPr lang="es-ES" altLang="es-ES" sz="1200">
                <a:latin typeface="Arial" panose="020B0604020202020204" pitchFamily="34" charset="0"/>
              </a:endParaRPr>
            </a:p>
          </p:txBody>
        </p:sp>
        <p:sp>
          <p:nvSpPr>
            <p:cNvPr id="23570" name="Text Box 28">
              <a:extLst>
                <a:ext uri="{FF2B5EF4-FFF2-40B4-BE49-F238E27FC236}">
                  <a16:creationId xmlns:a16="http://schemas.microsoft.com/office/drawing/2014/main" id="{82DCD599-05A4-6484-5DDD-377E474D3176}"/>
                </a:ext>
              </a:extLst>
            </p:cNvPr>
            <p:cNvSpPr txBox="1">
              <a:spLocks noChangeArrowheads="1"/>
            </p:cNvSpPr>
            <p:nvPr/>
          </p:nvSpPr>
          <p:spPr bwMode="auto">
            <a:xfrm>
              <a:off x="1409" y="3077"/>
              <a:ext cx="3614" cy="1193"/>
            </a:xfrm>
            <a:prstGeom prst="rect">
              <a:avLst/>
            </a:prstGeom>
            <a:solidFill>
              <a:srgbClr val="FFCC99"/>
            </a:solidFill>
            <a:ln w="6350">
              <a:solidFill>
                <a:schemeClr val="tx1"/>
              </a:solidFill>
              <a:miter lim="800000"/>
              <a:headEnd/>
              <a:tailEnd/>
            </a:ln>
          </p:spPr>
          <p:txBody>
            <a:bodyPr lIns="198000" rIns="1980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s-ES_tradnl" altLang="es-ES" sz="1200">
                <a:latin typeface="Arial" panose="020B0604020202020204" pitchFamily="34" charset="0"/>
              </a:endParaRPr>
            </a:p>
            <a:p>
              <a:pPr algn="ctr">
                <a:spcBef>
                  <a:spcPct val="50000"/>
                </a:spcBef>
                <a:buFontTx/>
                <a:buNone/>
              </a:pPr>
              <a:endParaRPr lang="es-ES_tradnl" altLang="es-ES" sz="1200">
                <a:latin typeface="Arial" panose="020B0604020202020204" pitchFamily="34" charset="0"/>
              </a:endParaRPr>
            </a:p>
            <a:p>
              <a:pPr algn="ctr">
                <a:spcBef>
                  <a:spcPct val="50000"/>
                </a:spcBef>
                <a:buFontTx/>
                <a:buNone/>
              </a:pPr>
              <a:endParaRPr lang="es-ES_tradnl" altLang="es-ES" sz="1200">
                <a:latin typeface="Arial" panose="020B0604020202020204" pitchFamily="34" charset="0"/>
              </a:endParaRPr>
            </a:p>
            <a:p>
              <a:pPr algn="ctr">
                <a:spcBef>
                  <a:spcPct val="50000"/>
                </a:spcBef>
                <a:buFontTx/>
                <a:buNone/>
              </a:pPr>
              <a:r>
                <a:rPr lang="es-ES_tradnl" altLang="es-ES" sz="1400" b="1">
                  <a:latin typeface="Arial" panose="020B0604020202020204" pitchFamily="34" charset="0"/>
                </a:rPr>
                <a:t>AFIRMACIONES BASADAS EN LOS JUICIOS DE CONOCIMIENTO QUE DECLARAN EL VALOR PRÁGMATICO DE LA INVESTIGACIÓN</a:t>
              </a:r>
            </a:p>
            <a:p>
              <a:pPr algn="ctr">
                <a:spcBef>
                  <a:spcPct val="50000"/>
                </a:spcBef>
                <a:buFontTx/>
                <a:buNone/>
              </a:pPr>
              <a:endParaRPr lang="es-ES" altLang="es-ES" sz="1400" b="1">
                <a:latin typeface="Arial" panose="020B0604020202020204" pitchFamily="34" charset="0"/>
              </a:endParaRPr>
            </a:p>
          </p:txBody>
        </p:sp>
        <p:sp>
          <p:nvSpPr>
            <p:cNvPr id="23571" name="Rectangle 29">
              <a:extLst>
                <a:ext uri="{FF2B5EF4-FFF2-40B4-BE49-F238E27FC236}">
                  <a16:creationId xmlns:a16="http://schemas.microsoft.com/office/drawing/2014/main" id="{1595476C-1894-313F-E60B-41E1D823D292}"/>
                </a:ext>
              </a:extLst>
            </p:cNvPr>
            <p:cNvSpPr>
              <a:spLocks noChangeArrowheads="1"/>
            </p:cNvSpPr>
            <p:nvPr/>
          </p:nvSpPr>
          <p:spPr bwMode="auto">
            <a:xfrm>
              <a:off x="1259" y="3119"/>
              <a:ext cx="383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400" b="1" u="sng">
                  <a:solidFill>
                    <a:srgbClr val="FF0000"/>
                  </a:solidFill>
                  <a:latin typeface="Andale Mono" pitchFamily="49" charset="0"/>
                </a:rPr>
                <a:t>Juicios de Valor</a:t>
              </a:r>
            </a:p>
          </p:txBody>
        </p:sp>
        <p:sp>
          <p:nvSpPr>
            <p:cNvPr id="23572" name="Line 30">
              <a:extLst>
                <a:ext uri="{FF2B5EF4-FFF2-40B4-BE49-F238E27FC236}">
                  <a16:creationId xmlns:a16="http://schemas.microsoft.com/office/drawing/2014/main" id="{C3CC60FD-4945-0747-6807-99C91D02BD3F}"/>
                </a:ext>
              </a:extLst>
            </p:cNvPr>
            <p:cNvSpPr>
              <a:spLocks noChangeShapeType="1"/>
            </p:cNvSpPr>
            <p:nvPr/>
          </p:nvSpPr>
          <p:spPr bwMode="auto">
            <a:xfrm>
              <a:off x="1911" y="410"/>
              <a:ext cx="1205" cy="237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73" name="Line 31">
              <a:extLst>
                <a:ext uri="{FF2B5EF4-FFF2-40B4-BE49-F238E27FC236}">
                  <a16:creationId xmlns:a16="http://schemas.microsoft.com/office/drawing/2014/main" id="{18B63B8E-7B20-26CE-75B9-7B77A1B324DA}"/>
                </a:ext>
              </a:extLst>
            </p:cNvPr>
            <p:cNvSpPr>
              <a:spLocks noChangeShapeType="1"/>
            </p:cNvSpPr>
            <p:nvPr/>
          </p:nvSpPr>
          <p:spPr bwMode="auto">
            <a:xfrm flipH="1">
              <a:off x="3107" y="869"/>
              <a:ext cx="962" cy="1903"/>
            </a:xfrm>
            <a:prstGeom prst="line">
              <a:avLst/>
            </a:prstGeom>
            <a:noFill/>
            <a:ln w="7620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s-E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D0A481F0-3E32-4734-5944-9382C6366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4" y="490539"/>
            <a:ext cx="6810375"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a:extLst>
              <a:ext uri="{FF2B5EF4-FFF2-40B4-BE49-F238E27FC236}">
                <a16:creationId xmlns:a16="http://schemas.microsoft.com/office/drawing/2014/main" id="{151E1EFA-D732-D724-0E34-B84CFF53A038}"/>
              </a:ext>
            </a:extLst>
          </p:cNvPr>
          <p:cNvSpPr>
            <a:spLocks noChangeShapeType="1"/>
          </p:cNvSpPr>
          <p:nvPr/>
        </p:nvSpPr>
        <p:spPr bwMode="auto">
          <a:xfrm>
            <a:off x="2209800" y="914400"/>
            <a:ext cx="1676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03" name="Line 3">
            <a:extLst>
              <a:ext uri="{FF2B5EF4-FFF2-40B4-BE49-F238E27FC236}">
                <a16:creationId xmlns:a16="http://schemas.microsoft.com/office/drawing/2014/main" id="{08369485-52A4-900E-22F6-BFAE121CBD94}"/>
              </a:ext>
            </a:extLst>
          </p:cNvPr>
          <p:cNvSpPr>
            <a:spLocks noChangeShapeType="1"/>
          </p:cNvSpPr>
          <p:nvPr/>
        </p:nvSpPr>
        <p:spPr bwMode="auto">
          <a:xfrm>
            <a:off x="3886200" y="914400"/>
            <a:ext cx="2286000" cy="4191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04" name="Line 4">
            <a:extLst>
              <a:ext uri="{FF2B5EF4-FFF2-40B4-BE49-F238E27FC236}">
                <a16:creationId xmlns:a16="http://schemas.microsoft.com/office/drawing/2014/main" id="{7AA768ED-6C49-02B6-03DD-9793A2FA02A5}"/>
              </a:ext>
            </a:extLst>
          </p:cNvPr>
          <p:cNvSpPr>
            <a:spLocks noChangeShapeType="1"/>
          </p:cNvSpPr>
          <p:nvPr/>
        </p:nvSpPr>
        <p:spPr bwMode="auto">
          <a:xfrm flipV="1">
            <a:off x="6172200" y="914400"/>
            <a:ext cx="1752600" cy="4191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05" name="Line 5">
            <a:extLst>
              <a:ext uri="{FF2B5EF4-FFF2-40B4-BE49-F238E27FC236}">
                <a16:creationId xmlns:a16="http://schemas.microsoft.com/office/drawing/2014/main" id="{D4DA1A14-3B30-C5F0-46AC-974B19FAA6E1}"/>
              </a:ext>
            </a:extLst>
          </p:cNvPr>
          <p:cNvSpPr>
            <a:spLocks noChangeShapeType="1"/>
          </p:cNvSpPr>
          <p:nvPr/>
        </p:nvSpPr>
        <p:spPr bwMode="auto">
          <a:xfrm>
            <a:off x="7924800" y="914400"/>
            <a:ext cx="1600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06" name="Text Box 6">
            <a:extLst>
              <a:ext uri="{FF2B5EF4-FFF2-40B4-BE49-F238E27FC236}">
                <a16:creationId xmlns:a16="http://schemas.microsoft.com/office/drawing/2014/main" id="{54291CB7-9E36-1326-5DFC-736781E56E2F}"/>
              </a:ext>
            </a:extLst>
          </p:cNvPr>
          <p:cNvSpPr txBox="1">
            <a:spLocks noChangeArrowheads="1"/>
          </p:cNvSpPr>
          <p:nvPr/>
        </p:nvSpPr>
        <p:spPr bwMode="auto">
          <a:xfrm>
            <a:off x="5334000" y="5257800"/>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spcBef>
                <a:spcPct val="20000"/>
              </a:spcBef>
              <a:buChar char="•"/>
              <a:defRPr sz="3200">
                <a:solidFill>
                  <a:schemeClr val="tx1"/>
                </a:solidFill>
                <a:latin typeface="Times New Roman" panose="02020603050405020304" pitchFamily="18" charset="0"/>
              </a:defRPr>
            </a:lvl1pPr>
            <a:lvl2pPr marL="742950" indent="-285750" defTabSz="762000" eaLnBrk="0" hangingPunct="0">
              <a:spcBef>
                <a:spcPct val="20000"/>
              </a:spcBef>
              <a:buChar char="–"/>
              <a:defRPr sz="2800">
                <a:solidFill>
                  <a:schemeClr val="tx1"/>
                </a:solidFill>
                <a:latin typeface="Times New Roman" panose="02020603050405020304" pitchFamily="18" charset="0"/>
              </a:defRPr>
            </a:lvl2pPr>
            <a:lvl3pPr marL="1143000" indent="-228600" defTabSz="762000" eaLnBrk="0" hangingPunct="0">
              <a:spcBef>
                <a:spcPct val="20000"/>
              </a:spcBef>
              <a:buChar char="•"/>
              <a:defRPr sz="2400">
                <a:solidFill>
                  <a:schemeClr val="tx1"/>
                </a:solidFill>
                <a:latin typeface="Times New Roman" panose="02020603050405020304" pitchFamily="18" charset="0"/>
              </a:defRPr>
            </a:lvl3pPr>
            <a:lvl4pPr marL="1600200" indent="-228600" defTabSz="762000" eaLnBrk="0" hangingPunct="0">
              <a:spcBef>
                <a:spcPct val="20000"/>
              </a:spcBef>
              <a:buChar char="–"/>
              <a:defRPr sz="2000">
                <a:solidFill>
                  <a:schemeClr val="tx1"/>
                </a:solidFill>
                <a:latin typeface="Times New Roman" panose="02020603050405020304" pitchFamily="18" charset="0"/>
              </a:defRPr>
            </a:lvl4pPr>
            <a:lvl5pPr marL="2057400" indent="-228600" defTabSz="762000" eaLnBrk="0" hangingPunct="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1800">
                <a:latin typeface="Garamond" panose="02020404030301010803" pitchFamily="18" charset="0"/>
              </a:rPr>
              <a:t>Hecho, Acontecimiento</a:t>
            </a:r>
            <a:endParaRPr lang="es-ES" altLang="es-ES" sz="1800">
              <a:latin typeface="Garamond" panose="02020404030301010803" pitchFamily="18" charset="0"/>
            </a:endParaRPr>
          </a:p>
        </p:txBody>
      </p:sp>
      <p:sp>
        <p:nvSpPr>
          <p:cNvPr id="25607" name="Text Box 7">
            <a:extLst>
              <a:ext uri="{FF2B5EF4-FFF2-40B4-BE49-F238E27FC236}">
                <a16:creationId xmlns:a16="http://schemas.microsoft.com/office/drawing/2014/main" id="{B2638C6B-E898-7E96-7FEC-CC105AB49553}"/>
              </a:ext>
            </a:extLst>
          </p:cNvPr>
          <p:cNvSpPr txBox="1">
            <a:spLocks noChangeArrowheads="1"/>
          </p:cNvSpPr>
          <p:nvPr/>
        </p:nvSpPr>
        <p:spPr bwMode="auto">
          <a:xfrm>
            <a:off x="2971800" y="4724401"/>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spcBef>
                <a:spcPct val="20000"/>
              </a:spcBef>
              <a:buChar char="•"/>
              <a:defRPr sz="3200">
                <a:solidFill>
                  <a:schemeClr val="tx1"/>
                </a:solidFill>
                <a:latin typeface="Times New Roman" panose="02020603050405020304" pitchFamily="18" charset="0"/>
              </a:defRPr>
            </a:lvl1pPr>
            <a:lvl2pPr marL="742950" indent="-285750" defTabSz="762000" eaLnBrk="0" hangingPunct="0">
              <a:spcBef>
                <a:spcPct val="20000"/>
              </a:spcBef>
              <a:buChar char="–"/>
              <a:defRPr sz="2800">
                <a:solidFill>
                  <a:schemeClr val="tx1"/>
                </a:solidFill>
                <a:latin typeface="Times New Roman" panose="02020603050405020304" pitchFamily="18" charset="0"/>
              </a:defRPr>
            </a:lvl2pPr>
            <a:lvl3pPr marL="1143000" indent="-228600" defTabSz="762000" eaLnBrk="0" hangingPunct="0">
              <a:spcBef>
                <a:spcPct val="20000"/>
              </a:spcBef>
              <a:buChar char="•"/>
              <a:defRPr sz="2400">
                <a:solidFill>
                  <a:schemeClr val="tx1"/>
                </a:solidFill>
                <a:latin typeface="Times New Roman" panose="02020603050405020304" pitchFamily="18" charset="0"/>
              </a:defRPr>
            </a:lvl3pPr>
            <a:lvl4pPr marL="1600200" indent="-228600" defTabSz="762000" eaLnBrk="0" hangingPunct="0">
              <a:spcBef>
                <a:spcPct val="20000"/>
              </a:spcBef>
              <a:buChar char="–"/>
              <a:defRPr sz="2000">
                <a:solidFill>
                  <a:schemeClr val="tx1"/>
                </a:solidFill>
                <a:latin typeface="Times New Roman" panose="02020603050405020304" pitchFamily="18" charset="0"/>
              </a:defRPr>
            </a:lvl4pPr>
            <a:lvl5pPr marL="2057400" indent="-228600" defTabSz="762000" eaLnBrk="0" hangingPunct="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1800">
                <a:latin typeface="Garamond" panose="02020404030301010803" pitchFamily="18" charset="0"/>
              </a:rPr>
              <a:t>Conceptos</a:t>
            </a:r>
            <a:endParaRPr lang="es-ES" altLang="es-ES" sz="1800">
              <a:latin typeface="Garamond" panose="02020404030301010803" pitchFamily="18" charset="0"/>
            </a:endParaRPr>
          </a:p>
        </p:txBody>
      </p:sp>
      <p:sp>
        <p:nvSpPr>
          <p:cNvPr id="25608" name="Text Box 8">
            <a:extLst>
              <a:ext uri="{FF2B5EF4-FFF2-40B4-BE49-F238E27FC236}">
                <a16:creationId xmlns:a16="http://schemas.microsoft.com/office/drawing/2014/main" id="{6EA2FADC-678D-C38E-CA9C-F1AAA5031EC6}"/>
              </a:ext>
            </a:extLst>
          </p:cNvPr>
          <p:cNvSpPr txBox="1">
            <a:spLocks noChangeArrowheads="1"/>
          </p:cNvSpPr>
          <p:nvPr/>
        </p:nvSpPr>
        <p:spPr bwMode="auto">
          <a:xfrm>
            <a:off x="7239000" y="4572001"/>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spcBef>
                <a:spcPct val="20000"/>
              </a:spcBef>
              <a:buChar char="•"/>
              <a:defRPr sz="3200">
                <a:solidFill>
                  <a:schemeClr val="tx1"/>
                </a:solidFill>
                <a:latin typeface="Times New Roman" panose="02020603050405020304" pitchFamily="18" charset="0"/>
              </a:defRPr>
            </a:lvl1pPr>
            <a:lvl2pPr marL="742950" indent="-285750" defTabSz="762000" eaLnBrk="0" hangingPunct="0">
              <a:spcBef>
                <a:spcPct val="20000"/>
              </a:spcBef>
              <a:buChar char="–"/>
              <a:defRPr sz="2800">
                <a:solidFill>
                  <a:schemeClr val="tx1"/>
                </a:solidFill>
                <a:latin typeface="Times New Roman" panose="02020603050405020304" pitchFamily="18" charset="0"/>
              </a:defRPr>
            </a:lvl2pPr>
            <a:lvl3pPr marL="1143000" indent="-228600" defTabSz="762000" eaLnBrk="0" hangingPunct="0">
              <a:spcBef>
                <a:spcPct val="20000"/>
              </a:spcBef>
              <a:buChar char="•"/>
              <a:defRPr sz="2400">
                <a:solidFill>
                  <a:schemeClr val="tx1"/>
                </a:solidFill>
                <a:latin typeface="Times New Roman" panose="02020603050405020304" pitchFamily="18" charset="0"/>
              </a:defRPr>
            </a:lvl3pPr>
            <a:lvl4pPr marL="1600200" indent="-228600" defTabSz="762000" eaLnBrk="0" hangingPunct="0">
              <a:spcBef>
                <a:spcPct val="20000"/>
              </a:spcBef>
              <a:buChar char="–"/>
              <a:defRPr sz="2000">
                <a:solidFill>
                  <a:schemeClr val="tx1"/>
                </a:solidFill>
                <a:latin typeface="Times New Roman" panose="02020603050405020304" pitchFamily="18" charset="0"/>
              </a:defRPr>
            </a:lvl4pPr>
            <a:lvl5pPr marL="2057400" indent="-228600" defTabSz="762000" eaLnBrk="0" hangingPunct="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1800">
                <a:latin typeface="Garamond" panose="02020404030301010803" pitchFamily="18" charset="0"/>
              </a:rPr>
              <a:t>Registros</a:t>
            </a:r>
            <a:endParaRPr lang="es-ES" altLang="es-ES" sz="1800">
              <a:latin typeface="Garamond" panose="02020404030301010803" pitchFamily="18" charset="0"/>
            </a:endParaRPr>
          </a:p>
        </p:txBody>
      </p:sp>
      <p:sp>
        <p:nvSpPr>
          <p:cNvPr id="25609" name="Text Box 9">
            <a:extLst>
              <a:ext uri="{FF2B5EF4-FFF2-40B4-BE49-F238E27FC236}">
                <a16:creationId xmlns:a16="http://schemas.microsoft.com/office/drawing/2014/main" id="{B0668CD2-83D3-C235-CC2E-F422C7025ADA}"/>
              </a:ext>
            </a:extLst>
          </p:cNvPr>
          <p:cNvSpPr txBox="1">
            <a:spLocks noChangeArrowheads="1"/>
          </p:cNvSpPr>
          <p:nvPr/>
        </p:nvSpPr>
        <p:spPr bwMode="auto">
          <a:xfrm>
            <a:off x="2743200" y="3886201"/>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spcBef>
                <a:spcPct val="20000"/>
              </a:spcBef>
              <a:buChar char="•"/>
              <a:defRPr sz="3200">
                <a:solidFill>
                  <a:schemeClr val="tx1"/>
                </a:solidFill>
                <a:latin typeface="Times New Roman" panose="02020603050405020304" pitchFamily="18" charset="0"/>
              </a:defRPr>
            </a:lvl1pPr>
            <a:lvl2pPr marL="742950" indent="-285750" defTabSz="762000" eaLnBrk="0" hangingPunct="0">
              <a:spcBef>
                <a:spcPct val="20000"/>
              </a:spcBef>
              <a:buChar char="–"/>
              <a:defRPr sz="2800">
                <a:solidFill>
                  <a:schemeClr val="tx1"/>
                </a:solidFill>
                <a:latin typeface="Times New Roman" panose="02020603050405020304" pitchFamily="18" charset="0"/>
              </a:defRPr>
            </a:lvl2pPr>
            <a:lvl3pPr marL="1143000" indent="-228600" defTabSz="762000" eaLnBrk="0" hangingPunct="0">
              <a:spcBef>
                <a:spcPct val="20000"/>
              </a:spcBef>
              <a:buChar char="•"/>
              <a:defRPr sz="2400">
                <a:solidFill>
                  <a:schemeClr val="tx1"/>
                </a:solidFill>
                <a:latin typeface="Times New Roman" panose="02020603050405020304" pitchFamily="18" charset="0"/>
              </a:defRPr>
            </a:lvl3pPr>
            <a:lvl4pPr marL="1600200" indent="-228600" defTabSz="762000" eaLnBrk="0" hangingPunct="0">
              <a:spcBef>
                <a:spcPct val="20000"/>
              </a:spcBef>
              <a:buChar char="–"/>
              <a:defRPr sz="2000">
                <a:solidFill>
                  <a:schemeClr val="tx1"/>
                </a:solidFill>
                <a:latin typeface="Times New Roman" panose="02020603050405020304" pitchFamily="18" charset="0"/>
              </a:defRPr>
            </a:lvl4pPr>
            <a:lvl5pPr marL="2057400" indent="-228600" defTabSz="762000" eaLnBrk="0" hangingPunct="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1800">
                <a:latin typeface="Garamond" panose="02020404030301010803" pitchFamily="18" charset="0"/>
              </a:rPr>
              <a:t>Enunciados, Leyes</a:t>
            </a:r>
            <a:endParaRPr lang="es-ES" altLang="es-ES" sz="1800">
              <a:latin typeface="Garamond" panose="02020404030301010803" pitchFamily="18" charset="0"/>
            </a:endParaRPr>
          </a:p>
        </p:txBody>
      </p:sp>
      <p:sp>
        <p:nvSpPr>
          <p:cNvPr id="25610" name="Text Box 10">
            <a:extLst>
              <a:ext uri="{FF2B5EF4-FFF2-40B4-BE49-F238E27FC236}">
                <a16:creationId xmlns:a16="http://schemas.microsoft.com/office/drawing/2014/main" id="{724A996E-B4A3-A002-C95C-F19EDD83BDC7}"/>
              </a:ext>
            </a:extLst>
          </p:cNvPr>
          <p:cNvSpPr txBox="1">
            <a:spLocks noChangeArrowheads="1"/>
          </p:cNvSpPr>
          <p:nvPr/>
        </p:nvSpPr>
        <p:spPr bwMode="auto">
          <a:xfrm>
            <a:off x="7391400" y="3886201"/>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spcBef>
                <a:spcPct val="20000"/>
              </a:spcBef>
              <a:buChar char="•"/>
              <a:defRPr sz="3200">
                <a:solidFill>
                  <a:schemeClr val="tx1"/>
                </a:solidFill>
                <a:latin typeface="Times New Roman" panose="02020603050405020304" pitchFamily="18" charset="0"/>
              </a:defRPr>
            </a:lvl1pPr>
            <a:lvl2pPr marL="742950" indent="-285750" defTabSz="762000" eaLnBrk="0" hangingPunct="0">
              <a:spcBef>
                <a:spcPct val="20000"/>
              </a:spcBef>
              <a:buChar char="–"/>
              <a:defRPr sz="2800">
                <a:solidFill>
                  <a:schemeClr val="tx1"/>
                </a:solidFill>
                <a:latin typeface="Times New Roman" panose="02020603050405020304" pitchFamily="18" charset="0"/>
              </a:defRPr>
            </a:lvl2pPr>
            <a:lvl3pPr marL="1143000" indent="-228600" defTabSz="762000" eaLnBrk="0" hangingPunct="0">
              <a:spcBef>
                <a:spcPct val="20000"/>
              </a:spcBef>
              <a:buChar char="•"/>
              <a:defRPr sz="2400">
                <a:solidFill>
                  <a:schemeClr val="tx1"/>
                </a:solidFill>
                <a:latin typeface="Times New Roman" panose="02020603050405020304" pitchFamily="18" charset="0"/>
              </a:defRPr>
            </a:lvl3pPr>
            <a:lvl4pPr marL="1600200" indent="-228600" defTabSz="762000" eaLnBrk="0" hangingPunct="0">
              <a:spcBef>
                <a:spcPct val="20000"/>
              </a:spcBef>
              <a:buChar char="–"/>
              <a:defRPr sz="2000">
                <a:solidFill>
                  <a:schemeClr val="tx1"/>
                </a:solidFill>
                <a:latin typeface="Times New Roman" panose="02020603050405020304" pitchFamily="18" charset="0"/>
              </a:defRPr>
            </a:lvl4pPr>
            <a:lvl5pPr marL="2057400" indent="-228600" defTabSz="762000" eaLnBrk="0" hangingPunct="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1800">
                <a:latin typeface="Garamond" panose="02020404030301010803" pitchFamily="18" charset="0"/>
              </a:rPr>
              <a:t>Tablas, Transformaciones</a:t>
            </a:r>
            <a:endParaRPr lang="es-ES" altLang="es-ES" sz="1800">
              <a:latin typeface="Garamond" panose="02020404030301010803" pitchFamily="18" charset="0"/>
            </a:endParaRPr>
          </a:p>
        </p:txBody>
      </p:sp>
      <p:sp>
        <p:nvSpPr>
          <p:cNvPr id="25611" name="Text Box 11">
            <a:extLst>
              <a:ext uri="{FF2B5EF4-FFF2-40B4-BE49-F238E27FC236}">
                <a16:creationId xmlns:a16="http://schemas.microsoft.com/office/drawing/2014/main" id="{AEACB1BC-157D-7AC5-B235-522AC68EEC9A}"/>
              </a:ext>
            </a:extLst>
          </p:cNvPr>
          <p:cNvSpPr txBox="1">
            <a:spLocks noChangeArrowheads="1"/>
          </p:cNvSpPr>
          <p:nvPr/>
        </p:nvSpPr>
        <p:spPr bwMode="auto">
          <a:xfrm>
            <a:off x="2667000" y="2819401"/>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spcBef>
                <a:spcPct val="20000"/>
              </a:spcBef>
              <a:buChar char="•"/>
              <a:defRPr sz="3200">
                <a:solidFill>
                  <a:schemeClr val="tx1"/>
                </a:solidFill>
                <a:latin typeface="Times New Roman" panose="02020603050405020304" pitchFamily="18" charset="0"/>
              </a:defRPr>
            </a:lvl1pPr>
            <a:lvl2pPr marL="742950" indent="-285750" defTabSz="762000" eaLnBrk="0" hangingPunct="0">
              <a:spcBef>
                <a:spcPct val="20000"/>
              </a:spcBef>
              <a:buChar char="–"/>
              <a:defRPr sz="2800">
                <a:solidFill>
                  <a:schemeClr val="tx1"/>
                </a:solidFill>
                <a:latin typeface="Times New Roman" panose="02020603050405020304" pitchFamily="18" charset="0"/>
              </a:defRPr>
            </a:lvl2pPr>
            <a:lvl3pPr marL="1143000" indent="-228600" defTabSz="762000" eaLnBrk="0" hangingPunct="0">
              <a:spcBef>
                <a:spcPct val="20000"/>
              </a:spcBef>
              <a:buChar char="•"/>
              <a:defRPr sz="2400">
                <a:solidFill>
                  <a:schemeClr val="tx1"/>
                </a:solidFill>
                <a:latin typeface="Times New Roman" panose="02020603050405020304" pitchFamily="18" charset="0"/>
              </a:defRPr>
            </a:lvl3pPr>
            <a:lvl4pPr marL="1600200" indent="-228600" defTabSz="762000" eaLnBrk="0" hangingPunct="0">
              <a:spcBef>
                <a:spcPct val="20000"/>
              </a:spcBef>
              <a:buChar char="–"/>
              <a:defRPr sz="2000">
                <a:solidFill>
                  <a:schemeClr val="tx1"/>
                </a:solidFill>
                <a:latin typeface="Times New Roman" panose="02020603050405020304" pitchFamily="18" charset="0"/>
              </a:defRPr>
            </a:lvl4pPr>
            <a:lvl5pPr marL="2057400" indent="-228600" defTabSz="762000" eaLnBrk="0" hangingPunct="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1800">
                <a:latin typeface="Garamond" panose="02020404030301010803" pitchFamily="18" charset="0"/>
              </a:rPr>
              <a:t>Teorías</a:t>
            </a:r>
            <a:endParaRPr lang="es-ES" altLang="es-ES" sz="1800">
              <a:latin typeface="Garamond" panose="02020404030301010803" pitchFamily="18" charset="0"/>
            </a:endParaRPr>
          </a:p>
        </p:txBody>
      </p:sp>
      <p:sp>
        <p:nvSpPr>
          <p:cNvPr id="25612" name="Text Box 12">
            <a:extLst>
              <a:ext uri="{FF2B5EF4-FFF2-40B4-BE49-F238E27FC236}">
                <a16:creationId xmlns:a16="http://schemas.microsoft.com/office/drawing/2014/main" id="{B150BF6C-2A84-209D-BBE0-E34811318563}"/>
              </a:ext>
            </a:extLst>
          </p:cNvPr>
          <p:cNvSpPr txBox="1">
            <a:spLocks noChangeArrowheads="1"/>
          </p:cNvSpPr>
          <p:nvPr/>
        </p:nvSpPr>
        <p:spPr bwMode="auto">
          <a:xfrm>
            <a:off x="7543800" y="27432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spcBef>
                <a:spcPct val="20000"/>
              </a:spcBef>
              <a:buChar char="•"/>
              <a:defRPr sz="3200">
                <a:solidFill>
                  <a:schemeClr val="tx1"/>
                </a:solidFill>
                <a:latin typeface="Times New Roman" panose="02020603050405020304" pitchFamily="18" charset="0"/>
              </a:defRPr>
            </a:lvl1pPr>
            <a:lvl2pPr marL="742950" indent="-285750" defTabSz="762000" eaLnBrk="0" hangingPunct="0">
              <a:spcBef>
                <a:spcPct val="20000"/>
              </a:spcBef>
              <a:buChar char="–"/>
              <a:defRPr sz="2800">
                <a:solidFill>
                  <a:schemeClr val="tx1"/>
                </a:solidFill>
                <a:latin typeface="Times New Roman" panose="02020603050405020304" pitchFamily="18" charset="0"/>
              </a:defRPr>
            </a:lvl2pPr>
            <a:lvl3pPr marL="1143000" indent="-228600" defTabSz="762000" eaLnBrk="0" hangingPunct="0">
              <a:spcBef>
                <a:spcPct val="20000"/>
              </a:spcBef>
              <a:buChar char="•"/>
              <a:defRPr sz="2400">
                <a:solidFill>
                  <a:schemeClr val="tx1"/>
                </a:solidFill>
                <a:latin typeface="Times New Roman" panose="02020603050405020304" pitchFamily="18" charset="0"/>
              </a:defRPr>
            </a:lvl3pPr>
            <a:lvl4pPr marL="1600200" indent="-228600" defTabSz="762000" eaLnBrk="0" hangingPunct="0">
              <a:spcBef>
                <a:spcPct val="20000"/>
              </a:spcBef>
              <a:buChar char="–"/>
              <a:defRPr sz="2000">
                <a:solidFill>
                  <a:schemeClr val="tx1"/>
                </a:solidFill>
                <a:latin typeface="Times New Roman" panose="02020603050405020304" pitchFamily="18" charset="0"/>
              </a:defRPr>
            </a:lvl4pPr>
            <a:lvl5pPr marL="2057400" indent="-228600" defTabSz="762000" eaLnBrk="0" hangingPunct="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1800">
                <a:latin typeface="Garamond" panose="02020404030301010803" pitchFamily="18" charset="0"/>
              </a:rPr>
              <a:t>Interpretaciones</a:t>
            </a:r>
            <a:endParaRPr lang="es-ES" altLang="es-ES" sz="1800">
              <a:latin typeface="Garamond" panose="02020404030301010803" pitchFamily="18" charset="0"/>
            </a:endParaRPr>
          </a:p>
        </p:txBody>
      </p:sp>
      <p:sp>
        <p:nvSpPr>
          <p:cNvPr id="25613" name="Text Box 13">
            <a:extLst>
              <a:ext uri="{FF2B5EF4-FFF2-40B4-BE49-F238E27FC236}">
                <a16:creationId xmlns:a16="http://schemas.microsoft.com/office/drawing/2014/main" id="{3C5A6BEB-3123-E146-898D-E8E201116DA0}"/>
              </a:ext>
            </a:extLst>
          </p:cNvPr>
          <p:cNvSpPr txBox="1">
            <a:spLocks noChangeArrowheads="1"/>
          </p:cNvSpPr>
          <p:nvPr/>
        </p:nvSpPr>
        <p:spPr bwMode="auto">
          <a:xfrm>
            <a:off x="2362200" y="1600201"/>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spcBef>
                <a:spcPct val="20000"/>
              </a:spcBef>
              <a:buChar char="•"/>
              <a:defRPr sz="3200">
                <a:solidFill>
                  <a:schemeClr val="tx1"/>
                </a:solidFill>
                <a:latin typeface="Times New Roman" panose="02020603050405020304" pitchFamily="18" charset="0"/>
              </a:defRPr>
            </a:lvl1pPr>
            <a:lvl2pPr marL="742950" indent="-285750" defTabSz="762000" eaLnBrk="0" hangingPunct="0">
              <a:spcBef>
                <a:spcPct val="20000"/>
              </a:spcBef>
              <a:buChar char="–"/>
              <a:defRPr sz="2800">
                <a:solidFill>
                  <a:schemeClr val="tx1"/>
                </a:solidFill>
                <a:latin typeface="Times New Roman" panose="02020603050405020304" pitchFamily="18" charset="0"/>
              </a:defRPr>
            </a:lvl2pPr>
            <a:lvl3pPr marL="1143000" indent="-228600" defTabSz="762000" eaLnBrk="0" hangingPunct="0">
              <a:spcBef>
                <a:spcPct val="20000"/>
              </a:spcBef>
              <a:buChar char="•"/>
              <a:defRPr sz="2400">
                <a:solidFill>
                  <a:schemeClr val="tx1"/>
                </a:solidFill>
                <a:latin typeface="Times New Roman" panose="02020603050405020304" pitchFamily="18" charset="0"/>
              </a:defRPr>
            </a:lvl3pPr>
            <a:lvl4pPr marL="1600200" indent="-228600" defTabSz="762000" eaLnBrk="0" hangingPunct="0">
              <a:spcBef>
                <a:spcPct val="20000"/>
              </a:spcBef>
              <a:buChar char="–"/>
              <a:defRPr sz="2000">
                <a:solidFill>
                  <a:schemeClr val="tx1"/>
                </a:solidFill>
                <a:latin typeface="Times New Roman" panose="02020603050405020304" pitchFamily="18" charset="0"/>
              </a:defRPr>
            </a:lvl4pPr>
            <a:lvl5pPr marL="2057400" indent="-228600" defTabSz="762000" eaLnBrk="0" hangingPunct="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1800">
                <a:latin typeface="Garamond" panose="02020404030301010803" pitchFamily="18" charset="0"/>
              </a:rPr>
              <a:t>Filosofía</a:t>
            </a:r>
            <a:endParaRPr lang="es-ES" altLang="es-ES" sz="1800">
              <a:latin typeface="Garamond" panose="02020404030301010803" pitchFamily="18" charset="0"/>
            </a:endParaRPr>
          </a:p>
        </p:txBody>
      </p:sp>
      <p:sp>
        <p:nvSpPr>
          <p:cNvPr id="25614" name="Text Box 14">
            <a:extLst>
              <a:ext uri="{FF2B5EF4-FFF2-40B4-BE49-F238E27FC236}">
                <a16:creationId xmlns:a16="http://schemas.microsoft.com/office/drawing/2014/main" id="{F8CCA13B-6366-85B8-5B0A-F9D971D97BB2}"/>
              </a:ext>
            </a:extLst>
          </p:cNvPr>
          <p:cNvSpPr txBox="1">
            <a:spLocks noChangeArrowheads="1"/>
          </p:cNvSpPr>
          <p:nvPr/>
        </p:nvSpPr>
        <p:spPr bwMode="auto">
          <a:xfrm>
            <a:off x="8001000" y="15240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spcBef>
                <a:spcPct val="20000"/>
              </a:spcBef>
              <a:buChar char="•"/>
              <a:defRPr sz="3200">
                <a:solidFill>
                  <a:schemeClr val="tx1"/>
                </a:solidFill>
                <a:latin typeface="Times New Roman" panose="02020603050405020304" pitchFamily="18" charset="0"/>
              </a:defRPr>
            </a:lvl1pPr>
            <a:lvl2pPr marL="742950" indent="-285750" defTabSz="762000" eaLnBrk="0" hangingPunct="0">
              <a:spcBef>
                <a:spcPct val="20000"/>
              </a:spcBef>
              <a:buChar char="–"/>
              <a:defRPr sz="2800">
                <a:solidFill>
                  <a:schemeClr val="tx1"/>
                </a:solidFill>
                <a:latin typeface="Times New Roman" panose="02020603050405020304" pitchFamily="18" charset="0"/>
              </a:defRPr>
            </a:lvl2pPr>
            <a:lvl3pPr marL="1143000" indent="-228600" defTabSz="762000" eaLnBrk="0" hangingPunct="0">
              <a:spcBef>
                <a:spcPct val="20000"/>
              </a:spcBef>
              <a:buChar char="•"/>
              <a:defRPr sz="2400">
                <a:solidFill>
                  <a:schemeClr val="tx1"/>
                </a:solidFill>
                <a:latin typeface="Times New Roman" panose="02020603050405020304" pitchFamily="18" charset="0"/>
              </a:defRPr>
            </a:lvl3pPr>
            <a:lvl4pPr marL="1600200" indent="-228600" defTabSz="762000" eaLnBrk="0" hangingPunct="0">
              <a:spcBef>
                <a:spcPct val="20000"/>
              </a:spcBef>
              <a:buChar char="–"/>
              <a:defRPr sz="2000">
                <a:solidFill>
                  <a:schemeClr val="tx1"/>
                </a:solidFill>
                <a:latin typeface="Times New Roman" panose="02020603050405020304" pitchFamily="18" charset="0"/>
              </a:defRPr>
            </a:lvl4pPr>
            <a:lvl5pPr marL="2057400" indent="-228600" defTabSz="762000" eaLnBrk="0" hangingPunct="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1800">
                <a:latin typeface="Garamond" panose="02020404030301010803" pitchFamily="18" charset="0"/>
              </a:rPr>
              <a:t>Juicios de Valor</a:t>
            </a:r>
            <a:endParaRPr lang="es-ES" altLang="es-ES" sz="1800">
              <a:latin typeface="Garamond" panose="02020404030301010803" pitchFamily="18" charset="0"/>
            </a:endParaRPr>
          </a:p>
        </p:txBody>
      </p:sp>
      <p:sp>
        <p:nvSpPr>
          <p:cNvPr id="25615" name="Text Box 15">
            <a:extLst>
              <a:ext uri="{FF2B5EF4-FFF2-40B4-BE49-F238E27FC236}">
                <a16:creationId xmlns:a16="http://schemas.microsoft.com/office/drawing/2014/main" id="{424EF495-6870-A77A-03C3-AE1BF232C358}"/>
              </a:ext>
            </a:extLst>
          </p:cNvPr>
          <p:cNvSpPr txBox="1">
            <a:spLocks noChangeArrowheads="1"/>
          </p:cNvSpPr>
          <p:nvPr/>
        </p:nvSpPr>
        <p:spPr bwMode="auto">
          <a:xfrm>
            <a:off x="4724400" y="914401"/>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spcBef>
                <a:spcPct val="20000"/>
              </a:spcBef>
              <a:buChar char="•"/>
              <a:defRPr sz="3200">
                <a:solidFill>
                  <a:schemeClr val="tx1"/>
                </a:solidFill>
                <a:latin typeface="Times New Roman" panose="02020603050405020304" pitchFamily="18" charset="0"/>
              </a:defRPr>
            </a:lvl1pPr>
            <a:lvl2pPr marL="742950" indent="-285750" defTabSz="762000" eaLnBrk="0" hangingPunct="0">
              <a:spcBef>
                <a:spcPct val="20000"/>
              </a:spcBef>
              <a:buChar char="–"/>
              <a:defRPr sz="2800">
                <a:solidFill>
                  <a:schemeClr val="tx1"/>
                </a:solidFill>
                <a:latin typeface="Times New Roman" panose="02020603050405020304" pitchFamily="18" charset="0"/>
              </a:defRPr>
            </a:lvl2pPr>
            <a:lvl3pPr marL="1143000" indent="-228600" defTabSz="762000" eaLnBrk="0" hangingPunct="0">
              <a:spcBef>
                <a:spcPct val="20000"/>
              </a:spcBef>
              <a:buChar char="•"/>
              <a:defRPr sz="2400">
                <a:solidFill>
                  <a:schemeClr val="tx1"/>
                </a:solidFill>
                <a:latin typeface="Times New Roman" panose="02020603050405020304" pitchFamily="18" charset="0"/>
              </a:defRPr>
            </a:lvl3pPr>
            <a:lvl4pPr marL="1600200" indent="-228600" defTabSz="762000" eaLnBrk="0" hangingPunct="0">
              <a:spcBef>
                <a:spcPct val="20000"/>
              </a:spcBef>
              <a:buChar char="–"/>
              <a:defRPr sz="2000">
                <a:solidFill>
                  <a:schemeClr val="tx1"/>
                </a:solidFill>
                <a:latin typeface="Times New Roman" panose="02020603050405020304" pitchFamily="18" charset="0"/>
              </a:defRPr>
            </a:lvl4pPr>
            <a:lvl5pPr marL="2057400" indent="-228600" defTabSz="762000" eaLnBrk="0" hangingPunct="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1800">
                <a:latin typeface="Garamond" panose="02020404030301010803" pitchFamily="18" charset="0"/>
              </a:rPr>
              <a:t>¿Pregunta central?</a:t>
            </a:r>
            <a:endParaRPr lang="es-ES" altLang="es-ES" sz="1800">
              <a:latin typeface="Garamond" panose="02020404030301010803" pitchFamily="18" charset="0"/>
            </a:endParaRPr>
          </a:p>
        </p:txBody>
      </p:sp>
      <p:sp>
        <p:nvSpPr>
          <p:cNvPr id="25616" name="Text Box 16">
            <a:extLst>
              <a:ext uri="{FF2B5EF4-FFF2-40B4-BE49-F238E27FC236}">
                <a16:creationId xmlns:a16="http://schemas.microsoft.com/office/drawing/2014/main" id="{445BA20B-40D3-A386-DD83-63EBDFEA9CEB}"/>
              </a:ext>
            </a:extLst>
          </p:cNvPr>
          <p:cNvSpPr txBox="1">
            <a:spLocks noChangeArrowheads="1"/>
          </p:cNvSpPr>
          <p:nvPr/>
        </p:nvSpPr>
        <p:spPr bwMode="auto">
          <a:xfrm>
            <a:off x="8077200" y="381001"/>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spcBef>
                <a:spcPct val="20000"/>
              </a:spcBef>
              <a:buChar char="•"/>
              <a:defRPr sz="3200">
                <a:solidFill>
                  <a:schemeClr val="tx1"/>
                </a:solidFill>
                <a:latin typeface="Times New Roman" panose="02020603050405020304" pitchFamily="18" charset="0"/>
              </a:defRPr>
            </a:lvl1pPr>
            <a:lvl2pPr marL="742950" indent="-285750" defTabSz="762000" eaLnBrk="0" hangingPunct="0">
              <a:spcBef>
                <a:spcPct val="20000"/>
              </a:spcBef>
              <a:buChar char="–"/>
              <a:defRPr sz="2800">
                <a:solidFill>
                  <a:schemeClr val="tx1"/>
                </a:solidFill>
                <a:latin typeface="Times New Roman" panose="02020603050405020304" pitchFamily="18" charset="0"/>
              </a:defRPr>
            </a:lvl2pPr>
            <a:lvl3pPr marL="1143000" indent="-228600" defTabSz="762000" eaLnBrk="0" hangingPunct="0">
              <a:spcBef>
                <a:spcPct val="20000"/>
              </a:spcBef>
              <a:buChar char="•"/>
              <a:defRPr sz="2400">
                <a:solidFill>
                  <a:schemeClr val="tx1"/>
                </a:solidFill>
                <a:latin typeface="Times New Roman" panose="02020603050405020304" pitchFamily="18" charset="0"/>
              </a:defRPr>
            </a:lvl3pPr>
            <a:lvl4pPr marL="1600200" indent="-228600" defTabSz="762000" eaLnBrk="0" hangingPunct="0">
              <a:spcBef>
                <a:spcPct val="20000"/>
              </a:spcBef>
              <a:buChar char="–"/>
              <a:defRPr sz="2000">
                <a:solidFill>
                  <a:schemeClr val="tx1"/>
                </a:solidFill>
                <a:latin typeface="Times New Roman" panose="02020603050405020304" pitchFamily="18" charset="0"/>
              </a:defRPr>
            </a:lvl4pPr>
            <a:lvl5pPr marL="2057400" indent="-228600" defTabSz="762000" eaLnBrk="0" hangingPunct="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1800">
                <a:latin typeface="Garamond" panose="02020404030301010803" pitchFamily="18" charset="0"/>
              </a:rPr>
              <a:t>Método</a:t>
            </a:r>
            <a:endParaRPr lang="es-ES" altLang="es-ES" sz="1800">
              <a:latin typeface="Garamond" panose="02020404030301010803" pitchFamily="18" charset="0"/>
            </a:endParaRPr>
          </a:p>
        </p:txBody>
      </p:sp>
      <p:sp>
        <p:nvSpPr>
          <p:cNvPr id="25617" name="Text Box 17">
            <a:extLst>
              <a:ext uri="{FF2B5EF4-FFF2-40B4-BE49-F238E27FC236}">
                <a16:creationId xmlns:a16="http://schemas.microsoft.com/office/drawing/2014/main" id="{FF77C0EE-B271-78AE-C6F1-0EA6E8ACB41C}"/>
              </a:ext>
            </a:extLst>
          </p:cNvPr>
          <p:cNvSpPr txBox="1">
            <a:spLocks noChangeArrowheads="1"/>
          </p:cNvSpPr>
          <p:nvPr/>
        </p:nvSpPr>
        <p:spPr bwMode="auto">
          <a:xfrm>
            <a:off x="1905000" y="381001"/>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spcBef>
                <a:spcPct val="20000"/>
              </a:spcBef>
              <a:buChar char="•"/>
              <a:defRPr sz="3200">
                <a:solidFill>
                  <a:schemeClr val="tx1"/>
                </a:solidFill>
                <a:latin typeface="Times New Roman" panose="02020603050405020304" pitchFamily="18" charset="0"/>
              </a:defRPr>
            </a:lvl1pPr>
            <a:lvl2pPr marL="742950" indent="-285750" defTabSz="762000" eaLnBrk="0" hangingPunct="0">
              <a:spcBef>
                <a:spcPct val="20000"/>
              </a:spcBef>
              <a:buChar char="–"/>
              <a:defRPr sz="2800">
                <a:solidFill>
                  <a:schemeClr val="tx1"/>
                </a:solidFill>
                <a:latin typeface="Times New Roman" panose="02020603050405020304" pitchFamily="18" charset="0"/>
              </a:defRPr>
            </a:lvl2pPr>
            <a:lvl3pPr marL="1143000" indent="-228600" defTabSz="762000" eaLnBrk="0" hangingPunct="0">
              <a:spcBef>
                <a:spcPct val="20000"/>
              </a:spcBef>
              <a:buChar char="•"/>
              <a:defRPr sz="2400">
                <a:solidFill>
                  <a:schemeClr val="tx1"/>
                </a:solidFill>
                <a:latin typeface="Times New Roman" panose="02020603050405020304" pitchFamily="18" charset="0"/>
              </a:defRPr>
            </a:lvl3pPr>
            <a:lvl4pPr marL="1600200" indent="-228600" defTabSz="762000" eaLnBrk="0" hangingPunct="0">
              <a:spcBef>
                <a:spcPct val="20000"/>
              </a:spcBef>
              <a:buChar char="–"/>
              <a:defRPr sz="2000">
                <a:solidFill>
                  <a:schemeClr val="tx1"/>
                </a:solidFill>
                <a:latin typeface="Times New Roman" panose="02020603050405020304" pitchFamily="18" charset="0"/>
              </a:defRPr>
            </a:lvl4pPr>
            <a:lvl5pPr marL="2057400" indent="-228600" defTabSz="762000" eaLnBrk="0" hangingPunct="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1800">
                <a:latin typeface="Garamond" panose="02020404030301010803" pitchFamily="18" charset="0"/>
              </a:rPr>
              <a:t>Conceptual</a:t>
            </a:r>
            <a:endParaRPr lang="es-ES" altLang="es-ES" sz="1800">
              <a:latin typeface="Garamond" panose="02020404030301010803" pitchFamily="18" charset="0"/>
            </a:endParaRPr>
          </a:p>
        </p:txBody>
      </p:sp>
      <p:sp>
        <p:nvSpPr>
          <p:cNvPr id="25618" name="Line 18">
            <a:extLst>
              <a:ext uri="{FF2B5EF4-FFF2-40B4-BE49-F238E27FC236}">
                <a16:creationId xmlns:a16="http://schemas.microsoft.com/office/drawing/2014/main" id="{67E122C1-B01E-1507-992E-E30916A9F090}"/>
              </a:ext>
            </a:extLst>
          </p:cNvPr>
          <p:cNvSpPr>
            <a:spLocks noChangeShapeType="1"/>
          </p:cNvSpPr>
          <p:nvPr/>
        </p:nvSpPr>
        <p:spPr bwMode="auto">
          <a:xfrm flipH="1" flipV="1">
            <a:off x="6096000" y="1447800"/>
            <a:ext cx="76200" cy="3810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19" name="Line 19">
            <a:extLst>
              <a:ext uri="{FF2B5EF4-FFF2-40B4-BE49-F238E27FC236}">
                <a16:creationId xmlns:a16="http://schemas.microsoft.com/office/drawing/2014/main" id="{43F93A90-69A5-E1F2-FDCC-5C1FB9FDA6B4}"/>
              </a:ext>
            </a:extLst>
          </p:cNvPr>
          <p:cNvSpPr>
            <a:spLocks noChangeShapeType="1"/>
          </p:cNvSpPr>
          <p:nvPr/>
        </p:nvSpPr>
        <p:spPr bwMode="auto">
          <a:xfrm flipH="1">
            <a:off x="4343400" y="1371600"/>
            <a:ext cx="1600200" cy="3429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20" name="Line 20">
            <a:extLst>
              <a:ext uri="{FF2B5EF4-FFF2-40B4-BE49-F238E27FC236}">
                <a16:creationId xmlns:a16="http://schemas.microsoft.com/office/drawing/2014/main" id="{4F4FE9BB-8C3D-89B6-04DE-330059D9A60D}"/>
              </a:ext>
            </a:extLst>
          </p:cNvPr>
          <p:cNvSpPr>
            <a:spLocks noChangeShapeType="1"/>
          </p:cNvSpPr>
          <p:nvPr/>
        </p:nvSpPr>
        <p:spPr bwMode="auto">
          <a:xfrm flipV="1">
            <a:off x="4343400" y="4876800"/>
            <a:ext cx="3048000" cy="76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21" name="Line 21">
            <a:extLst>
              <a:ext uri="{FF2B5EF4-FFF2-40B4-BE49-F238E27FC236}">
                <a16:creationId xmlns:a16="http://schemas.microsoft.com/office/drawing/2014/main" id="{2FA1CE06-1F20-8F3F-20B5-4E9C4F2052CC}"/>
              </a:ext>
            </a:extLst>
          </p:cNvPr>
          <p:cNvSpPr>
            <a:spLocks noChangeShapeType="1"/>
          </p:cNvSpPr>
          <p:nvPr/>
        </p:nvSpPr>
        <p:spPr bwMode="auto">
          <a:xfrm flipH="1" flipV="1">
            <a:off x="4572000" y="4114800"/>
            <a:ext cx="266700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22" name="Line 22">
            <a:extLst>
              <a:ext uri="{FF2B5EF4-FFF2-40B4-BE49-F238E27FC236}">
                <a16:creationId xmlns:a16="http://schemas.microsoft.com/office/drawing/2014/main" id="{97BF8ABD-8069-91F2-454C-92EA676DDE98}"/>
              </a:ext>
            </a:extLst>
          </p:cNvPr>
          <p:cNvSpPr>
            <a:spLocks noChangeShapeType="1"/>
          </p:cNvSpPr>
          <p:nvPr/>
        </p:nvSpPr>
        <p:spPr bwMode="auto">
          <a:xfrm>
            <a:off x="4724400" y="4114800"/>
            <a:ext cx="2590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23" name="Line 23">
            <a:extLst>
              <a:ext uri="{FF2B5EF4-FFF2-40B4-BE49-F238E27FC236}">
                <a16:creationId xmlns:a16="http://schemas.microsoft.com/office/drawing/2014/main" id="{CE2593D5-EB9A-5C1F-9B30-EE89DDBEE5E9}"/>
              </a:ext>
            </a:extLst>
          </p:cNvPr>
          <p:cNvSpPr>
            <a:spLocks noChangeShapeType="1"/>
          </p:cNvSpPr>
          <p:nvPr/>
        </p:nvSpPr>
        <p:spPr bwMode="auto">
          <a:xfrm flipH="1" flipV="1">
            <a:off x="3657600" y="3048000"/>
            <a:ext cx="36576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24" name="Line 24">
            <a:extLst>
              <a:ext uri="{FF2B5EF4-FFF2-40B4-BE49-F238E27FC236}">
                <a16:creationId xmlns:a16="http://schemas.microsoft.com/office/drawing/2014/main" id="{C1D5463F-03A9-BF84-9616-BE2E0B4903B7}"/>
              </a:ext>
            </a:extLst>
          </p:cNvPr>
          <p:cNvSpPr>
            <a:spLocks noChangeShapeType="1"/>
          </p:cNvSpPr>
          <p:nvPr/>
        </p:nvSpPr>
        <p:spPr bwMode="auto">
          <a:xfrm flipV="1">
            <a:off x="3810000" y="2895600"/>
            <a:ext cx="3657600" cy="76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25" name="Line 25">
            <a:extLst>
              <a:ext uri="{FF2B5EF4-FFF2-40B4-BE49-F238E27FC236}">
                <a16:creationId xmlns:a16="http://schemas.microsoft.com/office/drawing/2014/main" id="{E4449EF6-0E3F-5A21-5F1F-88D1C1ACCF87}"/>
              </a:ext>
            </a:extLst>
          </p:cNvPr>
          <p:cNvSpPr>
            <a:spLocks noChangeShapeType="1"/>
          </p:cNvSpPr>
          <p:nvPr/>
        </p:nvSpPr>
        <p:spPr bwMode="auto">
          <a:xfrm flipH="1" flipV="1">
            <a:off x="3429000" y="1828800"/>
            <a:ext cx="4038600" cy="990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26" name="Line 26">
            <a:extLst>
              <a:ext uri="{FF2B5EF4-FFF2-40B4-BE49-F238E27FC236}">
                <a16:creationId xmlns:a16="http://schemas.microsoft.com/office/drawing/2014/main" id="{7CC47859-6EE2-023D-A6A1-541D8D20F9FD}"/>
              </a:ext>
            </a:extLst>
          </p:cNvPr>
          <p:cNvSpPr>
            <a:spLocks noChangeShapeType="1"/>
          </p:cNvSpPr>
          <p:nvPr/>
        </p:nvSpPr>
        <p:spPr bwMode="auto">
          <a:xfrm>
            <a:off x="3505200" y="1752600"/>
            <a:ext cx="4343400" cy="76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27" name="Line 27">
            <a:extLst>
              <a:ext uri="{FF2B5EF4-FFF2-40B4-BE49-F238E27FC236}">
                <a16:creationId xmlns:a16="http://schemas.microsoft.com/office/drawing/2014/main" id="{8328C628-FE12-633E-828E-F75CAF2EF998}"/>
              </a:ext>
            </a:extLst>
          </p:cNvPr>
          <p:cNvSpPr>
            <a:spLocks noChangeShapeType="1"/>
          </p:cNvSpPr>
          <p:nvPr/>
        </p:nvSpPr>
        <p:spPr bwMode="auto">
          <a:xfrm flipV="1">
            <a:off x="7086600" y="4953000"/>
            <a:ext cx="76200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28" name="Line 28">
            <a:extLst>
              <a:ext uri="{FF2B5EF4-FFF2-40B4-BE49-F238E27FC236}">
                <a16:creationId xmlns:a16="http://schemas.microsoft.com/office/drawing/2014/main" id="{4DE446A3-0AEF-C5F1-F816-6910145459AA}"/>
              </a:ext>
            </a:extLst>
          </p:cNvPr>
          <p:cNvSpPr>
            <a:spLocks noChangeShapeType="1"/>
          </p:cNvSpPr>
          <p:nvPr/>
        </p:nvSpPr>
        <p:spPr bwMode="auto">
          <a:xfrm flipV="1">
            <a:off x="8305800" y="4343400"/>
            <a:ext cx="1524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29" name="Line 29">
            <a:extLst>
              <a:ext uri="{FF2B5EF4-FFF2-40B4-BE49-F238E27FC236}">
                <a16:creationId xmlns:a16="http://schemas.microsoft.com/office/drawing/2014/main" id="{E060E0FC-5FB9-886F-C3E2-86B4823212CA}"/>
              </a:ext>
            </a:extLst>
          </p:cNvPr>
          <p:cNvSpPr>
            <a:spLocks noChangeShapeType="1"/>
          </p:cNvSpPr>
          <p:nvPr/>
        </p:nvSpPr>
        <p:spPr bwMode="auto">
          <a:xfrm flipV="1">
            <a:off x="8686800" y="3124200"/>
            <a:ext cx="76200" cy="83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30" name="Line 30">
            <a:extLst>
              <a:ext uri="{FF2B5EF4-FFF2-40B4-BE49-F238E27FC236}">
                <a16:creationId xmlns:a16="http://schemas.microsoft.com/office/drawing/2014/main" id="{D78E8086-B9AE-5704-A4F1-1695C61279F8}"/>
              </a:ext>
            </a:extLst>
          </p:cNvPr>
          <p:cNvSpPr>
            <a:spLocks noChangeShapeType="1"/>
          </p:cNvSpPr>
          <p:nvPr/>
        </p:nvSpPr>
        <p:spPr bwMode="auto">
          <a:xfrm flipV="1">
            <a:off x="8839200" y="1905000"/>
            <a:ext cx="0" cy="83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31" name="Line 31">
            <a:extLst>
              <a:ext uri="{FF2B5EF4-FFF2-40B4-BE49-F238E27FC236}">
                <a16:creationId xmlns:a16="http://schemas.microsoft.com/office/drawing/2014/main" id="{C14CBF36-981D-BCF4-E85C-1F683A891A0C}"/>
              </a:ext>
            </a:extLst>
          </p:cNvPr>
          <p:cNvSpPr>
            <a:spLocks noChangeShapeType="1"/>
          </p:cNvSpPr>
          <p:nvPr/>
        </p:nvSpPr>
        <p:spPr bwMode="auto">
          <a:xfrm flipH="1" flipV="1">
            <a:off x="6400800" y="1447800"/>
            <a:ext cx="1447800" cy="1219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32" name="Line 32">
            <a:extLst>
              <a:ext uri="{FF2B5EF4-FFF2-40B4-BE49-F238E27FC236}">
                <a16:creationId xmlns:a16="http://schemas.microsoft.com/office/drawing/2014/main" id="{D4F2908C-2A0B-2883-52E9-23FA66FC23F0}"/>
              </a:ext>
            </a:extLst>
          </p:cNvPr>
          <p:cNvSpPr>
            <a:spLocks noChangeShapeType="1"/>
          </p:cNvSpPr>
          <p:nvPr/>
        </p:nvSpPr>
        <p:spPr bwMode="auto">
          <a:xfrm>
            <a:off x="2743200" y="1905000"/>
            <a:ext cx="228600" cy="83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33" name="Line 33">
            <a:extLst>
              <a:ext uri="{FF2B5EF4-FFF2-40B4-BE49-F238E27FC236}">
                <a16:creationId xmlns:a16="http://schemas.microsoft.com/office/drawing/2014/main" id="{74ECF0FB-BD37-96EB-0AF5-FBA76BA209EE}"/>
              </a:ext>
            </a:extLst>
          </p:cNvPr>
          <p:cNvSpPr>
            <a:spLocks noChangeShapeType="1"/>
          </p:cNvSpPr>
          <p:nvPr/>
        </p:nvSpPr>
        <p:spPr bwMode="auto">
          <a:xfrm>
            <a:off x="2971800" y="3200400"/>
            <a:ext cx="76200" cy="762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34" name="Line 34">
            <a:extLst>
              <a:ext uri="{FF2B5EF4-FFF2-40B4-BE49-F238E27FC236}">
                <a16:creationId xmlns:a16="http://schemas.microsoft.com/office/drawing/2014/main" id="{3D0DD679-D285-4AAC-445B-D06322C5C283}"/>
              </a:ext>
            </a:extLst>
          </p:cNvPr>
          <p:cNvSpPr>
            <a:spLocks noChangeShapeType="1"/>
          </p:cNvSpPr>
          <p:nvPr/>
        </p:nvSpPr>
        <p:spPr bwMode="auto">
          <a:xfrm>
            <a:off x="3124200" y="4191000"/>
            <a:ext cx="15240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635" name="Line 35">
            <a:extLst>
              <a:ext uri="{FF2B5EF4-FFF2-40B4-BE49-F238E27FC236}">
                <a16:creationId xmlns:a16="http://schemas.microsoft.com/office/drawing/2014/main" id="{25E8314F-CB1C-88C4-E2B0-E86A23EC3431}"/>
              </a:ext>
            </a:extLst>
          </p:cNvPr>
          <p:cNvSpPr>
            <a:spLocks noChangeShapeType="1"/>
          </p:cNvSpPr>
          <p:nvPr/>
        </p:nvSpPr>
        <p:spPr bwMode="auto">
          <a:xfrm>
            <a:off x="3505200" y="5181600"/>
            <a:ext cx="18288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F7EB95F2-E290-83D6-9DA6-452B12ADA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260351"/>
            <a:ext cx="5683250" cy="594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56EB92E-4657-46B2-3962-5165F0A505AC}"/>
              </a:ext>
            </a:extLst>
          </p:cNvPr>
          <p:cNvSpPr>
            <a:spLocks noGrp="1" noChangeArrowheads="1"/>
          </p:cNvSpPr>
          <p:nvPr>
            <p:ph type="title"/>
          </p:nvPr>
        </p:nvSpPr>
        <p:spPr/>
        <p:txBody>
          <a:bodyPr/>
          <a:lstStyle/>
          <a:p>
            <a:pPr eaLnBrk="1" hangingPunct="1"/>
            <a:r>
              <a:rPr lang="es-ES" altLang="es-ES"/>
              <a:t>APLICACIONES DE LA UVE</a:t>
            </a:r>
          </a:p>
        </p:txBody>
      </p:sp>
      <p:sp>
        <p:nvSpPr>
          <p:cNvPr id="27651" name="Rectangle 3">
            <a:extLst>
              <a:ext uri="{FF2B5EF4-FFF2-40B4-BE49-F238E27FC236}">
                <a16:creationId xmlns:a16="http://schemas.microsoft.com/office/drawing/2014/main" id="{570FB1B6-BA68-F191-B254-1B845B93BEF2}"/>
              </a:ext>
            </a:extLst>
          </p:cNvPr>
          <p:cNvSpPr>
            <a:spLocks noGrp="1" noChangeArrowheads="1"/>
          </p:cNvSpPr>
          <p:nvPr>
            <p:ph type="body" idx="1"/>
          </p:nvPr>
        </p:nvSpPr>
        <p:spPr/>
        <p:txBody>
          <a:bodyPr/>
          <a:lstStyle/>
          <a:p>
            <a:pPr eaLnBrk="1" hangingPunct="1"/>
            <a:r>
              <a:rPr lang="es-ES" altLang="es-ES"/>
              <a:t>LABORATORIO- experimentación- investigación:</a:t>
            </a:r>
          </a:p>
          <a:p>
            <a:pPr lvl="1" eaLnBrk="1" hangingPunct="1"/>
            <a:r>
              <a:rPr lang="es-ES" altLang="es-ES"/>
              <a:t>En las estrategias del laboratorio</a:t>
            </a:r>
          </a:p>
          <a:p>
            <a:pPr lvl="1" eaLnBrk="1" hangingPunct="1"/>
            <a:r>
              <a:rPr lang="es-ES" altLang="es-ES"/>
              <a:t>Diseño individual de las prácticas de laboratorio.</a:t>
            </a:r>
          </a:p>
          <a:p>
            <a:pPr lvl="1" eaLnBrk="1" hangingPunct="1"/>
            <a:r>
              <a:rPr lang="es-ES" altLang="es-ES"/>
              <a:t>Guía de laboratorio</a:t>
            </a:r>
          </a:p>
          <a:p>
            <a:pPr lvl="1" eaLnBrk="1" hangingPunct="1"/>
            <a:r>
              <a:rPr lang="es-ES" altLang="es-ES"/>
              <a:t>Realización informe de laboratorio.</a:t>
            </a:r>
          </a:p>
          <a:p>
            <a:pPr lvl="1" eaLnBrk="1" hangingPunct="1"/>
            <a:r>
              <a:rPr lang="es-ES" altLang="es-ES"/>
              <a:t>Elemento de discusión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9312948-5CF5-49A3-B230-337EAEABD548}"/>
              </a:ext>
            </a:extLst>
          </p:cNvPr>
          <p:cNvSpPr>
            <a:spLocks noGrp="1" noChangeArrowheads="1"/>
          </p:cNvSpPr>
          <p:nvPr>
            <p:ph type="title"/>
          </p:nvPr>
        </p:nvSpPr>
        <p:spPr/>
        <p:txBody>
          <a:bodyPr/>
          <a:lstStyle/>
          <a:p>
            <a:pPr eaLnBrk="1" hangingPunct="1"/>
            <a:r>
              <a:rPr lang="es-ES" altLang="es-ES"/>
              <a:t>APLICACIONES DE LA UVE</a:t>
            </a:r>
          </a:p>
        </p:txBody>
      </p:sp>
      <p:sp>
        <p:nvSpPr>
          <p:cNvPr id="28675" name="Rectangle 3">
            <a:extLst>
              <a:ext uri="{FF2B5EF4-FFF2-40B4-BE49-F238E27FC236}">
                <a16:creationId xmlns:a16="http://schemas.microsoft.com/office/drawing/2014/main" id="{FC4A4F7E-3271-D4C5-843F-5278DC34D6FB}"/>
              </a:ext>
            </a:extLst>
          </p:cNvPr>
          <p:cNvSpPr>
            <a:spLocks noGrp="1" noChangeArrowheads="1"/>
          </p:cNvSpPr>
          <p:nvPr>
            <p:ph type="body" idx="1"/>
          </p:nvPr>
        </p:nvSpPr>
        <p:spPr/>
        <p:txBody>
          <a:bodyPr/>
          <a:lstStyle/>
          <a:p>
            <a:pPr eaLnBrk="1" hangingPunct="1">
              <a:lnSpc>
                <a:spcPct val="90000"/>
              </a:lnSpc>
            </a:pPr>
            <a:r>
              <a:rPr lang="es-ES" altLang="es-ES"/>
              <a:t>Instrumento de aprendizaje:</a:t>
            </a:r>
          </a:p>
          <a:p>
            <a:pPr lvl="1" eaLnBrk="1" hangingPunct="1">
              <a:lnSpc>
                <a:spcPct val="90000"/>
              </a:lnSpc>
            </a:pPr>
            <a:r>
              <a:rPr lang="es-ES" altLang="es-ES"/>
              <a:t>La UVE separa e identifica los principales conceptos y principios que se utilizan para construir conocimiento.</a:t>
            </a:r>
          </a:p>
          <a:p>
            <a:pPr lvl="1" eaLnBrk="1" hangingPunct="1">
              <a:lnSpc>
                <a:spcPct val="90000"/>
              </a:lnSpc>
            </a:pPr>
            <a:r>
              <a:rPr lang="es-ES" altLang="es-ES"/>
              <a:t>Podemos conocer qué conceptos conoce y utiliza el alumnado.</a:t>
            </a:r>
          </a:p>
          <a:p>
            <a:pPr lvl="1" eaLnBrk="1" hangingPunct="1">
              <a:lnSpc>
                <a:spcPct val="90000"/>
              </a:lnSpc>
            </a:pPr>
            <a:r>
              <a:rPr lang="es-ES" altLang="es-ES"/>
              <a:t>Conocemos cómo se construye el conocimiento: relación entre conocimiento y metodología. </a:t>
            </a:r>
          </a:p>
          <a:p>
            <a:pPr lvl="1" eaLnBrk="1" hangingPunct="1">
              <a:lnSpc>
                <a:spcPct val="90000"/>
              </a:lnSpc>
            </a:pPr>
            <a:endParaRPr lang="es-ES" alt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UT0023">
            <a:extLst>
              <a:ext uri="{FF2B5EF4-FFF2-40B4-BE49-F238E27FC236}">
                <a16:creationId xmlns:a16="http://schemas.microsoft.com/office/drawing/2014/main" id="{19CC72FF-A0F0-AF92-471A-7FD959488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6" y="0"/>
            <a:ext cx="6875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uc.cl/quimica/agua/v42.jpg">
            <a:extLst>
              <a:ext uri="{FF2B5EF4-FFF2-40B4-BE49-F238E27FC236}">
                <a16:creationId xmlns:a16="http://schemas.microsoft.com/office/drawing/2014/main" id="{2D30C963-41AE-5476-3D5E-A53D2C18763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educarchile.cl/portal.herramientas/planificaccion/1610/articles-93732_UVE1.gif">
            <a:extLst>
              <a:ext uri="{FF2B5EF4-FFF2-40B4-BE49-F238E27FC236}">
                <a16:creationId xmlns:a16="http://schemas.microsoft.com/office/drawing/2014/main" id="{7C743735-11C5-8E82-F747-478C3D86A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5" y="620713"/>
            <a:ext cx="3810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EC25AD5-CD76-4575-093C-DCE036DFC75F}"/>
              </a:ext>
            </a:extLst>
          </p:cNvPr>
          <p:cNvSpPr>
            <a:spLocks noGrp="1" noChangeArrowheads="1"/>
          </p:cNvSpPr>
          <p:nvPr>
            <p:ph type="title"/>
          </p:nvPr>
        </p:nvSpPr>
        <p:spPr>
          <a:xfrm>
            <a:off x="2208213" y="188913"/>
            <a:ext cx="7772400" cy="1143000"/>
          </a:xfrm>
        </p:spPr>
        <p:txBody>
          <a:bodyPr/>
          <a:lstStyle/>
          <a:p>
            <a:pPr eaLnBrk="1" hangingPunct="1"/>
            <a:r>
              <a:rPr lang="es-ES" altLang="es-ES" sz="4000"/>
              <a:t>UVE EPISTEMOLÓGICA DE GOWIN</a:t>
            </a:r>
          </a:p>
        </p:txBody>
      </p:sp>
      <p:sp>
        <p:nvSpPr>
          <p:cNvPr id="5123" name="Rectangle 3">
            <a:extLst>
              <a:ext uri="{FF2B5EF4-FFF2-40B4-BE49-F238E27FC236}">
                <a16:creationId xmlns:a16="http://schemas.microsoft.com/office/drawing/2014/main" id="{784CA32C-B9C6-EE43-BB66-65C52651B278}"/>
              </a:ext>
            </a:extLst>
          </p:cNvPr>
          <p:cNvSpPr>
            <a:spLocks noGrp="1" noChangeArrowheads="1"/>
          </p:cNvSpPr>
          <p:nvPr>
            <p:ph type="body" idx="1"/>
          </p:nvPr>
        </p:nvSpPr>
        <p:spPr>
          <a:xfrm>
            <a:off x="2208213" y="1608240"/>
            <a:ext cx="7772400" cy="5256212"/>
          </a:xfrm>
        </p:spPr>
        <p:txBody>
          <a:bodyPr>
            <a:normAutofit lnSpcReduction="10000"/>
          </a:bodyPr>
          <a:lstStyle/>
          <a:p>
            <a:pPr algn="just" eaLnBrk="1" hangingPunct="1"/>
            <a:r>
              <a:rPr lang="es-ES" altLang="es-ES" sz="4000" dirty="0"/>
              <a:t>La UVE es instrumento utilizado para representar de una forma sencilla la compleja naturaleza de la ciencia, en el que todos los elementos de la UVE relacionados establecen la naturaleza básica de la búsqueda del conocimiento. </a:t>
            </a:r>
          </a:p>
          <a:p>
            <a:pPr eaLnBrk="1" hangingPunct="1"/>
            <a:endParaRPr lang="es-ES" altLang="es-E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html.rincondelvago.com/000354381.png">
            <a:extLst>
              <a:ext uri="{FF2B5EF4-FFF2-40B4-BE49-F238E27FC236}">
                <a16:creationId xmlns:a16="http://schemas.microsoft.com/office/drawing/2014/main" id="{080081C4-2EFC-96FD-F3F1-001C84D76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7300" y="153988"/>
            <a:ext cx="4210050" cy="6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monografias.com/trabajos12/enscienc/image2973.gif">
            <a:extLst>
              <a:ext uri="{FF2B5EF4-FFF2-40B4-BE49-F238E27FC236}">
                <a16:creationId xmlns:a16="http://schemas.microsoft.com/office/drawing/2014/main" id="{42317B3A-E247-EBB6-5FE8-D7604CB49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4" y="115889"/>
            <a:ext cx="532447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4" descr="http://www.monografias.com/trabajos12/enscienc/image2974.gif">
            <a:extLst>
              <a:ext uri="{FF2B5EF4-FFF2-40B4-BE49-F238E27FC236}">
                <a16:creationId xmlns:a16="http://schemas.microsoft.com/office/drawing/2014/main" id="{D9E4C783-E18D-5719-2C25-B03D9B344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76" y="3360739"/>
            <a:ext cx="540067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cneq.unam.mx/cursos_diplomados/diplomados/medio_superior/dgire2005_2006/portafolios/paginas/equipo4/images/UVEDEDENSIDAD333_000.jpg">
            <a:extLst>
              <a:ext uri="{FF2B5EF4-FFF2-40B4-BE49-F238E27FC236}">
                <a16:creationId xmlns:a16="http://schemas.microsoft.com/office/drawing/2014/main" id="{DC90AF8D-8093-6EA3-AD44-83CE8FAFD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981075"/>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1.bp.blogspot.com/_ZPTDGdPhfdI/SZI50OpkEFI/AAAAAAAAAFg/GT7KY7aOp8A/s400/V+de+Gowin.jpg">
            <a:extLst>
              <a:ext uri="{FF2B5EF4-FFF2-40B4-BE49-F238E27FC236}">
                <a16:creationId xmlns:a16="http://schemas.microsoft.com/office/drawing/2014/main" id="{42CDE2F9-B628-40EB-C586-1ED993500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1" y="692151"/>
            <a:ext cx="5065713"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http://www.educarchile.cl/portal.herramientas/planificaccion/1610/articles-93734_UVE2.gif">
            <a:extLst>
              <a:ext uri="{FF2B5EF4-FFF2-40B4-BE49-F238E27FC236}">
                <a16:creationId xmlns:a16="http://schemas.microsoft.com/office/drawing/2014/main" id="{3B0E136E-6C2A-32C4-E0D6-F58014033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123825"/>
            <a:ext cx="3810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unet.edu.ve/~isanabri/vgowin/Archivos/VdeInvest.gif">
            <a:extLst>
              <a:ext uri="{FF2B5EF4-FFF2-40B4-BE49-F238E27FC236}">
                <a16:creationId xmlns:a16="http://schemas.microsoft.com/office/drawing/2014/main" id="{BD4CB61C-D5FB-C8A7-7932-27A5333F3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9" y="836614"/>
            <a:ext cx="627697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10974505-2E0A-5BC8-9D88-F7C873B11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492125"/>
            <a:ext cx="8867775"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a:extLst>
              <a:ext uri="{FF2B5EF4-FFF2-40B4-BE49-F238E27FC236}">
                <a16:creationId xmlns:a16="http://schemas.microsoft.com/office/drawing/2014/main" id="{EF753743-0360-D75B-17AB-E05D2B598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9" y="2855914"/>
            <a:ext cx="8131175"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3 Marcador de número de diapositiva">
            <a:extLst>
              <a:ext uri="{FF2B5EF4-FFF2-40B4-BE49-F238E27FC236}">
                <a16:creationId xmlns:a16="http://schemas.microsoft.com/office/drawing/2014/main" id="{42A545E6-044F-36F9-C282-EDECE1DF8E4B}"/>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D1E1FE74-6071-4C9B-9087-8F75DAAB5BA5}" type="slidenum">
              <a:rPr lang="eu-ES" altLang="es-ES" sz="1400"/>
              <a:pPr eaLnBrk="1" hangingPunct="1">
                <a:spcBef>
                  <a:spcPct val="0"/>
                </a:spcBef>
                <a:buFontTx/>
                <a:buNone/>
              </a:pPr>
              <a:t>37</a:t>
            </a:fld>
            <a:endParaRPr lang="eu-ES" altLang="es-ES" sz="1400"/>
          </a:p>
        </p:txBody>
      </p:sp>
      <p:sp>
        <p:nvSpPr>
          <p:cNvPr id="39939" name="Rectangle 2">
            <a:extLst>
              <a:ext uri="{FF2B5EF4-FFF2-40B4-BE49-F238E27FC236}">
                <a16:creationId xmlns:a16="http://schemas.microsoft.com/office/drawing/2014/main" id="{11180327-5B9B-D9DC-7BB9-6E9BD1A46BFC}"/>
              </a:ext>
            </a:extLst>
          </p:cNvPr>
          <p:cNvSpPr>
            <a:spLocks noChangeArrowheads="1"/>
          </p:cNvSpPr>
          <p:nvPr/>
        </p:nvSpPr>
        <p:spPr bwMode="auto">
          <a:xfrm>
            <a:off x="2362200" y="533400"/>
            <a:ext cx="77724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eaLnBrk="1" hangingPunct="1"/>
            <a:r>
              <a:rPr lang="eu-ES" altLang="es-ES"/>
              <a:t> DIAGRAMA UVE</a:t>
            </a:r>
          </a:p>
          <a:p>
            <a:pPr lvl="1" eaLnBrk="1" hangingPunct="1"/>
            <a:endParaRPr lang="eu-ES" altLang="es-ES"/>
          </a:p>
        </p:txBody>
      </p:sp>
      <p:sp>
        <p:nvSpPr>
          <p:cNvPr id="39940" name="Line 3">
            <a:extLst>
              <a:ext uri="{FF2B5EF4-FFF2-40B4-BE49-F238E27FC236}">
                <a16:creationId xmlns:a16="http://schemas.microsoft.com/office/drawing/2014/main" id="{1C71DB5C-D6CF-EFC4-CCFA-3D5945D35700}"/>
              </a:ext>
            </a:extLst>
          </p:cNvPr>
          <p:cNvSpPr>
            <a:spLocks noChangeShapeType="1"/>
          </p:cNvSpPr>
          <p:nvPr/>
        </p:nvSpPr>
        <p:spPr bwMode="auto">
          <a:xfrm>
            <a:off x="2590800" y="14478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9941" name="Line 4">
            <a:extLst>
              <a:ext uri="{FF2B5EF4-FFF2-40B4-BE49-F238E27FC236}">
                <a16:creationId xmlns:a16="http://schemas.microsoft.com/office/drawing/2014/main" id="{25176323-5CD1-6AF0-E270-C4473FA20254}"/>
              </a:ext>
            </a:extLst>
          </p:cNvPr>
          <p:cNvSpPr>
            <a:spLocks noChangeShapeType="1"/>
          </p:cNvSpPr>
          <p:nvPr/>
        </p:nvSpPr>
        <p:spPr bwMode="auto">
          <a:xfrm>
            <a:off x="7391400" y="1371600"/>
            <a:ext cx="228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9942" name="Line 5">
            <a:extLst>
              <a:ext uri="{FF2B5EF4-FFF2-40B4-BE49-F238E27FC236}">
                <a16:creationId xmlns:a16="http://schemas.microsoft.com/office/drawing/2014/main" id="{D5FCC050-CD0D-65B0-074B-E48D59F50E7D}"/>
              </a:ext>
            </a:extLst>
          </p:cNvPr>
          <p:cNvSpPr>
            <a:spLocks noChangeShapeType="1"/>
          </p:cNvSpPr>
          <p:nvPr/>
        </p:nvSpPr>
        <p:spPr bwMode="auto">
          <a:xfrm>
            <a:off x="4648200" y="1447800"/>
            <a:ext cx="1447800" cy="3200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9943" name="Line 6">
            <a:extLst>
              <a:ext uri="{FF2B5EF4-FFF2-40B4-BE49-F238E27FC236}">
                <a16:creationId xmlns:a16="http://schemas.microsoft.com/office/drawing/2014/main" id="{BDC41A6C-B1B1-51E4-EA06-E34DC7475F34}"/>
              </a:ext>
            </a:extLst>
          </p:cNvPr>
          <p:cNvSpPr>
            <a:spLocks noChangeShapeType="1"/>
          </p:cNvSpPr>
          <p:nvPr/>
        </p:nvSpPr>
        <p:spPr bwMode="auto">
          <a:xfrm flipH="1">
            <a:off x="6096000" y="1371600"/>
            <a:ext cx="129540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9944" name="Text Box 7">
            <a:extLst>
              <a:ext uri="{FF2B5EF4-FFF2-40B4-BE49-F238E27FC236}">
                <a16:creationId xmlns:a16="http://schemas.microsoft.com/office/drawing/2014/main" id="{A9BFCBF4-D01C-F6D5-C773-90B2107129CA}"/>
              </a:ext>
            </a:extLst>
          </p:cNvPr>
          <p:cNvSpPr txBox="1">
            <a:spLocks noChangeArrowheads="1"/>
          </p:cNvSpPr>
          <p:nvPr/>
        </p:nvSpPr>
        <p:spPr bwMode="auto">
          <a:xfrm>
            <a:off x="2438400" y="1600201"/>
            <a:ext cx="2133600" cy="746125"/>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ES" sz="1600"/>
              <a:t>PARTE CONCEPTUAL</a:t>
            </a:r>
          </a:p>
        </p:txBody>
      </p:sp>
      <p:sp>
        <p:nvSpPr>
          <p:cNvPr id="39945" name="Text Box 8">
            <a:extLst>
              <a:ext uri="{FF2B5EF4-FFF2-40B4-BE49-F238E27FC236}">
                <a16:creationId xmlns:a16="http://schemas.microsoft.com/office/drawing/2014/main" id="{C4462C8F-886E-AB8C-8144-8EE5AB50778B}"/>
              </a:ext>
            </a:extLst>
          </p:cNvPr>
          <p:cNvSpPr txBox="1">
            <a:spLocks noChangeArrowheads="1"/>
          </p:cNvSpPr>
          <p:nvPr/>
        </p:nvSpPr>
        <p:spPr bwMode="auto">
          <a:xfrm>
            <a:off x="5334000" y="1295400"/>
            <a:ext cx="1385888" cy="6096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ES" sz="1600"/>
              <a:t>PREGUNTA PRINCIPAL</a:t>
            </a:r>
            <a:endParaRPr lang="es-ES_tradnl" altLang="es-ES" sz="1400"/>
          </a:p>
        </p:txBody>
      </p:sp>
      <p:sp>
        <p:nvSpPr>
          <p:cNvPr id="39946" name="Text Box 9">
            <a:extLst>
              <a:ext uri="{FF2B5EF4-FFF2-40B4-BE49-F238E27FC236}">
                <a16:creationId xmlns:a16="http://schemas.microsoft.com/office/drawing/2014/main" id="{7CA32A53-5A5B-F38A-7313-DB44D1657E3D}"/>
              </a:ext>
            </a:extLst>
          </p:cNvPr>
          <p:cNvSpPr txBox="1">
            <a:spLocks noChangeArrowheads="1"/>
          </p:cNvSpPr>
          <p:nvPr/>
        </p:nvSpPr>
        <p:spPr bwMode="auto">
          <a:xfrm>
            <a:off x="7543800" y="1524000"/>
            <a:ext cx="2057400" cy="6096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ES" sz="1600"/>
              <a:t>PARTE PROCIDIMENTAL</a:t>
            </a:r>
          </a:p>
        </p:txBody>
      </p:sp>
      <p:sp>
        <p:nvSpPr>
          <p:cNvPr id="39947" name="Text Box 10">
            <a:extLst>
              <a:ext uri="{FF2B5EF4-FFF2-40B4-BE49-F238E27FC236}">
                <a16:creationId xmlns:a16="http://schemas.microsoft.com/office/drawing/2014/main" id="{191CDB36-CDA0-9455-A0E0-C98A0E212C7C}"/>
              </a:ext>
            </a:extLst>
          </p:cNvPr>
          <p:cNvSpPr txBox="1">
            <a:spLocks noChangeArrowheads="1"/>
          </p:cNvSpPr>
          <p:nvPr/>
        </p:nvSpPr>
        <p:spPr bwMode="auto">
          <a:xfrm>
            <a:off x="5029200" y="4876800"/>
            <a:ext cx="228600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ES" sz="1600"/>
              <a:t>ACONTECIMIENTOS Y OBJETOS</a:t>
            </a:r>
          </a:p>
        </p:txBody>
      </p:sp>
      <p:sp>
        <p:nvSpPr>
          <p:cNvPr id="39948" name="Rectangle 11">
            <a:extLst>
              <a:ext uri="{FF2B5EF4-FFF2-40B4-BE49-F238E27FC236}">
                <a16:creationId xmlns:a16="http://schemas.microsoft.com/office/drawing/2014/main" id="{3952C11E-E647-668A-5920-2E5F66D261A7}"/>
              </a:ext>
            </a:extLst>
          </p:cNvPr>
          <p:cNvSpPr>
            <a:spLocks noChangeArrowheads="1"/>
          </p:cNvSpPr>
          <p:nvPr/>
        </p:nvSpPr>
        <p:spPr bwMode="auto">
          <a:xfrm>
            <a:off x="2286000" y="1143000"/>
            <a:ext cx="7924800" cy="495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39949" name="Text Box 12">
            <a:extLst>
              <a:ext uri="{FF2B5EF4-FFF2-40B4-BE49-F238E27FC236}">
                <a16:creationId xmlns:a16="http://schemas.microsoft.com/office/drawing/2014/main" id="{7174F361-7D34-748A-BC15-0A53F8F305E5}"/>
              </a:ext>
            </a:extLst>
          </p:cNvPr>
          <p:cNvSpPr txBox="1">
            <a:spLocks noChangeArrowheads="1"/>
          </p:cNvSpPr>
          <p:nvPr/>
        </p:nvSpPr>
        <p:spPr bwMode="auto">
          <a:xfrm>
            <a:off x="2438400" y="2819401"/>
            <a:ext cx="2438400" cy="288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50000"/>
              </a:lnSpc>
              <a:spcBef>
                <a:spcPct val="50000"/>
              </a:spcBef>
            </a:pPr>
            <a:r>
              <a:rPr lang="eu-ES" altLang="es-ES" sz="2000"/>
              <a:t>Antecedentes:</a:t>
            </a:r>
          </a:p>
          <a:p>
            <a:pPr eaLnBrk="1" hangingPunct="1">
              <a:lnSpc>
                <a:spcPct val="80000"/>
              </a:lnSpc>
              <a:spcBef>
                <a:spcPct val="50000"/>
              </a:spcBef>
              <a:buFontTx/>
              <a:buNone/>
            </a:pPr>
            <a:r>
              <a:rPr lang="eu-ES" altLang="es-ES" sz="2000"/>
              <a:t>Educación Ambiental		LOGSE</a:t>
            </a:r>
          </a:p>
          <a:p>
            <a:pPr eaLnBrk="1" hangingPunct="1">
              <a:spcBef>
                <a:spcPct val="0"/>
              </a:spcBef>
              <a:buFontTx/>
              <a:buNone/>
            </a:pPr>
            <a:r>
              <a:rPr lang="eu-ES" altLang="es-ES" sz="2000"/>
              <a:t>Desertificación </a:t>
            </a:r>
          </a:p>
          <a:p>
            <a:pPr eaLnBrk="1" hangingPunct="1">
              <a:spcBef>
                <a:spcPct val="0"/>
              </a:spcBef>
              <a:buFontTx/>
              <a:buNone/>
            </a:pPr>
            <a:r>
              <a:rPr lang="eu-ES" altLang="es-ES" sz="2000"/>
              <a:t>Errores Conceptuales</a:t>
            </a:r>
          </a:p>
          <a:p>
            <a:pPr eaLnBrk="1" hangingPunct="1">
              <a:lnSpc>
                <a:spcPct val="120000"/>
              </a:lnSpc>
              <a:spcBef>
                <a:spcPct val="0"/>
              </a:spcBef>
            </a:pPr>
            <a:r>
              <a:rPr lang="eu-ES" altLang="es-ES" sz="2000"/>
              <a:t>Teoría Educativa de Novak</a:t>
            </a:r>
          </a:p>
          <a:p>
            <a:pPr eaLnBrk="1" hangingPunct="1">
              <a:lnSpc>
                <a:spcPct val="50000"/>
              </a:lnSpc>
              <a:spcBef>
                <a:spcPct val="50000"/>
              </a:spcBef>
              <a:buFontTx/>
              <a:buNone/>
            </a:pPr>
            <a:endParaRPr lang="eu-ES" altLang="es-ES" sz="2400"/>
          </a:p>
        </p:txBody>
      </p:sp>
      <p:sp>
        <p:nvSpPr>
          <p:cNvPr id="39950" name="Text Box 13">
            <a:extLst>
              <a:ext uri="{FF2B5EF4-FFF2-40B4-BE49-F238E27FC236}">
                <a16:creationId xmlns:a16="http://schemas.microsoft.com/office/drawing/2014/main" id="{B928CF07-1E46-E844-AD0C-15623E89F576}"/>
              </a:ext>
            </a:extLst>
          </p:cNvPr>
          <p:cNvSpPr txBox="1">
            <a:spLocks noChangeArrowheads="1"/>
          </p:cNvSpPr>
          <p:nvPr/>
        </p:nvSpPr>
        <p:spPr bwMode="auto">
          <a:xfrm>
            <a:off x="5486400" y="2060576"/>
            <a:ext cx="1295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u-ES" altLang="es-ES" sz="1400"/>
              <a:t>¿ Favorece la aplicación de este marco teórico el aprendizaje significativo ?</a:t>
            </a:r>
            <a:endParaRPr lang="eu-ES" altLang="es-ES" sz="1200"/>
          </a:p>
        </p:txBody>
      </p:sp>
      <p:sp>
        <p:nvSpPr>
          <p:cNvPr id="39951" name="Text Box 14">
            <a:extLst>
              <a:ext uri="{FF2B5EF4-FFF2-40B4-BE49-F238E27FC236}">
                <a16:creationId xmlns:a16="http://schemas.microsoft.com/office/drawing/2014/main" id="{6455B039-C9B7-9509-4E88-E9CB5A5A3506}"/>
              </a:ext>
            </a:extLst>
          </p:cNvPr>
          <p:cNvSpPr txBox="1">
            <a:spLocks noChangeArrowheads="1"/>
          </p:cNvSpPr>
          <p:nvPr/>
        </p:nvSpPr>
        <p:spPr bwMode="auto">
          <a:xfrm>
            <a:off x="5029200" y="5410201"/>
            <a:ext cx="1752600" cy="71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spcBef>
                <a:spcPct val="50000"/>
              </a:spcBef>
              <a:buFontTx/>
              <a:buNone/>
            </a:pPr>
            <a:r>
              <a:rPr lang="eu-ES" altLang="es-ES" sz="1600"/>
              <a:t>Instrucción</a:t>
            </a:r>
          </a:p>
          <a:p>
            <a:pPr eaLnBrk="1" hangingPunct="1">
              <a:lnSpc>
                <a:spcPct val="60000"/>
              </a:lnSpc>
              <a:spcBef>
                <a:spcPct val="50000"/>
              </a:spcBef>
              <a:buFontTx/>
              <a:buNone/>
            </a:pPr>
            <a:r>
              <a:rPr lang="eu-ES" altLang="es-ES" sz="1600"/>
              <a:t>Registros y análisis </a:t>
            </a:r>
          </a:p>
        </p:txBody>
      </p:sp>
      <p:sp>
        <p:nvSpPr>
          <p:cNvPr id="39952" name="Text Box 15">
            <a:extLst>
              <a:ext uri="{FF2B5EF4-FFF2-40B4-BE49-F238E27FC236}">
                <a16:creationId xmlns:a16="http://schemas.microsoft.com/office/drawing/2014/main" id="{B18F2A65-9FE4-E882-73B0-775BC411C9BD}"/>
              </a:ext>
            </a:extLst>
          </p:cNvPr>
          <p:cNvSpPr txBox="1">
            <a:spLocks noChangeArrowheads="1"/>
          </p:cNvSpPr>
          <p:nvPr/>
        </p:nvSpPr>
        <p:spPr bwMode="auto">
          <a:xfrm>
            <a:off x="7315200" y="2438401"/>
            <a:ext cx="28956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u-ES" altLang="es-ES" sz="2000"/>
              <a:t>Propuestas para nuevas investigaciones </a:t>
            </a:r>
          </a:p>
          <a:p>
            <a:pPr eaLnBrk="1" hangingPunct="1">
              <a:spcBef>
                <a:spcPct val="50000"/>
              </a:spcBef>
              <a:buFontTx/>
              <a:buNone/>
            </a:pPr>
            <a:r>
              <a:rPr lang="eu-ES" altLang="es-ES" sz="2000"/>
              <a:t>Emitir Juicios de Valor</a:t>
            </a:r>
          </a:p>
          <a:p>
            <a:pPr eaLnBrk="1" hangingPunct="1">
              <a:spcBef>
                <a:spcPct val="50000"/>
              </a:spcBef>
              <a:buFontTx/>
              <a:buNone/>
            </a:pPr>
            <a:r>
              <a:rPr lang="eu-ES" altLang="es-ES" sz="2000"/>
              <a:t>Emitir Juicios de Conocimiento</a:t>
            </a:r>
          </a:p>
          <a:p>
            <a:pPr eaLnBrk="1" hangingPunct="1">
              <a:spcBef>
                <a:spcPct val="50000"/>
              </a:spcBef>
              <a:buFontTx/>
              <a:buNone/>
            </a:pPr>
            <a:r>
              <a:rPr lang="eu-ES" altLang="es-ES" sz="2000"/>
              <a:t>Realizar Análisis </a:t>
            </a:r>
          </a:p>
          <a:p>
            <a:pPr eaLnBrk="1" hangingPunct="1">
              <a:spcBef>
                <a:spcPct val="50000"/>
              </a:spcBef>
              <a:buFontTx/>
              <a:buNone/>
            </a:pPr>
            <a:r>
              <a:rPr lang="eu-ES" altLang="es-ES" sz="2000"/>
              <a:t>Transformación de registros</a:t>
            </a:r>
          </a:p>
          <a:p>
            <a:pPr eaLnBrk="1" hangingPunct="1">
              <a:spcBef>
                <a:spcPct val="50000"/>
              </a:spcBef>
              <a:buFontTx/>
              <a:buNone/>
            </a:pPr>
            <a:endParaRPr lang="eu-ES" altLang="es-ES" sz="2000"/>
          </a:p>
          <a:p>
            <a:pPr eaLnBrk="1" hangingPunct="1">
              <a:spcBef>
                <a:spcPct val="50000"/>
              </a:spcBef>
              <a:buFontTx/>
              <a:buNone/>
            </a:pPr>
            <a:endParaRPr lang="eu-ES" altLang="es-ES" sz="2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a:extLst>
              <a:ext uri="{FF2B5EF4-FFF2-40B4-BE49-F238E27FC236}">
                <a16:creationId xmlns:a16="http://schemas.microsoft.com/office/drawing/2014/main" id="{2320A009-E0C1-1BFB-10A7-18709EC06F99}"/>
              </a:ext>
            </a:extLst>
          </p:cNvPr>
          <p:cNvSpPr>
            <a:spLocks noGrp="1"/>
          </p:cNvSpPr>
          <p:nvPr>
            <p:ph type="title"/>
          </p:nvPr>
        </p:nvSpPr>
        <p:spPr>
          <a:xfrm>
            <a:off x="2135188" y="0"/>
            <a:ext cx="7772400" cy="1143000"/>
          </a:xfrm>
        </p:spPr>
        <p:txBody>
          <a:bodyPr/>
          <a:lstStyle/>
          <a:p>
            <a:r>
              <a:rPr lang="es-ES" altLang="es-ES"/>
              <a:t>PAUTAS PARA LA REALIZACIÓN DE UNA UVE</a:t>
            </a:r>
          </a:p>
        </p:txBody>
      </p:sp>
      <p:sp>
        <p:nvSpPr>
          <p:cNvPr id="40963" name="2 Marcador de contenido">
            <a:extLst>
              <a:ext uri="{FF2B5EF4-FFF2-40B4-BE49-F238E27FC236}">
                <a16:creationId xmlns:a16="http://schemas.microsoft.com/office/drawing/2014/main" id="{C7C025F2-2BCA-D7F3-ED10-613FBC5F83D6}"/>
              </a:ext>
            </a:extLst>
          </p:cNvPr>
          <p:cNvSpPr>
            <a:spLocks noGrp="1"/>
          </p:cNvSpPr>
          <p:nvPr>
            <p:ph idx="1"/>
          </p:nvPr>
        </p:nvSpPr>
        <p:spPr>
          <a:xfrm>
            <a:off x="2208213" y="1341438"/>
            <a:ext cx="7772400" cy="5256212"/>
          </a:xfrm>
        </p:spPr>
        <p:txBody>
          <a:bodyPr/>
          <a:lstStyle/>
          <a:p>
            <a:r>
              <a:rPr lang="es-ES" altLang="es-ES"/>
              <a:t>elige un tema-tópico-problema y formula la pregunta central.</a:t>
            </a:r>
          </a:p>
          <a:p>
            <a:r>
              <a:rPr lang="es-ES" altLang="es-ES"/>
              <a:t>Identifica cual es la cosmovisión personal desde donde formulas la pregunta central.</a:t>
            </a:r>
          </a:p>
          <a:p>
            <a:r>
              <a:rPr lang="es-ES" altLang="es-ES"/>
              <a:t>Identifica la(s) teorías implicadas en la pregunta y en su posible respuesta. </a:t>
            </a:r>
          </a:p>
          <a:p>
            <a:r>
              <a:rPr lang="es-ES" altLang="es-ES"/>
              <a:t>Concreta los principios teóricos y elabora una lista de conceptos implicados.</a:t>
            </a:r>
          </a:p>
          <a:p>
            <a:endParaRPr lang="es-ES" altLang="es-ES"/>
          </a:p>
          <a:p>
            <a:endParaRPr lang="es-ES" altLang="es-E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a:extLst>
              <a:ext uri="{FF2B5EF4-FFF2-40B4-BE49-F238E27FC236}">
                <a16:creationId xmlns:a16="http://schemas.microsoft.com/office/drawing/2014/main" id="{A9D5552C-A13B-C712-C0C8-CBF581DC223D}"/>
              </a:ext>
            </a:extLst>
          </p:cNvPr>
          <p:cNvSpPr>
            <a:spLocks noGrp="1"/>
          </p:cNvSpPr>
          <p:nvPr>
            <p:ph type="title"/>
          </p:nvPr>
        </p:nvSpPr>
        <p:spPr>
          <a:xfrm>
            <a:off x="2135188" y="620713"/>
            <a:ext cx="7772400" cy="1143000"/>
          </a:xfrm>
        </p:spPr>
        <p:txBody>
          <a:bodyPr/>
          <a:lstStyle/>
          <a:p>
            <a:r>
              <a:rPr lang="es-ES" altLang="es-ES"/>
              <a:t>PAUTAS PARA LA REALIZACIÓN DE UNA UVE</a:t>
            </a:r>
          </a:p>
        </p:txBody>
      </p:sp>
      <p:sp>
        <p:nvSpPr>
          <p:cNvPr id="41987" name="2 Marcador de contenido">
            <a:extLst>
              <a:ext uri="{FF2B5EF4-FFF2-40B4-BE49-F238E27FC236}">
                <a16:creationId xmlns:a16="http://schemas.microsoft.com/office/drawing/2014/main" id="{AFD4E552-9A21-3910-B451-D222D9DA7DA5}"/>
              </a:ext>
            </a:extLst>
          </p:cNvPr>
          <p:cNvSpPr>
            <a:spLocks noGrp="1"/>
          </p:cNvSpPr>
          <p:nvPr>
            <p:ph idx="1"/>
          </p:nvPr>
        </p:nvSpPr>
        <p:spPr>
          <a:xfrm>
            <a:off x="2208213" y="1989138"/>
            <a:ext cx="7772400" cy="4322762"/>
          </a:xfrm>
        </p:spPr>
        <p:txBody>
          <a:bodyPr/>
          <a:lstStyle/>
          <a:p>
            <a:r>
              <a:rPr lang="es-ES" altLang="es-ES"/>
              <a:t>Identifica los pasos que vas a dar para contestar la pregunta central.</a:t>
            </a:r>
          </a:p>
          <a:p>
            <a:r>
              <a:rPr lang="es-ES" altLang="es-ES"/>
              <a:t>Identifica aspectos significativos de la metodología a seguir.</a:t>
            </a:r>
          </a:p>
          <a:p>
            <a:r>
              <a:rPr lang="es-ES" altLang="es-ES"/>
              <a:t>Identifica los materiales y recursos que vas a necesitar.</a:t>
            </a:r>
          </a:p>
          <a:p>
            <a:endParaRPr lang="es-ES" altLang="es-ES"/>
          </a:p>
          <a:p>
            <a:endParaRPr lang="es-ES" alt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65AA6C4D-05E4-2C13-ABCE-EC79FF31943B}"/>
              </a:ext>
            </a:extLst>
          </p:cNvPr>
          <p:cNvSpPr>
            <a:spLocks noGrp="1" noChangeArrowheads="1"/>
          </p:cNvSpPr>
          <p:nvPr>
            <p:ph type="body" idx="1"/>
          </p:nvPr>
        </p:nvSpPr>
        <p:spPr>
          <a:xfrm>
            <a:off x="2208213" y="1125539"/>
            <a:ext cx="7772400" cy="3240087"/>
          </a:xfrm>
        </p:spPr>
        <p:txBody>
          <a:bodyPr/>
          <a:lstStyle/>
          <a:p>
            <a:pPr algn="just" eaLnBrk="1" hangingPunct="1">
              <a:lnSpc>
                <a:spcPct val="80000"/>
              </a:lnSpc>
            </a:pPr>
            <a:r>
              <a:rPr lang="es-ES" altLang="es-ES" sz="4000" dirty="0"/>
              <a:t>La V divide el plano de la diapositiva en </a:t>
            </a:r>
            <a:r>
              <a:rPr lang="es-ES" altLang="es-ES" sz="4000" b="1" dirty="0"/>
              <a:t>cuatro partes diferenciadas</a:t>
            </a:r>
            <a:r>
              <a:rPr lang="es-ES" altLang="es-ES" sz="4000" dirty="0"/>
              <a:t>, que representan a los cuatro elementos que forman parte de la construcción de la ciencia. </a:t>
            </a:r>
          </a:p>
          <a:p>
            <a:pPr eaLnBrk="1" hangingPunct="1">
              <a:lnSpc>
                <a:spcPct val="80000"/>
              </a:lnSpc>
            </a:pPr>
            <a:endParaRPr lang="es-ES" altLang="es-E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a:extLst>
              <a:ext uri="{FF2B5EF4-FFF2-40B4-BE49-F238E27FC236}">
                <a16:creationId xmlns:a16="http://schemas.microsoft.com/office/drawing/2014/main" id="{EF7F724E-5EFB-3B1B-9B20-475AFB56E451}"/>
              </a:ext>
            </a:extLst>
          </p:cNvPr>
          <p:cNvSpPr>
            <a:spLocks noGrp="1"/>
          </p:cNvSpPr>
          <p:nvPr>
            <p:ph type="title"/>
          </p:nvPr>
        </p:nvSpPr>
        <p:spPr>
          <a:xfrm>
            <a:off x="2135188" y="333375"/>
            <a:ext cx="7772400" cy="1143000"/>
          </a:xfrm>
        </p:spPr>
        <p:txBody>
          <a:bodyPr/>
          <a:lstStyle/>
          <a:p>
            <a:r>
              <a:rPr lang="es-ES" altLang="es-ES"/>
              <a:t>PAUTAS PARA LA REALIZACIÓN DE UNA UVE</a:t>
            </a:r>
          </a:p>
        </p:txBody>
      </p:sp>
      <p:sp>
        <p:nvSpPr>
          <p:cNvPr id="43011" name="2 Marcador de contenido">
            <a:extLst>
              <a:ext uri="{FF2B5EF4-FFF2-40B4-BE49-F238E27FC236}">
                <a16:creationId xmlns:a16="http://schemas.microsoft.com/office/drawing/2014/main" id="{DC93F3BC-7393-FFD5-C2F6-C8A98A58A77B}"/>
              </a:ext>
            </a:extLst>
          </p:cNvPr>
          <p:cNvSpPr>
            <a:spLocks noGrp="1"/>
          </p:cNvSpPr>
          <p:nvPr>
            <p:ph idx="1"/>
          </p:nvPr>
        </p:nvSpPr>
        <p:spPr>
          <a:xfrm>
            <a:off x="2208213" y="1557339"/>
            <a:ext cx="7772400" cy="5184775"/>
          </a:xfrm>
        </p:spPr>
        <p:txBody>
          <a:bodyPr/>
          <a:lstStyle/>
          <a:p>
            <a:r>
              <a:rPr lang="es-ES" altLang="es-ES"/>
              <a:t>Implementa el registro que previamente has preparado. Puede ser una tabla donde tienes que incorporar los datos obtenidos en una experimentación, una grabación ….</a:t>
            </a:r>
          </a:p>
          <a:p>
            <a:r>
              <a:rPr lang="es-ES" altLang="es-ES"/>
              <a:t>Procesa la información  del registro y transfórmalo: realizar gráficos, transcribe y analiza…</a:t>
            </a:r>
          </a:p>
          <a:p>
            <a:r>
              <a:rPr lang="es-ES" altLang="es-ES"/>
              <a:t>Escribe los juicios de conocimiento que se deducen de la transformación y así contestarás directamente la pregunta central</a:t>
            </a:r>
          </a:p>
          <a:p>
            <a:endParaRPr lang="es-ES" altLang="es-ES"/>
          </a:p>
          <a:p>
            <a:endParaRPr lang="es-ES" altLang="es-E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a:extLst>
              <a:ext uri="{FF2B5EF4-FFF2-40B4-BE49-F238E27FC236}">
                <a16:creationId xmlns:a16="http://schemas.microsoft.com/office/drawing/2014/main" id="{2D38638E-8C05-F3C2-32FD-B0FE8D967F3D}"/>
              </a:ext>
            </a:extLst>
          </p:cNvPr>
          <p:cNvSpPr>
            <a:spLocks noGrp="1"/>
          </p:cNvSpPr>
          <p:nvPr>
            <p:ph type="title"/>
          </p:nvPr>
        </p:nvSpPr>
        <p:spPr>
          <a:xfrm>
            <a:off x="2135188" y="620713"/>
            <a:ext cx="7772400" cy="1143000"/>
          </a:xfrm>
        </p:spPr>
        <p:txBody>
          <a:bodyPr/>
          <a:lstStyle/>
          <a:p>
            <a:r>
              <a:rPr lang="es-ES" altLang="es-ES"/>
              <a:t>PAUTAS PARA LA REALIZACIÓN DE UNA UVE</a:t>
            </a:r>
          </a:p>
        </p:txBody>
      </p:sp>
      <p:sp>
        <p:nvSpPr>
          <p:cNvPr id="44035" name="2 Marcador de contenido">
            <a:extLst>
              <a:ext uri="{FF2B5EF4-FFF2-40B4-BE49-F238E27FC236}">
                <a16:creationId xmlns:a16="http://schemas.microsoft.com/office/drawing/2014/main" id="{415033BD-B912-9C48-EEFB-84E439EE1066}"/>
              </a:ext>
            </a:extLst>
          </p:cNvPr>
          <p:cNvSpPr>
            <a:spLocks noGrp="1"/>
          </p:cNvSpPr>
          <p:nvPr>
            <p:ph idx="1"/>
          </p:nvPr>
        </p:nvSpPr>
        <p:spPr>
          <a:xfrm>
            <a:off x="2208213" y="2205039"/>
            <a:ext cx="7772400" cy="3311525"/>
          </a:xfrm>
        </p:spPr>
        <p:txBody>
          <a:bodyPr/>
          <a:lstStyle/>
          <a:p>
            <a:r>
              <a:rPr lang="es-ES" altLang="es-ES"/>
              <a:t>Para finalizar escribe los juicios de valor. Éstos dependerán de la cosmovisión que hayas planteado.</a:t>
            </a:r>
          </a:p>
          <a:p>
            <a:endParaRPr lang="es-ES" altLang="es-ES"/>
          </a:p>
          <a:p>
            <a:endParaRPr lang="es-ES" altLang="es-E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3 Título">
            <a:extLst>
              <a:ext uri="{FF2B5EF4-FFF2-40B4-BE49-F238E27FC236}">
                <a16:creationId xmlns:a16="http://schemas.microsoft.com/office/drawing/2014/main" id="{2406716A-7D5E-252D-6004-561CCFBE3D23}"/>
              </a:ext>
            </a:extLst>
          </p:cNvPr>
          <p:cNvSpPr>
            <a:spLocks noGrp="1"/>
          </p:cNvSpPr>
          <p:nvPr>
            <p:ph type="ctrTitle"/>
          </p:nvPr>
        </p:nvSpPr>
        <p:spPr/>
        <p:txBody>
          <a:bodyPr/>
          <a:lstStyle/>
          <a:p>
            <a:r>
              <a:rPr lang="es-ES" altLang="es-ES"/>
              <a:t>Dificultades</a:t>
            </a:r>
            <a:br>
              <a:rPr lang="es-ES" altLang="es-ES"/>
            </a:br>
            <a:r>
              <a:rPr lang="es-ES" altLang="es-ES"/>
              <a:t>Retos </a:t>
            </a:r>
          </a:p>
        </p:txBody>
      </p:sp>
      <p:sp>
        <p:nvSpPr>
          <p:cNvPr id="45059" name="4 Subtítulo">
            <a:extLst>
              <a:ext uri="{FF2B5EF4-FFF2-40B4-BE49-F238E27FC236}">
                <a16:creationId xmlns:a16="http://schemas.microsoft.com/office/drawing/2014/main" id="{C9B4DC52-CFCE-3606-AF4D-3E5FC29D7132}"/>
              </a:ext>
            </a:extLst>
          </p:cNvPr>
          <p:cNvSpPr>
            <a:spLocks noGrp="1"/>
          </p:cNvSpPr>
          <p:nvPr>
            <p:ph type="subTitle" idx="1"/>
          </p:nvPr>
        </p:nvSpPr>
        <p:spPr/>
        <p:txBody>
          <a:bodyPr/>
          <a:lstStyle/>
          <a:p>
            <a:endParaRPr lang="es-ES" altLang="es-E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Shape 1">
            <a:extLst>
              <a:ext uri="{FF2B5EF4-FFF2-40B4-BE49-F238E27FC236}">
                <a16:creationId xmlns:a16="http://schemas.microsoft.com/office/drawing/2014/main" id="{DEE3EC3A-FC42-1319-86D3-4BBDF7301388}"/>
              </a:ext>
            </a:extLst>
          </p:cNvPr>
          <p:cNvSpPr txBox="1">
            <a:spLocks noChangeArrowheads="1"/>
          </p:cNvSpPr>
          <p:nvPr/>
        </p:nvSpPr>
        <p:spPr bwMode="auto">
          <a:xfrm>
            <a:off x="1981200" y="692151"/>
            <a:ext cx="82296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pPr>
            <a:r>
              <a:rPr lang="es-ES" altLang="es-ES" dirty="0">
                <a:solidFill>
                  <a:srgbClr val="000000"/>
                </a:solidFill>
                <a:latin typeface="Calibri" panose="020F0502020204030204" pitchFamily="34" charset="0"/>
                <a:cs typeface="DejaVu Sans" pitchFamily="34" charset="0"/>
              </a:rPr>
              <a:t>El alumno tiene que estar acostumbrado. ¿Se puede perder en el uso de la UVE?</a:t>
            </a:r>
            <a:endParaRPr lang="es-ES" altLang="es-ES" sz="2400" dirty="0">
              <a:latin typeface="Arial" panose="020B0604020202020204" pitchFamily="34" charset="0"/>
              <a:cs typeface="DejaVu Sans" pitchFamily="34" charset="0"/>
            </a:endParaRPr>
          </a:p>
          <a:p>
            <a:pPr algn="just" eaLnBrk="1" hangingPunct="1">
              <a:spcBef>
                <a:spcPct val="0"/>
              </a:spcBef>
            </a:pPr>
            <a:r>
              <a:rPr lang="es-ES" altLang="es-ES" dirty="0">
                <a:solidFill>
                  <a:srgbClr val="000000"/>
                </a:solidFill>
                <a:latin typeface="Calibri" panose="020F0502020204030204" pitchFamily="34" charset="0"/>
                <a:cs typeface="DejaVu Sans" pitchFamily="34" charset="0"/>
              </a:rPr>
              <a:t>Tiene que tener una “mentalidad global”.</a:t>
            </a:r>
            <a:endParaRPr lang="es-ES" altLang="es-ES" sz="2400" dirty="0">
              <a:latin typeface="Arial" panose="020B0604020202020204" pitchFamily="34" charset="0"/>
              <a:cs typeface="DejaVu Sans" pitchFamily="34" charset="0"/>
            </a:endParaRPr>
          </a:p>
          <a:p>
            <a:pPr algn="just" eaLnBrk="1" hangingPunct="1">
              <a:spcBef>
                <a:spcPct val="0"/>
              </a:spcBef>
            </a:pPr>
            <a:r>
              <a:rPr lang="es-ES" altLang="es-ES" dirty="0">
                <a:solidFill>
                  <a:srgbClr val="000000"/>
                </a:solidFill>
                <a:latin typeface="Calibri" panose="020F0502020204030204" pitchFamily="34" charset="0"/>
                <a:cs typeface="DejaVu Sans" pitchFamily="34" charset="0"/>
              </a:rPr>
              <a:t>Puede crear complicaciones a los alumnos.</a:t>
            </a:r>
            <a:endParaRPr lang="es-ES" altLang="es-ES" sz="2400" dirty="0">
              <a:latin typeface="Arial" panose="020B0604020202020204" pitchFamily="34" charset="0"/>
              <a:cs typeface="DejaVu Sans" pitchFamily="34" charset="0"/>
            </a:endParaRPr>
          </a:p>
          <a:p>
            <a:pPr algn="just" eaLnBrk="1" hangingPunct="1">
              <a:spcBef>
                <a:spcPct val="0"/>
              </a:spcBef>
            </a:pPr>
            <a:r>
              <a:rPr lang="es-ES" altLang="es-ES" dirty="0">
                <a:solidFill>
                  <a:srgbClr val="000000"/>
                </a:solidFill>
                <a:latin typeface="Calibri" panose="020F0502020204030204" pitchFamily="34" charset="0"/>
                <a:cs typeface="DejaVu Sans" pitchFamily="34" charset="0"/>
              </a:rPr>
              <a:t>Sobrepasa las capacidades del alumnado,</a:t>
            </a:r>
            <a:endParaRPr lang="es-ES" altLang="es-ES" sz="2400" dirty="0">
              <a:latin typeface="Arial" panose="020B0604020202020204" pitchFamily="34" charset="0"/>
              <a:cs typeface="DejaVu Sans" pitchFamily="34" charset="0"/>
            </a:endParaRPr>
          </a:p>
          <a:p>
            <a:pPr algn="just" eaLnBrk="1" hangingPunct="1">
              <a:spcBef>
                <a:spcPct val="0"/>
              </a:spcBef>
            </a:pPr>
            <a:r>
              <a:rPr lang="es-ES" altLang="es-ES" dirty="0">
                <a:solidFill>
                  <a:srgbClr val="000000"/>
                </a:solidFill>
                <a:latin typeface="Calibri" panose="020F0502020204030204" pitchFamily="34" charset="0"/>
                <a:cs typeface="DejaVu Sans" pitchFamily="34" charset="0"/>
              </a:rPr>
              <a:t> Requiere del uso del lenguaje y clarificación de conceptos.</a:t>
            </a:r>
            <a:endParaRPr lang="es-ES" altLang="es-ES" sz="2400" dirty="0">
              <a:latin typeface="Arial" panose="020B0604020202020204" pitchFamily="34" charset="0"/>
              <a:cs typeface="DejaVu Sans" pitchFamily="34" charset="0"/>
            </a:endParaRPr>
          </a:p>
          <a:p>
            <a:pPr algn="just" eaLnBrk="1" hangingPunct="1">
              <a:spcBef>
                <a:spcPct val="0"/>
              </a:spcBef>
            </a:pPr>
            <a:r>
              <a:rPr lang="es-ES" altLang="es-ES" dirty="0">
                <a:solidFill>
                  <a:srgbClr val="000000"/>
                </a:solidFill>
                <a:latin typeface="Calibri" panose="020F0502020204030204" pitchFamily="34" charset="0"/>
                <a:cs typeface="DejaVu Sans" pitchFamily="34" charset="0"/>
              </a:rPr>
              <a:t>Hay que decidir qué información hay que incluir en la UVE. Información incompleta. Información excesiva.</a:t>
            </a:r>
            <a:endParaRPr lang="es-ES" altLang="es-ES" sz="2400" dirty="0">
              <a:latin typeface="Arial" panose="020B0604020202020204" pitchFamily="34" charset="0"/>
              <a:cs typeface="DejaVu Sans" pitchFamily="34" charset="0"/>
            </a:endParaRPr>
          </a:p>
          <a:p>
            <a:pPr algn="just" eaLnBrk="1" hangingPunct="1">
              <a:spcBef>
                <a:spcPct val="0"/>
              </a:spcBef>
            </a:pPr>
            <a:r>
              <a:rPr lang="es-ES" altLang="es-ES" dirty="0">
                <a:solidFill>
                  <a:srgbClr val="000000"/>
                </a:solidFill>
                <a:latin typeface="Calibri" panose="020F0502020204030204" pitchFamily="34" charset="0"/>
                <a:cs typeface="DejaVu Sans" pitchFamily="34" charset="0"/>
              </a:rPr>
              <a:t>PENSAR, HACER, QUÉ QUIERO SABER Y PROBLEMA DE ESTUDIO…</a:t>
            </a:r>
            <a:endParaRPr lang="es-ES" altLang="es-ES" sz="2400" dirty="0">
              <a:latin typeface="Arial" panose="020B0604020202020204" pitchFamily="34" charset="0"/>
              <a:cs typeface="DejaVu Sans" pitchFamily="34" charset="0"/>
            </a:endParaRPr>
          </a:p>
          <a:p>
            <a:pPr eaLnBrk="1" hangingPunct="1">
              <a:spcBef>
                <a:spcPct val="0"/>
              </a:spcBef>
              <a:buFontTx/>
              <a:buNone/>
            </a:pPr>
            <a:endParaRPr lang="es-ES" altLang="es-ES" sz="2400" dirty="0">
              <a:latin typeface="Arial" panose="020B0604020202020204" pitchFamily="34" charset="0"/>
              <a:cs typeface="DejaVu Sans" pitchFamily="34" charset="0"/>
            </a:endParaRPr>
          </a:p>
          <a:p>
            <a:pPr eaLnBrk="1" hangingPunct="1">
              <a:spcBef>
                <a:spcPct val="0"/>
              </a:spcBef>
              <a:buFontTx/>
              <a:buNone/>
            </a:pPr>
            <a:endParaRPr lang="es-ES" altLang="es-ES" sz="2400" dirty="0">
              <a:latin typeface="Arial" panose="020B0604020202020204" pitchFamily="34" charset="0"/>
              <a:cs typeface="DejaVu Sans" pitchFamily="34" charset="0"/>
            </a:endParaRPr>
          </a:p>
          <a:p>
            <a:pPr eaLnBrk="1" hangingPunct="1">
              <a:spcBef>
                <a:spcPct val="0"/>
              </a:spcBef>
              <a:buFontTx/>
              <a:buNone/>
            </a:pPr>
            <a:endParaRPr lang="es-ES" altLang="es-ES" sz="2400" dirty="0">
              <a:latin typeface="Arial" panose="020B0604020202020204" pitchFamily="34" charset="0"/>
              <a:cs typeface="DejaVu Sans" pitchFamily="34" charset="0"/>
            </a:endParaRPr>
          </a:p>
          <a:p>
            <a:pPr eaLnBrk="1" hangingPunct="1">
              <a:spcBef>
                <a:spcPct val="0"/>
              </a:spcBef>
              <a:buFontTx/>
              <a:buNone/>
            </a:pPr>
            <a:endParaRPr lang="es-ES" altLang="es-ES" sz="2400" dirty="0">
              <a:latin typeface="Arial" panose="020B0604020202020204" pitchFamily="34" charset="0"/>
              <a:cs typeface="DejaVu Sans"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Shape 1">
            <a:extLst>
              <a:ext uri="{FF2B5EF4-FFF2-40B4-BE49-F238E27FC236}">
                <a16:creationId xmlns:a16="http://schemas.microsoft.com/office/drawing/2014/main" id="{A9DEF69C-5B11-5621-1746-A204F7B5EB61}"/>
              </a:ext>
            </a:extLst>
          </p:cNvPr>
          <p:cNvSpPr txBox="1">
            <a:spLocks noChangeArrowheads="1"/>
          </p:cNvSpPr>
          <p:nvPr/>
        </p:nvSpPr>
        <p:spPr bwMode="auto">
          <a:xfrm>
            <a:off x="1558926" y="0"/>
            <a:ext cx="9001125" cy="4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 altLang="es-ES" sz="4400" dirty="0">
                <a:solidFill>
                  <a:srgbClr val="000000"/>
                </a:solidFill>
                <a:latin typeface="Calibri" panose="020F0502020204030204" pitchFamily="34" charset="0"/>
                <a:cs typeface="DejaVu Sans" pitchFamily="34" charset="0"/>
              </a:rPr>
              <a:t>Síntesis. Profundidad y superficialidad</a:t>
            </a:r>
            <a:endParaRPr lang="es-ES" altLang="es-ES" sz="2400" dirty="0">
              <a:latin typeface="Arial" panose="020B0604020202020204" pitchFamily="34" charset="0"/>
              <a:cs typeface="DejaVu Sans" pitchFamily="34" charset="0"/>
            </a:endParaRPr>
          </a:p>
        </p:txBody>
      </p:sp>
      <p:sp>
        <p:nvSpPr>
          <p:cNvPr id="47107" name="TextShape 2">
            <a:extLst>
              <a:ext uri="{FF2B5EF4-FFF2-40B4-BE49-F238E27FC236}">
                <a16:creationId xmlns:a16="http://schemas.microsoft.com/office/drawing/2014/main" id="{1D792EA4-AF1E-835A-14D2-68DFC86EE823}"/>
              </a:ext>
            </a:extLst>
          </p:cNvPr>
          <p:cNvSpPr txBox="1">
            <a:spLocks noChangeArrowheads="1"/>
          </p:cNvSpPr>
          <p:nvPr/>
        </p:nvSpPr>
        <p:spPr bwMode="auto">
          <a:xfrm>
            <a:off x="1703388" y="908050"/>
            <a:ext cx="87122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pPr>
            <a:r>
              <a:rPr lang="es-ES" altLang="es-ES" dirty="0">
                <a:solidFill>
                  <a:srgbClr val="000000"/>
                </a:solidFill>
                <a:latin typeface="Calibri" panose="020F0502020204030204" pitchFamily="34" charset="0"/>
                <a:cs typeface="DejaVu Sans" pitchFamily="34" charset="0"/>
              </a:rPr>
              <a:t>PARTE CONCEPTUAL:</a:t>
            </a:r>
            <a:endParaRPr lang="es-ES" altLang="es-ES" sz="2400" dirty="0">
              <a:latin typeface="Arial" panose="020B0604020202020204" pitchFamily="34" charset="0"/>
              <a:cs typeface="DejaVu Sans" pitchFamily="34" charset="0"/>
            </a:endParaRPr>
          </a:p>
          <a:p>
            <a:pPr lvl="1" algn="just" eaLnBrk="1" hangingPunct="1">
              <a:spcBef>
                <a:spcPct val="0"/>
              </a:spcBef>
              <a:buSzPct val="45000"/>
              <a:buFont typeface="StarSymbol"/>
              <a:buChar char=""/>
            </a:pPr>
            <a:r>
              <a:rPr lang="es-ES" altLang="es-ES" sz="3200" dirty="0">
                <a:solidFill>
                  <a:srgbClr val="000000"/>
                </a:solidFill>
                <a:latin typeface="Calibri" panose="020F0502020204030204" pitchFamily="34" charset="0"/>
                <a:cs typeface="DejaVu Sans" pitchFamily="34" charset="0"/>
              </a:rPr>
              <a:t>“mezcla” de muchas cosas.</a:t>
            </a:r>
            <a:endParaRPr lang="es-ES" altLang="es-ES" sz="2400" dirty="0">
              <a:latin typeface="Arial" panose="020B0604020202020204" pitchFamily="34" charset="0"/>
              <a:cs typeface="DejaVu Sans" pitchFamily="34" charset="0"/>
            </a:endParaRPr>
          </a:p>
          <a:p>
            <a:pPr lvl="1" algn="just" eaLnBrk="1" hangingPunct="1">
              <a:spcBef>
                <a:spcPct val="0"/>
              </a:spcBef>
              <a:buSzPct val="45000"/>
              <a:buFont typeface="StarSymbol"/>
              <a:buChar char=""/>
            </a:pPr>
            <a:r>
              <a:rPr lang="es-ES" altLang="es-ES" sz="3200" dirty="0">
                <a:solidFill>
                  <a:srgbClr val="000000"/>
                </a:solidFill>
                <a:latin typeface="Calibri" panose="020F0502020204030204" pitchFamily="34" charset="0"/>
                <a:cs typeface="DejaVu Sans" pitchFamily="34" charset="0"/>
              </a:rPr>
              <a:t>Conocimiento superficial</a:t>
            </a:r>
            <a:endParaRPr lang="es-ES" altLang="es-ES" sz="2400" dirty="0">
              <a:latin typeface="Arial" panose="020B0604020202020204" pitchFamily="34" charset="0"/>
              <a:cs typeface="DejaVu Sans" pitchFamily="34" charset="0"/>
            </a:endParaRPr>
          </a:p>
          <a:p>
            <a:pPr lvl="1" algn="just" eaLnBrk="1" hangingPunct="1">
              <a:spcBef>
                <a:spcPct val="0"/>
              </a:spcBef>
              <a:buSzPct val="45000"/>
              <a:buFont typeface="StarSymbol"/>
              <a:buChar char=""/>
            </a:pPr>
            <a:r>
              <a:rPr lang="es-ES" altLang="es-ES" sz="3200" dirty="0">
                <a:solidFill>
                  <a:srgbClr val="000000"/>
                </a:solidFill>
                <a:latin typeface="Calibri" panose="020F0502020204030204" pitchFamily="34" charset="0"/>
                <a:cs typeface="DejaVu Sans" pitchFamily="34" charset="0"/>
              </a:rPr>
              <a:t>Excesiva cosmovisión/filosofía</a:t>
            </a:r>
            <a:endParaRPr lang="es-ES" altLang="es-ES" sz="2400" dirty="0">
              <a:latin typeface="Arial" panose="020B0604020202020204" pitchFamily="34" charset="0"/>
              <a:cs typeface="DejaVu Sans" pitchFamily="34" charset="0"/>
            </a:endParaRPr>
          </a:p>
          <a:p>
            <a:pPr lvl="1" algn="just" eaLnBrk="1" hangingPunct="1">
              <a:spcBef>
                <a:spcPct val="0"/>
              </a:spcBef>
              <a:buSzPct val="45000"/>
              <a:buFont typeface="StarSymbol"/>
              <a:buChar char=""/>
            </a:pPr>
            <a:r>
              <a:rPr lang="es-ES" altLang="es-ES" sz="3200" dirty="0">
                <a:solidFill>
                  <a:srgbClr val="000000"/>
                </a:solidFill>
                <a:latin typeface="Calibri" panose="020F0502020204030204" pitchFamily="34" charset="0"/>
                <a:cs typeface="DejaVu Sans" pitchFamily="34" charset="0"/>
              </a:rPr>
              <a:t>Obviedades de los principios teóricos.</a:t>
            </a:r>
            <a:endParaRPr lang="es-ES" altLang="es-ES" sz="2400" dirty="0">
              <a:latin typeface="Arial" panose="020B0604020202020204" pitchFamily="34" charset="0"/>
              <a:cs typeface="DejaVu Sans" pitchFamily="34" charset="0"/>
            </a:endParaRPr>
          </a:p>
          <a:p>
            <a:pPr lvl="1" algn="just" eaLnBrk="1" hangingPunct="1">
              <a:spcBef>
                <a:spcPct val="0"/>
              </a:spcBef>
              <a:buSzPct val="45000"/>
              <a:buFont typeface="StarSymbol"/>
              <a:buChar char=""/>
            </a:pPr>
            <a:r>
              <a:rPr lang="es-ES" altLang="es-ES" sz="3200" dirty="0">
                <a:solidFill>
                  <a:srgbClr val="000000"/>
                </a:solidFill>
                <a:latin typeface="Calibri" panose="020F0502020204030204" pitchFamily="34" charset="0"/>
                <a:cs typeface="DejaVu Sans" pitchFamily="34" charset="0"/>
              </a:rPr>
              <a:t>Identificar los conceptos y relacionarlos.</a:t>
            </a:r>
            <a:endParaRPr lang="es-ES" altLang="es-ES" sz="2400" dirty="0">
              <a:latin typeface="Arial" panose="020B0604020202020204" pitchFamily="34" charset="0"/>
              <a:cs typeface="DejaVu Sans" pitchFamily="34" charset="0"/>
            </a:endParaRPr>
          </a:p>
          <a:p>
            <a:pPr lvl="1" algn="just" eaLnBrk="1" hangingPunct="1">
              <a:spcBef>
                <a:spcPct val="0"/>
              </a:spcBef>
              <a:buSzPct val="45000"/>
              <a:buFont typeface="StarSymbol"/>
              <a:buChar char=""/>
            </a:pPr>
            <a:r>
              <a:rPr lang="es-ES" altLang="es-ES" sz="3200" dirty="0">
                <a:solidFill>
                  <a:srgbClr val="000000"/>
                </a:solidFill>
                <a:latin typeface="Calibri" panose="020F0502020204030204" pitchFamily="34" charset="0"/>
                <a:cs typeface="DejaVu Sans" pitchFamily="34" charset="0"/>
              </a:rPr>
              <a:t>Poco desarrollada</a:t>
            </a:r>
            <a:endParaRPr lang="es-ES" altLang="es-ES" sz="2400" dirty="0">
              <a:latin typeface="Arial" panose="020B0604020202020204" pitchFamily="34" charset="0"/>
              <a:cs typeface="DejaVu Sans" pitchFamily="34" charset="0"/>
            </a:endParaRPr>
          </a:p>
          <a:p>
            <a:pPr algn="just" eaLnBrk="1" hangingPunct="1">
              <a:spcBef>
                <a:spcPct val="0"/>
              </a:spcBef>
            </a:pPr>
            <a:r>
              <a:rPr lang="es-ES" altLang="es-ES" dirty="0">
                <a:solidFill>
                  <a:srgbClr val="000000"/>
                </a:solidFill>
                <a:latin typeface="Calibri" panose="020F0502020204030204" pitchFamily="34" charset="0"/>
                <a:cs typeface="DejaVu Sans" pitchFamily="34" charset="0"/>
              </a:rPr>
              <a:t> Hay que detallar más los acontecimientos. Y los recursos.</a:t>
            </a:r>
            <a:endParaRPr lang="es-ES" altLang="es-ES" sz="2400" dirty="0">
              <a:latin typeface="Arial" panose="020B0604020202020204" pitchFamily="34" charset="0"/>
              <a:cs typeface="DejaVu Sans" pitchFamily="34" charset="0"/>
            </a:endParaRPr>
          </a:p>
          <a:p>
            <a:pPr algn="just" eaLnBrk="1" hangingPunct="1">
              <a:spcBef>
                <a:spcPct val="0"/>
              </a:spcBef>
            </a:pPr>
            <a:r>
              <a:rPr lang="es-ES" altLang="es-ES" dirty="0">
                <a:solidFill>
                  <a:srgbClr val="000000"/>
                </a:solidFill>
                <a:latin typeface="Calibri" panose="020F0502020204030204" pitchFamily="34" charset="0"/>
                <a:cs typeface="DejaVu Sans" pitchFamily="34" charset="0"/>
              </a:rPr>
              <a:t>Pautar más los registros</a:t>
            </a:r>
            <a:endParaRPr lang="es-ES" altLang="es-ES" sz="2400" dirty="0">
              <a:latin typeface="Arial" panose="020B0604020202020204" pitchFamily="34" charset="0"/>
              <a:cs typeface="DejaVu Sans" pitchFamily="34" charset="0"/>
            </a:endParaRPr>
          </a:p>
          <a:p>
            <a:pPr algn="just" eaLnBrk="1" hangingPunct="1">
              <a:spcBef>
                <a:spcPct val="0"/>
              </a:spcBef>
            </a:pPr>
            <a:r>
              <a:rPr lang="es-ES" altLang="es-ES" dirty="0">
                <a:solidFill>
                  <a:srgbClr val="000000"/>
                </a:solidFill>
                <a:latin typeface="Calibri" panose="020F0502020204030204" pitchFamily="34" charset="0"/>
                <a:cs typeface="DejaVu Sans" pitchFamily="34" charset="0"/>
              </a:rPr>
              <a:t>El juicio de valor no es tal. No dice qué te ha aportado a ti.</a:t>
            </a:r>
            <a:endParaRPr lang="es-ES" altLang="es-ES" sz="2400" dirty="0">
              <a:latin typeface="Arial" panose="020B0604020202020204" pitchFamily="34" charset="0"/>
              <a:cs typeface="DejaVu Sans" pitchFamily="34" charset="0"/>
            </a:endParaRPr>
          </a:p>
          <a:p>
            <a:pPr eaLnBrk="1" hangingPunct="1">
              <a:spcBef>
                <a:spcPct val="0"/>
              </a:spcBef>
            </a:pPr>
            <a:endParaRPr lang="es-ES" altLang="es-ES" sz="2400" dirty="0">
              <a:latin typeface="Arial" panose="020B0604020202020204" pitchFamily="34" charset="0"/>
              <a:cs typeface="DejaVu Sans" pitchFamily="34" charset="0"/>
            </a:endParaRPr>
          </a:p>
          <a:p>
            <a:pPr eaLnBrk="1" hangingPunct="1">
              <a:spcBef>
                <a:spcPct val="0"/>
              </a:spcBef>
              <a:buFontTx/>
              <a:buNone/>
            </a:pPr>
            <a:endParaRPr lang="es-ES" altLang="es-ES" sz="2400" dirty="0">
              <a:latin typeface="Arial" panose="020B0604020202020204" pitchFamily="34" charset="0"/>
              <a:cs typeface="DejaVu Sans" pitchFamily="34" charset="0"/>
            </a:endParaRPr>
          </a:p>
          <a:p>
            <a:pPr eaLnBrk="1" hangingPunct="1">
              <a:spcBef>
                <a:spcPct val="0"/>
              </a:spcBef>
              <a:buFontTx/>
              <a:buNone/>
            </a:pPr>
            <a:endParaRPr lang="es-ES" altLang="es-ES" sz="2400" dirty="0">
              <a:latin typeface="Arial" panose="020B0604020202020204" pitchFamily="34" charset="0"/>
              <a:cs typeface="DejaVu Sans" pitchFamily="34" charset="0"/>
            </a:endParaRPr>
          </a:p>
        </p:txBody>
      </p:sp>
    </p:spTree>
  </p:cSld>
  <p:clrMapOvr>
    <a:masterClrMapping/>
  </p:clrMapOvr>
  <p:timing>
    <p:tnLst>
      <p:par>
        <p:cTn id="1" dur="indefinite" restart="never" nodeType="tmRoot">
          <p:childTnLst>
            <p:seq>
              <p:cTn id="2" nodeType="mainSeq">
                <p:childTnLst>
                  <p:par>
                    <p:cTn id="3" nodeType="clickPar"/>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a:extLst>
              <a:ext uri="{FF2B5EF4-FFF2-40B4-BE49-F238E27FC236}">
                <a16:creationId xmlns:a16="http://schemas.microsoft.com/office/drawing/2014/main" id="{F831813E-073D-9D98-BDC8-72415D43EB8C}"/>
              </a:ext>
            </a:extLst>
          </p:cNvPr>
          <p:cNvSpPr>
            <a:spLocks noGrp="1"/>
          </p:cNvSpPr>
          <p:nvPr>
            <p:ph type="ctrTitle"/>
          </p:nvPr>
        </p:nvSpPr>
        <p:spPr/>
        <p:txBody>
          <a:bodyPr/>
          <a:lstStyle/>
          <a:p>
            <a:r>
              <a:rPr lang="es-ES" altLang="es-ES"/>
              <a:t>Ventajas y aplicaciones</a:t>
            </a:r>
          </a:p>
        </p:txBody>
      </p:sp>
      <p:sp>
        <p:nvSpPr>
          <p:cNvPr id="48131" name="2 Subtítulo">
            <a:extLst>
              <a:ext uri="{FF2B5EF4-FFF2-40B4-BE49-F238E27FC236}">
                <a16:creationId xmlns:a16="http://schemas.microsoft.com/office/drawing/2014/main" id="{A669D6C0-2BF5-F9A8-3854-D7EF03AAD079}"/>
              </a:ext>
            </a:extLst>
          </p:cNvPr>
          <p:cNvSpPr>
            <a:spLocks noGrp="1"/>
          </p:cNvSpPr>
          <p:nvPr>
            <p:ph type="subTitle" idx="1"/>
          </p:nvPr>
        </p:nvSpPr>
        <p:spPr/>
        <p:txBody>
          <a:bodyPr/>
          <a:lstStyle/>
          <a:p>
            <a:endParaRPr lang="es-ES" altLang="es-E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Shape 1">
            <a:extLst>
              <a:ext uri="{FF2B5EF4-FFF2-40B4-BE49-F238E27FC236}">
                <a16:creationId xmlns:a16="http://schemas.microsoft.com/office/drawing/2014/main" id="{8D52B292-4DB0-3983-FA1A-8A928646AECC}"/>
              </a:ext>
            </a:extLst>
          </p:cNvPr>
          <p:cNvSpPr txBox="1">
            <a:spLocks noChangeArrowheads="1"/>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latin typeface="Arial" panose="020B0604020202020204" pitchFamily="34" charset="0"/>
              <a:cs typeface="DejaVu Sans" pitchFamily="34" charset="0"/>
            </a:endParaRPr>
          </a:p>
        </p:txBody>
      </p:sp>
      <p:sp>
        <p:nvSpPr>
          <p:cNvPr id="49155" name="TextShape 2">
            <a:extLst>
              <a:ext uri="{FF2B5EF4-FFF2-40B4-BE49-F238E27FC236}">
                <a16:creationId xmlns:a16="http://schemas.microsoft.com/office/drawing/2014/main" id="{AFB6AE29-5193-16FD-67F2-85849DC57698}"/>
              </a:ext>
            </a:extLst>
          </p:cNvPr>
          <p:cNvSpPr txBox="1">
            <a:spLocks noChangeArrowheads="1"/>
          </p:cNvSpPr>
          <p:nvPr/>
        </p:nvSpPr>
        <p:spPr bwMode="auto">
          <a:xfrm>
            <a:off x="1981200" y="431800"/>
            <a:ext cx="8229600"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pPr>
            <a:r>
              <a:rPr lang="es-ES" altLang="es-ES" dirty="0">
                <a:solidFill>
                  <a:srgbClr val="000000"/>
                </a:solidFill>
                <a:latin typeface="Calibri" panose="020F0502020204030204" pitchFamily="34" charset="0"/>
                <a:cs typeface="DejaVu Sans" pitchFamily="34" charset="0"/>
              </a:rPr>
              <a:t>La UVE refleja el  proceso de construcción de conocimiento en una imagen.</a:t>
            </a:r>
            <a:endParaRPr lang="es-ES" altLang="es-ES" sz="2400" dirty="0">
              <a:latin typeface="Arial" panose="020B0604020202020204" pitchFamily="34" charset="0"/>
              <a:cs typeface="DejaVu Sans" pitchFamily="34" charset="0"/>
            </a:endParaRPr>
          </a:p>
          <a:p>
            <a:pPr lvl="1" algn="just" eaLnBrk="1" hangingPunct="1">
              <a:spcBef>
                <a:spcPct val="0"/>
              </a:spcBef>
              <a:buSzPct val="45000"/>
              <a:buFont typeface="StarSymbol"/>
              <a:buChar char=""/>
            </a:pPr>
            <a:r>
              <a:rPr lang="es-ES" altLang="es-ES" sz="3200" dirty="0">
                <a:solidFill>
                  <a:srgbClr val="000000"/>
                </a:solidFill>
                <a:latin typeface="Calibri" panose="020F0502020204030204" pitchFamily="34" charset="0"/>
                <a:cs typeface="DejaVu Sans" pitchFamily="34" charset="0"/>
              </a:rPr>
              <a:t>¿Cual es la pregunta determinante?</a:t>
            </a:r>
            <a:endParaRPr lang="es-ES" altLang="es-ES" sz="2400" dirty="0">
              <a:latin typeface="Arial" panose="020B0604020202020204" pitchFamily="34" charset="0"/>
              <a:cs typeface="DejaVu Sans" pitchFamily="34" charset="0"/>
            </a:endParaRPr>
          </a:p>
          <a:p>
            <a:pPr lvl="1" algn="just" eaLnBrk="1" hangingPunct="1">
              <a:spcBef>
                <a:spcPct val="0"/>
              </a:spcBef>
              <a:buSzPct val="45000"/>
              <a:buFont typeface="StarSymbol"/>
              <a:buChar char=""/>
            </a:pPr>
            <a:r>
              <a:rPr lang="es-ES" altLang="es-ES" sz="3200" dirty="0">
                <a:solidFill>
                  <a:srgbClr val="000000"/>
                </a:solidFill>
                <a:latin typeface="Calibri" panose="020F0502020204030204" pitchFamily="34" charset="0"/>
                <a:cs typeface="DejaVu Sans" pitchFamily="34" charset="0"/>
              </a:rPr>
              <a:t>¿Cuales son los conceptos claves?</a:t>
            </a:r>
            <a:endParaRPr lang="es-ES" altLang="es-ES" sz="2400" dirty="0">
              <a:latin typeface="Arial" panose="020B0604020202020204" pitchFamily="34" charset="0"/>
              <a:cs typeface="DejaVu Sans" pitchFamily="34" charset="0"/>
            </a:endParaRPr>
          </a:p>
          <a:p>
            <a:pPr lvl="1" algn="just" eaLnBrk="1" hangingPunct="1">
              <a:spcBef>
                <a:spcPct val="0"/>
              </a:spcBef>
              <a:buSzPct val="45000"/>
              <a:buFont typeface="StarSymbol"/>
              <a:buChar char=""/>
            </a:pPr>
            <a:r>
              <a:rPr lang="es-ES" altLang="es-ES" sz="3200" dirty="0">
                <a:solidFill>
                  <a:srgbClr val="000000"/>
                </a:solidFill>
                <a:latin typeface="Calibri" panose="020F0502020204030204" pitchFamily="34" charset="0"/>
                <a:cs typeface="DejaVu Sans" pitchFamily="34" charset="0"/>
              </a:rPr>
              <a:t>¿Cuales son los métodos de investigación que se utilizan?</a:t>
            </a:r>
            <a:endParaRPr lang="es-ES" altLang="es-ES" sz="2400" dirty="0">
              <a:latin typeface="Arial" panose="020B0604020202020204" pitchFamily="34" charset="0"/>
              <a:cs typeface="DejaVu Sans" pitchFamily="34" charset="0"/>
            </a:endParaRPr>
          </a:p>
          <a:p>
            <a:pPr lvl="1" algn="just" eaLnBrk="1" hangingPunct="1">
              <a:spcBef>
                <a:spcPct val="0"/>
              </a:spcBef>
              <a:buSzPct val="45000"/>
              <a:buFont typeface="StarSymbol"/>
              <a:buChar char=""/>
            </a:pPr>
            <a:r>
              <a:rPr lang="es-ES" altLang="es-ES" sz="3200" dirty="0">
                <a:solidFill>
                  <a:srgbClr val="000000"/>
                </a:solidFill>
                <a:latin typeface="Calibri" panose="020F0502020204030204" pitchFamily="34" charset="0"/>
                <a:cs typeface="DejaVu Sans" pitchFamily="34" charset="0"/>
              </a:rPr>
              <a:t>¿Cuales son las principales afirmaciones sobre los conocimientos?</a:t>
            </a:r>
            <a:endParaRPr lang="es-ES" altLang="es-ES" sz="2400" dirty="0">
              <a:latin typeface="Arial" panose="020B0604020202020204" pitchFamily="34" charset="0"/>
              <a:cs typeface="DejaVu Sans" pitchFamily="34" charset="0"/>
            </a:endParaRPr>
          </a:p>
          <a:p>
            <a:pPr lvl="1" algn="just" eaLnBrk="1" hangingPunct="1">
              <a:spcBef>
                <a:spcPct val="0"/>
              </a:spcBef>
              <a:buSzPct val="45000"/>
              <a:buFont typeface="StarSymbol"/>
              <a:buChar char=""/>
            </a:pPr>
            <a:r>
              <a:rPr lang="es-ES" altLang="es-ES" sz="3200" dirty="0">
                <a:solidFill>
                  <a:srgbClr val="000000"/>
                </a:solidFill>
                <a:latin typeface="Calibri" panose="020F0502020204030204" pitchFamily="34" charset="0"/>
                <a:cs typeface="DejaVu Sans" pitchFamily="34" charset="0"/>
              </a:rPr>
              <a:t>¿Cuales son los juicios de valor?</a:t>
            </a:r>
            <a:endParaRPr lang="es-ES" altLang="es-ES" sz="2400" dirty="0">
              <a:latin typeface="Arial" panose="020B0604020202020204" pitchFamily="34" charset="0"/>
              <a:cs typeface="DejaVu Sans" pitchFamily="34" charset="0"/>
            </a:endParaRPr>
          </a:p>
          <a:p>
            <a:pPr algn="just" eaLnBrk="1" hangingPunct="1">
              <a:spcBef>
                <a:spcPct val="0"/>
              </a:spcBef>
            </a:pPr>
            <a:r>
              <a:rPr lang="es-ES" altLang="es-ES" dirty="0">
                <a:solidFill>
                  <a:srgbClr val="000000"/>
                </a:solidFill>
                <a:latin typeface="Calibri" panose="020F0502020204030204" pitchFamily="34" charset="0"/>
                <a:cs typeface="DejaVu Sans" pitchFamily="34" charset="0"/>
              </a:rPr>
              <a:t>Ayuda a adquirir conocimiento acerca del proceso de construcción de conocimiento. </a:t>
            </a:r>
            <a:endParaRPr lang="es-ES" altLang="es-ES" sz="2400" dirty="0">
              <a:latin typeface="Arial" panose="020B0604020202020204" pitchFamily="34" charset="0"/>
              <a:cs typeface="DejaVu Sans" pitchFamily="34" charset="0"/>
            </a:endParaRPr>
          </a:p>
          <a:p>
            <a:pPr algn="just" eaLnBrk="1" hangingPunct="1">
              <a:spcBef>
                <a:spcPct val="0"/>
              </a:spcBef>
            </a:pPr>
            <a:r>
              <a:rPr lang="es-ES" altLang="es-ES" dirty="0">
                <a:solidFill>
                  <a:srgbClr val="000000"/>
                </a:solidFill>
                <a:latin typeface="Calibri" panose="020F0502020204030204" pitchFamily="34" charset="0"/>
                <a:cs typeface="DejaVu Sans" pitchFamily="34" charset="0"/>
              </a:rPr>
              <a:t>Posibilidad de </a:t>
            </a:r>
            <a:r>
              <a:rPr lang="es-ES" altLang="es-ES" dirty="0" err="1">
                <a:solidFill>
                  <a:srgbClr val="000000"/>
                </a:solidFill>
                <a:latin typeface="Calibri" panose="020F0502020204030204" pitchFamily="34" charset="0"/>
                <a:cs typeface="DejaVu Sans" pitchFamily="34" charset="0"/>
              </a:rPr>
              <a:t>UVEs</a:t>
            </a:r>
            <a:r>
              <a:rPr lang="es-ES" altLang="es-ES" dirty="0">
                <a:solidFill>
                  <a:srgbClr val="000000"/>
                </a:solidFill>
                <a:latin typeface="Calibri" panose="020F0502020204030204" pitchFamily="34" charset="0"/>
                <a:cs typeface="DejaVu Sans" pitchFamily="34" charset="0"/>
              </a:rPr>
              <a:t> concatenadas: ampliar conocimiento</a:t>
            </a:r>
            <a:endParaRPr lang="es-ES" altLang="es-ES" sz="2400" dirty="0">
              <a:latin typeface="Arial" panose="020B0604020202020204" pitchFamily="34" charset="0"/>
              <a:cs typeface="DejaVu Sans" pitchFamily="34" charset="0"/>
            </a:endParaRPr>
          </a:p>
          <a:p>
            <a:pPr eaLnBrk="1" hangingPunct="1">
              <a:spcBef>
                <a:spcPct val="0"/>
              </a:spcBef>
              <a:buFontTx/>
              <a:buNone/>
            </a:pPr>
            <a:endParaRPr lang="es-ES" altLang="es-ES" sz="2400" dirty="0">
              <a:latin typeface="Arial" panose="020B0604020202020204" pitchFamily="34" charset="0"/>
              <a:cs typeface="DejaVu Sans" pitchFamily="34" charset="0"/>
            </a:endParaRPr>
          </a:p>
        </p:txBody>
      </p:sp>
    </p:spTree>
  </p:cSld>
  <p:clrMapOvr>
    <a:masterClrMapping/>
  </p:clrMapOvr>
  <p:timing>
    <p:tnLst>
      <p:par>
        <p:cTn id="1" dur="indefinite" restart="never" nodeType="tmRoot">
          <p:childTnLst>
            <p:seq>
              <p:cTn id="2" nodeType="mainSeq">
                <p:childTnLst>
                  <p:par>
                    <p:cTn id="3" nodeType="clickPar"/>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Shape 1">
            <a:extLst>
              <a:ext uri="{FF2B5EF4-FFF2-40B4-BE49-F238E27FC236}">
                <a16:creationId xmlns:a16="http://schemas.microsoft.com/office/drawing/2014/main" id="{76312306-6C9C-B4C8-071E-A68F8F6330CF}"/>
              </a:ext>
            </a:extLst>
          </p:cNvPr>
          <p:cNvSpPr txBox="1">
            <a:spLocks noChangeArrowheads="1"/>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latin typeface="Arial" panose="020B0604020202020204" pitchFamily="34" charset="0"/>
              <a:cs typeface="DejaVu Sans" pitchFamily="34" charset="0"/>
            </a:endParaRPr>
          </a:p>
        </p:txBody>
      </p:sp>
      <p:sp>
        <p:nvSpPr>
          <p:cNvPr id="50179" name="TextShape 2">
            <a:extLst>
              <a:ext uri="{FF2B5EF4-FFF2-40B4-BE49-F238E27FC236}">
                <a16:creationId xmlns:a16="http://schemas.microsoft.com/office/drawing/2014/main" id="{5786D8C5-86F8-0857-57C9-600F1609C41A}"/>
              </a:ext>
            </a:extLst>
          </p:cNvPr>
          <p:cNvSpPr txBox="1">
            <a:spLocks noChangeArrowheads="1"/>
          </p:cNvSpPr>
          <p:nvPr/>
        </p:nvSpPr>
        <p:spPr bwMode="auto">
          <a:xfrm>
            <a:off x="1981200" y="846138"/>
            <a:ext cx="82296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pPr>
            <a:r>
              <a:rPr lang="es-ES" altLang="es-ES" dirty="0">
                <a:solidFill>
                  <a:srgbClr val="000000"/>
                </a:solidFill>
                <a:latin typeface="Calibri" panose="020F0502020204030204" pitchFamily="34" charset="0"/>
                <a:cs typeface="DejaVu Sans" pitchFamily="34" charset="0"/>
              </a:rPr>
              <a:t>La UVE se utiliza siempre en un contexto y con un objetivo:</a:t>
            </a:r>
            <a:endParaRPr lang="es-ES" altLang="es-ES" sz="2400" dirty="0">
              <a:latin typeface="Arial" panose="020B0604020202020204" pitchFamily="34" charset="0"/>
              <a:cs typeface="DejaVu Sans" pitchFamily="34" charset="0"/>
            </a:endParaRPr>
          </a:p>
          <a:p>
            <a:pPr algn="just" eaLnBrk="1" hangingPunct="1">
              <a:spcBef>
                <a:spcPct val="0"/>
              </a:spcBef>
            </a:pPr>
            <a:r>
              <a:rPr lang="es-ES" altLang="es-ES" dirty="0">
                <a:solidFill>
                  <a:srgbClr val="000000"/>
                </a:solidFill>
                <a:latin typeface="Calibri" panose="020F0502020204030204" pitchFamily="34" charset="0"/>
                <a:cs typeface="DejaVu Sans" pitchFamily="34" charset="0"/>
              </a:rPr>
              <a:t>-</a:t>
            </a:r>
            <a:r>
              <a:rPr lang="es-ES" altLang="es-ES" b="1" dirty="0">
                <a:solidFill>
                  <a:srgbClr val="000000"/>
                </a:solidFill>
                <a:latin typeface="Calibri" panose="020F0502020204030204" pitchFamily="34" charset="0"/>
                <a:cs typeface="DejaVu Sans" pitchFamily="34" charset="0"/>
              </a:rPr>
              <a:t>Para analizar textos, propuestas, investigaciones.</a:t>
            </a:r>
            <a:endParaRPr lang="es-ES" altLang="es-ES" sz="2400" dirty="0">
              <a:latin typeface="Arial" panose="020B0604020202020204" pitchFamily="34" charset="0"/>
              <a:cs typeface="DejaVu Sans" pitchFamily="34" charset="0"/>
            </a:endParaRPr>
          </a:p>
          <a:p>
            <a:pPr algn="just" eaLnBrk="1" hangingPunct="1">
              <a:spcBef>
                <a:spcPct val="0"/>
              </a:spcBef>
              <a:buSzPct val="45000"/>
              <a:buFont typeface="StarSymbol"/>
              <a:buChar char=""/>
            </a:pPr>
            <a:r>
              <a:rPr lang="es-ES" altLang="es-ES" dirty="0">
                <a:solidFill>
                  <a:srgbClr val="000000"/>
                </a:solidFill>
                <a:latin typeface="Calibri" panose="020F0502020204030204" pitchFamily="34" charset="0"/>
                <a:cs typeface="DejaVu Sans" pitchFamily="34" charset="0"/>
              </a:rPr>
              <a:t> - </a:t>
            </a:r>
            <a:r>
              <a:rPr lang="es-ES" altLang="es-ES" b="1" dirty="0">
                <a:solidFill>
                  <a:srgbClr val="000000"/>
                </a:solidFill>
                <a:latin typeface="Calibri" panose="020F0502020204030204" pitchFamily="34" charset="0"/>
                <a:cs typeface="DejaVu Sans" pitchFamily="34" charset="0"/>
              </a:rPr>
              <a:t>Para  diseñar </a:t>
            </a:r>
            <a:endParaRPr lang="es-ES" altLang="es-ES" sz="2400" dirty="0">
              <a:latin typeface="Arial" panose="020B0604020202020204" pitchFamily="34" charset="0"/>
              <a:cs typeface="DejaVu Sans" pitchFamily="34" charset="0"/>
            </a:endParaRPr>
          </a:p>
          <a:p>
            <a:pPr lvl="1" algn="just" eaLnBrk="1" hangingPunct="1">
              <a:spcBef>
                <a:spcPct val="0"/>
              </a:spcBef>
              <a:buSzPct val="45000"/>
              <a:buFont typeface="StarSymbol"/>
              <a:buChar char=""/>
            </a:pPr>
            <a:r>
              <a:rPr lang="es-ES" altLang="es-ES" sz="3200" dirty="0">
                <a:solidFill>
                  <a:srgbClr val="000000"/>
                </a:solidFill>
                <a:latin typeface="Calibri" panose="020F0502020204030204" pitchFamily="34" charset="0"/>
                <a:cs typeface="DejaVu Sans" pitchFamily="34" charset="0"/>
              </a:rPr>
              <a:t>una intervención, por ej. una práctica de laboratorio, una actividad en grupo.</a:t>
            </a:r>
            <a:endParaRPr lang="es-ES" altLang="es-ES" sz="2400" dirty="0">
              <a:latin typeface="Arial" panose="020B0604020202020204" pitchFamily="34" charset="0"/>
              <a:cs typeface="DejaVu Sans" pitchFamily="34" charset="0"/>
            </a:endParaRPr>
          </a:p>
          <a:p>
            <a:pPr lvl="1" algn="just" eaLnBrk="1" hangingPunct="1">
              <a:spcBef>
                <a:spcPct val="0"/>
              </a:spcBef>
              <a:buSzPct val="45000"/>
              <a:buFont typeface="StarSymbol"/>
              <a:buChar char=""/>
            </a:pPr>
            <a:r>
              <a:rPr lang="es-ES" altLang="es-ES" sz="3200" dirty="0">
                <a:solidFill>
                  <a:srgbClr val="000000"/>
                </a:solidFill>
                <a:latin typeface="Calibri" panose="020F0502020204030204" pitchFamily="34" charset="0"/>
                <a:cs typeface="DejaVu Sans" pitchFamily="34" charset="0"/>
              </a:rPr>
              <a:t>Un módulo instruccional.</a:t>
            </a:r>
            <a:endParaRPr lang="es-ES" altLang="es-ES" sz="2400" dirty="0">
              <a:latin typeface="Arial" panose="020B0604020202020204" pitchFamily="34" charset="0"/>
              <a:cs typeface="DejaVu Sans" pitchFamily="34" charset="0"/>
            </a:endParaRPr>
          </a:p>
          <a:p>
            <a:pPr lvl="1" algn="just" eaLnBrk="1" hangingPunct="1">
              <a:spcBef>
                <a:spcPct val="0"/>
              </a:spcBef>
              <a:buSzPct val="45000"/>
              <a:buFont typeface="StarSymbol"/>
              <a:buChar char=""/>
            </a:pPr>
            <a:r>
              <a:rPr lang="es-ES" altLang="es-ES" sz="3200" dirty="0">
                <a:solidFill>
                  <a:srgbClr val="000000"/>
                </a:solidFill>
                <a:latin typeface="Calibri" panose="020F0502020204030204" pitchFamily="34" charset="0"/>
                <a:cs typeface="DejaVu Sans" pitchFamily="34" charset="0"/>
              </a:rPr>
              <a:t>Una investigación educativa</a:t>
            </a:r>
            <a:endParaRPr lang="es-ES" altLang="es-ES" sz="2400" dirty="0">
              <a:latin typeface="Arial" panose="020B0604020202020204" pitchFamily="34" charset="0"/>
              <a:cs typeface="DejaVu Sans" pitchFamily="34" charset="0"/>
            </a:endParaRPr>
          </a:p>
          <a:p>
            <a:pPr lvl="1" algn="just" eaLnBrk="1" hangingPunct="1">
              <a:spcBef>
                <a:spcPct val="0"/>
              </a:spcBef>
              <a:buSzPct val="45000"/>
              <a:buFont typeface="StarSymbol"/>
              <a:buChar char=""/>
            </a:pPr>
            <a:r>
              <a:rPr lang="es-ES" altLang="es-ES" sz="3200" dirty="0">
                <a:solidFill>
                  <a:srgbClr val="000000"/>
                </a:solidFill>
                <a:latin typeface="Calibri" panose="020F0502020204030204" pitchFamily="34" charset="0"/>
                <a:cs typeface="DejaVu Sans" pitchFamily="34" charset="0"/>
              </a:rPr>
              <a:t>Un proyecto de seminario y/o de centro</a:t>
            </a:r>
            <a:endParaRPr lang="es-ES" altLang="es-ES" sz="2400" dirty="0">
              <a:latin typeface="Arial" panose="020B0604020202020204" pitchFamily="34" charset="0"/>
              <a:cs typeface="DejaVu Sans" pitchFamily="34" charset="0"/>
            </a:endParaRPr>
          </a:p>
          <a:p>
            <a:pPr lvl="1" algn="just" eaLnBrk="1" hangingPunct="1">
              <a:spcBef>
                <a:spcPct val="0"/>
              </a:spcBef>
              <a:buSzPct val="45000"/>
              <a:buFont typeface="StarSymbol"/>
              <a:buChar char=""/>
            </a:pPr>
            <a:r>
              <a:rPr lang="es-ES" altLang="es-ES" sz="3200" b="1" dirty="0">
                <a:solidFill>
                  <a:srgbClr val="000000"/>
                </a:solidFill>
                <a:latin typeface="Calibri" panose="020F0502020204030204" pitchFamily="34" charset="0"/>
                <a:cs typeface="DejaVu Sans" pitchFamily="34" charset="0"/>
              </a:rPr>
              <a:t>-</a:t>
            </a:r>
            <a:endParaRPr lang="es-ES" altLang="es-ES" sz="2400" dirty="0">
              <a:latin typeface="Arial" panose="020B0604020202020204" pitchFamily="34" charset="0"/>
              <a:cs typeface="DejaVu Sans" pitchFamily="34" charset="0"/>
            </a:endParaRPr>
          </a:p>
          <a:p>
            <a:pPr eaLnBrk="1" hangingPunct="1">
              <a:spcBef>
                <a:spcPct val="0"/>
              </a:spcBef>
              <a:buFontTx/>
              <a:buNone/>
            </a:pPr>
            <a:endParaRPr lang="es-ES" altLang="es-ES" sz="2400" dirty="0">
              <a:latin typeface="Arial" panose="020B0604020202020204" pitchFamily="34" charset="0"/>
              <a:cs typeface="DejaVu Sans" pitchFamily="34" charset="0"/>
            </a:endParaRPr>
          </a:p>
        </p:txBody>
      </p:sp>
    </p:spTree>
  </p:cSld>
  <p:clrMapOvr>
    <a:masterClrMapping/>
  </p:clrMapOvr>
  <p:timing>
    <p:tnLst>
      <p:par>
        <p:cTn id="1" dur="indefinite" restart="never" nodeType="tmRoot">
          <p:childTnLst>
            <p:seq>
              <p:cTn id="2" nodeType="mainSeq">
                <p:childTnLst>
                  <p:par>
                    <p:cTn id="3" nodeType="clickPar"/>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Shape 1">
            <a:extLst>
              <a:ext uri="{FF2B5EF4-FFF2-40B4-BE49-F238E27FC236}">
                <a16:creationId xmlns:a16="http://schemas.microsoft.com/office/drawing/2014/main" id="{FF28AA0E-DD87-919C-D697-6C8A8F46DCDF}"/>
              </a:ext>
            </a:extLst>
          </p:cNvPr>
          <p:cNvSpPr txBox="1">
            <a:spLocks noChangeArrowheads="1"/>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latin typeface="Arial" panose="020B0604020202020204" pitchFamily="34" charset="0"/>
              <a:cs typeface="DejaVu Sans" pitchFamily="34" charset="0"/>
            </a:endParaRPr>
          </a:p>
        </p:txBody>
      </p:sp>
      <p:sp>
        <p:nvSpPr>
          <p:cNvPr id="51203" name="TextShape 2">
            <a:extLst>
              <a:ext uri="{FF2B5EF4-FFF2-40B4-BE49-F238E27FC236}">
                <a16:creationId xmlns:a16="http://schemas.microsoft.com/office/drawing/2014/main" id="{9992686B-1C17-1CD2-BBC4-CA264C5CC60B}"/>
              </a:ext>
            </a:extLst>
          </p:cNvPr>
          <p:cNvSpPr txBox="1">
            <a:spLocks noChangeArrowheads="1"/>
          </p:cNvSpPr>
          <p:nvPr/>
        </p:nvSpPr>
        <p:spPr bwMode="auto">
          <a:xfrm>
            <a:off x="2065090" y="985474"/>
            <a:ext cx="82296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pPr>
            <a:r>
              <a:rPr lang="es-ES" altLang="es-ES" dirty="0">
                <a:solidFill>
                  <a:srgbClr val="000000"/>
                </a:solidFill>
                <a:latin typeface="Calibri" panose="020F0502020204030204" pitchFamily="34" charset="0"/>
                <a:cs typeface="DejaVu Sans" pitchFamily="34" charset="0"/>
              </a:rPr>
              <a:t>La UVE se utiliza siempre en un contexto y con un objetivo:</a:t>
            </a:r>
            <a:endParaRPr lang="es-ES" altLang="es-ES" sz="2400" dirty="0">
              <a:latin typeface="Arial" panose="020B0604020202020204" pitchFamily="34" charset="0"/>
              <a:cs typeface="DejaVu Sans" pitchFamily="34" charset="0"/>
            </a:endParaRPr>
          </a:p>
          <a:p>
            <a:pPr algn="just" eaLnBrk="1" hangingPunct="1">
              <a:spcBef>
                <a:spcPct val="0"/>
              </a:spcBef>
              <a:buSzPct val="45000"/>
              <a:buFont typeface="StarSymbol"/>
              <a:buChar char=""/>
            </a:pPr>
            <a:r>
              <a:rPr lang="es-ES" altLang="es-ES" b="1" dirty="0">
                <a:solidFill>
                  <a:srgbClr val="000000"/>
                </a:solidFill>
                <a:latin typeface="Calibri" panose="020F0502020204030204" pitchFamily="34" charset="0"/>
                <a:cs typeface="DejaVu Sans" pitchFamily="34" charset="0"/>
              </a:rPr>
              <a:t>- Para presentar una tarea al alumnado, por ejemplo, como complemento del </a:t>
            </a:r>
            <a:r>
              <a:rPr lang="es-ES" altLang="es-ES" b="1" dirty="0" err="1">
                <a:solidFill>
                  <a:srgbClr val="000000"/>
                </a:solidFill>
                <a:latin typeface="Calibri" panose="020F0502020204030204" pitchFamily="34" charset="0"/>
                <a:cs typeface="DejaVu Sans" pitchFamily="34" charset="0"/>
              </a:rPr>
              <a:t>guión</a:t>
            </a:r>
            <a:r>
              <a:rPr lang="es-ES" altLang="es-ES" b="1" dirty="0">
                <a:solidFill>
                  <a:srgbClr val="000000"/>
                </a:solidFill>
                <a:latin typeface="Calibri" panose="020F0502020204030204" pitchFamily="34" charset="0"/>
                <a:cs typeface="DejaVu Sans" pitchFamily="34" charset="0"/>
              </a:rPr>
              <a:t> de una práctica que tiene que completar.</a:t>
            </a:r>
            <a:endParaRPr lang="es-ES" altLang="es-ES" sz="2400" dirty="0">
              <a:latin typeface="Arial" panose="020B0604020202020204" pitchFamily="34" charset="0"/>
              <a:cs typeface="DejaVu Sans" pitchFamily="34" charset="0"/>
            </a:endParaRPr>
          </a:p>
          <a:p>
            <a:pPr algn="just" eaLnBrk="1" hangingPunct="1">
              <a:spcBef>
                <a:spcPct val="0"/>
              </a:spcBef>
              <a:buSzPct val="45000"/>
              <a:buFont typeface="StarSymbol"/>
              <a:buChar char=""/>
            </a:pPr>
            <a:r>
              <a:rPr lang="es-ES" altLang="es-ES" b="1" dirty="0">
                <a:solidFill>
                  <a:srgbClr val="000000"/>
                </a:solidFill>
                <a:latin typeface="Calibri" panose="020F0502020204030204" pitchFamily="34" charset="0"/>
                <a:cs typeface="DejaVu Sans" pitchFamily="34" charset="0"/>
              </a:rPr>
              <a:t>- Para evaluar lo aprendido en una práctica.</a:t>
            </a:r>
            <a:endParaRPr lang="es-ES" altLang="es-ES" sz="2400" dirty="0">
              <a:latin typeface="Arial" panose="020B0604020202020204" pitchFamily="34" charset="0"/>
              <a:cs typeface="DejaVu Sans" pitchFamily="34" charset="0"/>
            </a:endParaRPr>
          </a:p>
          <a:p>
            <a:pPr algn="just" eaLnBrk="1" hangingPunct="1">
              <a:spcBef>
                <a:spcPct val="0"/>
              </a:spcBef>
              <a:buSzPct val="45000"/>
              <a:buFont typeface="StarSymbol"/>
              <a:buChar char=""/>
            </a:pPr>
            <a:r>
              <a:rPr lang="es-ES" altLang="es-ES" b="1" dirty="0">
                <a:solidFill>
                  <a:srgbClr val="000000"/>
                </a:solidFill>
                <a:latin typeface="Calibri" panose="020F0502020204030204" pitchFamily="34" charset="0"/>
                <a:cs typeface="DejaVu Sans" pitchFamily="34" charset="0"/>
              </a:rPr>
              <a:t>- Para presentar diseños de investigaciones.</a:t>
            </a:r>
            <a:endParaRPr lang="es-ES" altLang="es-ES" sz="2400" dirty="0">
              <a:latin typeface="Arial" panose="020B0604020202020204" pitchFamily="34" charset="0"/>
              <a:cs typeface="DejaVu Sans" pitchFamily="34" charset="0"/>
            </a:endParaRPr>
          </a:p>
          <a:p>
            <a:pPr algn="just" eaLnBrk="1" hangingPunct="1">
              <a:spcBef>
                <a:spcPct val="0"/>
              </a:spcBef>
              <a:buSzPct val="45000"/>
              <a:buFont typeface="StarSymbol"/>
              <a:buChar char=""/>
            </a:pPr>
            <a:r>
              <a:rPr lang="es-ES" altLang="es-ES" b="1" dirty="0">
                <a:solidFill>
                  <a:srgbClr val="000000"/>
                </a:solidFill>
                <a:latin typeface="Calibri" panose="020F0502020204030204" pitchFamily="34" charset="0"/>
                <a:cs typeface="DejaVu Sans" pitchFamily="34" charset="0"/>
              </a:rPr>
              <a:t>- …....</a:t>
            </a:r>
            <a:endParaRPr lang="es-ES" altLang="es-ES" sz="2400" dirty="0">
              <a:latin typeface="Arial" panose="020B0604020202020204" pitchFamily="34" charset="0"/>
              <a:cs typeface="DejaVu Sans" pitchFamily="34" charset="0"/>
            </a:endParaRPr>
          </a:p>
          <a:p>
            <a:pPr eaLnBrk="1" hangingPunct="1">
              <a:spcBef>
                <a:spcPct val="0"/>
              </a:spcBef>
              <a:buFontTx/>
              <a:buNone/>
            </a:pPr>
            <a:endParaRPr lang="es-ES" altLang="es-ES" sz="2400" dirty="0">
              <a:latin typeface="Arial" panose="020B0604020202020204" pitchFamily="34" charset="0"/>
              <a:cs typeface="DejaVu Sans" pitchFamily="34" charset="0"/>
            </a:endParaRPr>
          </a:p>
        </p:txBody>
      </p:sp>
    </p:spTree>
  </p:cSld>
  <p:clrMapOvr>
    <a:masterClrMapping/>
  </p:clrMapOvr>
  <p:timing>
    <p:tnLst>
      <p:par>
        <p:cTn id="1" dur="indefinite" restart="never" nodeType="tmRoot">
          <p:childTnLst>
            <p:seq>
              <p:cTn id="2" nodeType="mainSeq">
                <p:childTnLst>
                  <p:par>
                    <p:cTn id="3" nodeType="clickPar"/>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4E0C3B6-0EA6-3F36-E834-39D211B16C31}"/>
              </a:ext>
            </a:extLst>
          </p:cNvPr>
          <p:cNvSpPr>
            <a:spLocks noChangeArrowheads="1"/>
          </p:cNvSpPr>
          <p:nvPr/>
        </p:nvSpPr>
        <p:spPr bwMode="auto">
          <a:xfrm>
            <a:off x="2362200" y="533400"/>
            <a:ext cx="77724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eaLnBrk="1" hangingPunct="1"/>
            <a:r>
              <a:rPr lang="eu-ES" altLang="es-ES"/>
              <a:t> DIAGRAMA UVE</a:t>
            </a:r>
          </a:p>
          <a:p>
            <a:pPr lvl="1" eaLnBrk="1" hangingPunct="1"/>
            <a:endParaRPr lang="eu-ES" altLang="es-ES"/>
          </a:p>
        </p:txBody>
      </p:sp>
      <p:sp>
        <p:nvSpPr>
          <p:cNvPr id="7171" name="Line 3">
            <a:extLst>
              <a:ext uri="{FF2B5EF4-FFF2-40B4-BE49-F238E27FC236}">
                <a16:creationId xmlns:a16="http://schemas.microsoft.com/office/drawing/2014/main" id="{8B762E8D-0BAB-F6E0-8ABA-1ECC2C95D590}"/>
              </a:ext>
            </a:extLst>
          </p:cNvPr>
          <p:cNvSpPr>
            <a:spLocks noChangeShapeType="1"/>
          </p:cNvSpPr>
          <p:nvPr/>
        </p:nvSpPr>
        <p:spPr bwMode="auto">
          <a:xfrm>
            <a:off x="2590800" y="14478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172" name="Line 4">
            <a:extLst>
              <a:ext uri="{FF2B5EF4-FFF2-40B4-BE49-F238E27FC236}">
                <a16:creationId xmlns:a16="http://schemas.microsoft.com/office/drawing/2014/main" id="{CAE10DF2-2579-8462-1252-434D61DFEB63}"/>
              </a:ext>
            </a:extLst>
          </p:cNvPr>
          <p:cNvSpPr>
            <a:spLocks noChangeShapeType="1"/>
          </p:cNvSpPr>
          <p:nvPr/>
        </p:nvSpPr>
        <p:spPr bwMode="auto">
          <a:xfrm>
            <a:off x="7391400" y="1371600"/>
            <a:ext cx="228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173" name="Line 5">
            <a:extLst>
              <a:ext uri="{FF2B5EF4-FFF2-40B4-BE49-F238E27FC236}">
                <a16:creationId xmlns:a16="http://schemas.microsoft.com/office/drawing/2014/main" id="{D573228C-999F-2238-3D2E-5E25243CE1E6}"/>
              </a:ext>
            </a:extLst>
          </p:cNvPr>
          <p:cNvSpPr>
            <a:spLocks noChangeShapeType="1"/>
          </p:cNvSpPr>
          <p:nvPr/>
        </p:nvSpPr>
        <p:spPr bwMode="auto">
          <a:xfrm>
            <a:off x="4648200" y="1447800"/>
            <a:ext cx="1447800" cy="3200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174" name="Line 6">
            <a:extLst>
              <a:ext uri="{FF2B5EF4-FFF2-40B4-BE49-F238E27FC236}">
                <a16:creationId xmlns:a16="http://schemas.microsoft.com/office/drawing/2014/main" id="{D37E8845-B1E9-46EE-DF39-8644D5156ED0}"/>
              </a:ext>
            </a:extLst>
          </p:cNvPr>
          <p:cNvSpPr>
            <a:spLocks noChangeShapeType="1"/>
          </p:cNvSpPr>
          <p:nvPr/>
        </p:nvSpPr>
        <p:spPr bwMode="auto">
          <a:xfrm flipH="1">
            <a:off x="6096000" y="1371600"/>
            <a:ext cx="129540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175" name="Text Box 7">
            <a:extLst>
              <a:ext uri="{FF2B5EF4-FFF2-40B4-BE49-F238E27FC236}">
                <a16:creationId xmlns:a16="http://schemas.microsoft.com/office/drawing/2014/main" id="{575B973A-AFC8-64DA-6F9A-8D472E2AAA36}"/>
              </a:ext>
            </a:extLst>
          </p:cNvPr>
          <p:cNvSpPr txBox="1">
            <a:spLocks noChangeArrowheads="1"/>
          </p:cNvSpPr>
          <p:nvPr/>
        </p:nvSpPr>
        <p:spPr bwMode="auto">
          <a:xfrm>
            <a:off x="2514600" y="1600200"/>
            <a:ext cx="2057400" cy="6096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ES" sz="1800"/>
              <a:t>PARTE CONCEPTUAL</a:t>
            </a:r>
            <a:endParaRPr lang="es-ES_tradnl" altLang="es-ES" sz="1000"/>
          </a:p>
        </p:txBody>
      </p:sp>
      <p:sp>
        <p:nvSpPr>
          <p:cNvPr id="7176" name="Text Box 8">
            <a:extLst>
              <a:ext uri="{FF2B5EF4-FFF2-40B4-BE49-F238E27FC236}">
                <a16:creationId xmlns:a16="http://schemas.microsoft.com/office/drawing/2014/main" id="{C1ED832A-6700-6DCE-39E6-59743B5F91F1}"/>
              </a:ext>
            </a:extLst>
          </p:cNvPr>
          <p:cNvSpPr txBox="1">
            <a:spLocks noChangeArrowheads="1"/>
          </p:cNvSpPr>
          <p:nvPr/>
        </p:nvSpPr>
        <p:spPr bwMode="auto">
          <a:xfrm>
            <a:off x="5334000" y="1524001"/>
            <a:ext cx="1462088" cy="746125"/>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ES" sz="1800"/>
              <a:t>PREGUNTA PRINCIPAL</a:t>
            </a:r>
          </a:p>
        </p:txBody>
      </p:sp>
      <p:sp>
        <p:nvSpPr>
          <p:cNvPr id="7177" name="Text Box 9">
            <a:extLst>
              <a:ext uri="{FF2B5EF4-FFF2-40B4-BE49-F238E27FC236}">
                <a16:creationId xmlns:a16="http://schemas.microsoft.com/office/drawing/2014/main" id="{9AEE13A7-5A92-DCA2-849A-DDFE9BF64A6C}"/>
              </a:ext>
            </a:extLst>
          </p:cNvPr>
          <p:cNvSpPr txBox="1">
            <a:spLocks noChangeArrowheads="1"/>
          </p:cNvSpPr>
          <p:nvPr/>
        </p:nvSpPr>
        <p:spPr bwMode="auto">
          <a:xfrm>
            <a:off x="7620000" y="1600200"/>
            <a:ext cx="2057400" cy="6096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ES" sz="1800"/>
              <a:t>PARTE PROCE-DIMENTAL</a:t>
            </a:r>
          </a:p>
        </p:txBody>
      </p:sp>
      <p:sp>
        <p:nvSpPr>
          <p:cNvPr id="7178" name="Text Box 10">
            <a:extLst>
              <a:ext uri="{FF2B5EF4-FFF2-40B4-BE49-F238E27FC236}">
                <a16:creationId xmlns:a16="http://schemas.microsoft.com/office/drawing/2014/main" id="{49A42EFD-C977-72E4-10A2-17EEC3036124}"/>
              </a:ext>
            </a:extLst>
          </p:cNvPr>
          <p:cNvSpPr txBox="1">
            <a:spLocks noChangeArrowheads="1"/>
          </p:cNvSpPr>
          <p:nvPr/>
        </p:nvSpPr>
        <p:spPr bwMode="auto">
          <a:xfrm>
            <a:off x="4876800" y="4953000"/>
            <a:ext cx="2743200" cy="6858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ES" sz="1800"/>
              <a:t>ACONTECIMIENTOS Y OBJETOS</a:t>
            </a:r>
          </a:p>
        </p:txBody>
      </p:sp>
      <p:sp>
        <p:nvSpPr>
          <p:cNvPr id="7179" name="Rectangle 11">
            <a:extLst>
              <a:ext uri="{FF2B5EF4-FFF2-40B4-BE49-F238E27FC236}">
                <a16:creationId xmlns:a16="http://schemas.microsoft.com/office/drawing/2014/main" id="{29A2F59A-A822-0A2D-62B1-BAE2D2CC8E56}"/>
              </a:ext>
            </a:extLst>
          </p:cNvPr>
          <p:cNvSpPr>
            <a:spLocks noChangeArrowheads="1"/>
          </p:cNvSpPr>
          <p:nvPr/>
        </p:nvSpPr>
        <p:spPr bwMode="auto">
          <a:xfrm>
            <a:off x="2286000" y="1143000"/>
            <a:ext cx="7924800" cy="495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7180" name="Text Box 12">
            <a:extLst>
              <a:ext uri="{FF2B5EF4-FFF2-40B4-BE49-F238E27FC236}">
                <a16:creationId xmlns:a16="http://schemas.microsoft.com/office/drawing/2014/main" id="{CE721A08-35C5-AF01-5E0E-FB3255954A3A}"/>
              </a:ext>
            </a:extLst>
          </p:cNvPr>
          <p:cNvSpPr txBox="1">
            <a:spLocks noChangeArrowheads="1"/>
          </p:cNvSpPr>
          <p:nvPr/>
        </p:nvSpPr>
        <p:spPr bwMode="auto">
          <a:xfrm>
            <a:off x="7086600" y="2511426"/>
            <a:ext cx="29718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20000"/>
              </a:lnSpc>
              <a:spcBef>
                <a:spcPct val="50000"/>
              </a:spcBef>
              <a:buFontTx/>
              <a:buNone/>
            </a:pPr>
            <a:r>
              <a:rPr lang="eu-ES" altLang="es-ES" sz="2000"/>
              <a:t>Juicios de Valor</a:t>
            </a:r>
          </a:p>
          <a:p>
            <a:pPr>
              <a:lnSpc>
                <a:spcPct val="120000"/>
              </a:lnSpc>
              <a:spcBef>
                <a:spcPct val="50000"/>
              </a:spcBef>
              <a:buFontTx/>
              <a:buNone/>
            </a:pPr>
            <a:r>
              <a:rPr lang="eu-ES" altLang="es-ES" sz="2000"/>
              <a:t>Juicios de Conocimiento</a:t>
            </a:r>
          </a:p>
          <a:p>
            <a:pPr>
              <a:lnSpc>
                <a:spcPct val="120000"/>
              </a:lnSpc>
              <a:spcBef>
                <a:spcPct val="50000"/>
              </a:spcBef>
              <a:buFontTx/>
              <a:buNone/>
            </a:pPr>
            <a:r>
              <a:rPr lang="eu-ES" altLang="es-ES" sz="2000"/>
              <a:t>Transformaciones</a:t>
            </a:r>
          </a:p>
          <a:p>
            <a:pPr>
              <a:lnSpc>
                <a:spcPct val="120000"/>
              </a:lnSpc>
              <a:spcBef>
                <a:spcPct val="50000"/>
              </a:spcBef>
              <a:buFontTx/>
              <a:buNone/>
            </a:pPr>
            <a:r>
              <a:rPr lang="eu-ES" altLang="es-ES" sz="2000"/>
              <a:t>Registros</a:t>
            </a:r>
          </a:p>
        </p:txBody>
      </p:sp>
      <p:sp>
        <p:nvSpPr>
          <p:cNvPr id="7181" name="Text Box 13">
            <a:extLst>
              <a:ext uri="{FF2B5EF4-FFF2-40B4-BE49-F238E27FC236}">
                <a16:creationId xmlns:a16="http://schemas.microsoft.com/office/drawing/2014/main" id="{95392FB9-6E0D-1EFD-9528-731BB11EC1BB}"/>
              </a:ext>
            </a:extLst>
          </p:cNvPr>
          <p:cNvSpPr txBox="1">
            <a:spLocks noChangeArrowheads="1"/>
          </p:cNvSpPr>
          <p:nvPr/>
        </p:nvSpPr>
        <p:spPr bwMode="auto">
          <a:xfrm>
            <a:off x="2590800" y="2514601"/>
            <a:ext cx="25146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u-ES" altLang="es-ES" sz="1800"/>
              <a:t>Cosmovisión</a:t>
            </a:r>
          </a:p>
          <a:p>
            <a:pPr>
              <a:spcBef>
                <a:spcPct val="50000"/>
              </a:spcBef>
              <a:buFontTx/>
              <a:buNone/>
            </a:pPr>
            <a:r>
              <a:rPr lang="eu-ES" altLang="es-ES" sz="1800"/>
              <a:t>Bases filosóficas</a:t>
            </a:r>
          </a:p>
          <a:p>
            <a:pPr>
              <a:spcBef>
                <a:spcPct val="50000"/>
              </a:spcBef>
              <a:buFontTx/>
              <a:buNone/>
            </a:pPr>
            <a:r>
              <a:rPr lang="eu-ES" altLang="es-ES" sz="1800"/>
              <a:t>Teorías</a:t>
            </a:r>
          </a:p>
          <a:p>
            <a:pPr>
              <a:spcBef>
                <a:spcPct val="50000"/>
              </a:spcBef>
              <a:buFontTx/>
              <a:buNone/>
            </a:pPr>
            <a:r>
              <a:rPr lang="eu-ES" altLang="es-ES" sz="1800"/>
              <a:t>Bases teóricas</a:t>
            </a:r>
          </a:p>
          <a:p>
            <a:pPr>
              <a:spcBef>
                <a:spcPct val="50000"/>
              </a:spcBef>
              <a:buFontTx/>
              <a:buNone/>
            </a:pPr>
            <a:r>
              <a:rPr lang="eu-ES" altLang="es-ES" sz="1800"/>
              <a:t>Conceptos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F7F0C3E3-3126-65C3-E146-C82CC72189AD}"/>
              </a:ext>
            </a:extLst>
          </p:cNvPr>
          <p:cNvGrpSpPr>
            <a:grpSpLocks/>
          </p:cNvGrpSpPr>
          <p:nvPr/>
        </p:nvGrpSpPr>
        <p:grpSpPr bwMode="auto">
          <a:xfrm>
            <a:off x="1524000" y="0"/>
            <a:ext cx="9144000" cy="6858000"/>
            <a:chOff x="0" y="0"/>
            <a:chExt cx="5760" cy="4320"/>
          </a:xfrm>
        </p:grpSpPr>
        <p:sp>
          <p:nvSpPr>
            <p:cNvPr id="8217" name="Rectangle 3">
              <a:extLst>
                <a:ext uri="{FF2B5EF4-FFF2-40B4-BE49-F238E27FC236}">
                  <a16:creationId xmlns:a16="http://schemas.microsoft.com/office/drawing/2014/main" id="{A7CD8FE0-05BE-7AC6-2A2D-FDCD799597DC}"/>
                </a:ext>
              </a:extLst>
            </p:cNvPr>
            <p:cNvSpPr>
              <a:spLocks noChangeArrowheads="1"/>
            </p:cNvSpPr>
            <p:nvPr/>
          </p:nvSpPr>
          <p:spPr bwMode="auto">
            <a:xfrm>
              <a:off x="0" y="0"/>
              <a:ext cx="5760" cy="4320"/>
            </a:xfrm>
            <a:prstGeom prst="rect">
              <a:avLst/>
            </a:prstGeom>
            <a:solidFill>
              <a:srgbClr val="FAF9D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8218" name="Rectangle 4">
              <a:extLst>
                <a:ext uri="{FF2B5EF4-FFF2-40B4-BE49-F238E27FC236}">
                  <a16:creationId xmlns:a16="http://schemas.microsoft.com/office/drawing/2014/main" id="{32E0473E-A5F4-F9EF-759B-BF40315D049E}"/>
                </a:ext>
              </a:extLst>
            </p:cNvPr>
            <p:cNvSpPr>
              <a:spLocks noChangeArrowheads="1"/>
            </p:cNvSpPr>
            <p:nvPr/>
          </p:nvSpPr>
          <p:spPr bwMode="auto">
            <a:xfrm>
              <a:off x="0" y="0"/>
              <a:ext cx="930" cy="2704"/>
            </a:xfrm>
            <a:prstGeom prst="rect">
              <a:avLst/>
            </a:prstGeom>
            <a:solidFill>
              <a:srgbClr val="B4B08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8219" name="Line 5">
              <a:extLst>
                <a:ext uri="{FF2B5EF4-FFF2-40B4-BE49-F238E27FC236}">
                  <a16:creationId xmlns:a16="http://schemas.microsoft.com/office/drawing/2014/main" id="{13AFFCAF-5A21-086B-EE8D-BACED2D05B2F}"/>
                </a:ext>
              </a:extLst>
            </p:cNvPr>
            <p:cNvSpPr>
              <a:spLocks noChangeShapeType="1"/>
            </p:cNvSpPr>
            <p:nvPr/>
          </p:nvSpPr>
          <p:spPr bwMode="auto">
            <a:xfrm>
              <a:off x="0" y="2704"/>
              <a:ext cx="93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220" name="Rectangle 6">
              <a:extLst>
                <a:ext uri="{FF2B5EF4-FFF2-40B4-BE49-F238E27FC236}">
                  <a16:creationId xmlns:a16="http://schemas.microsoft.com/office/drawing/2014/main" id="{482C604F-6758-0A97-ADD7-B7A4C2AEB333}"/>
                </a:ext>
              </a:extLst>
            </p:cNvPr>
            <p:cNvSpPr>
              <a:spLocks noChangeArrowheads="1"/>
            </p:cNvSpPr>
            <p:nvPr/>
          </p:nvSpPr>
          <p:spPr bwMode="auto">
            <a:xfrm>
              <a:off x="4073" y="279"/>
              <a:ext cx="1406" cy="227"/>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8221" name="Line 7">
              <a:extLst>
                <a:ext uri="{FF2B5EF4-FFF2-40B4-BE49-F238E27FC236}">
                  <a16:creationId xmlns:a16="http://schemas.microsoft.com/office/drawing/2014/main" id="{31E42679-3F91-A85C-475A-A06763FFA6CC}"/>
                </a:ext>
              </a:extLst>
            </p:cNvPr>
            <p:cNvSpPr>
              <a:spLocks noChangeShapeType="1"/>
            </p:cNvSpPr>
            <p:nvPr/>
          </p:nvSpPr>
          <p:spPr bwMode="auto">
            <a:xfrm>
              <a:off x="431" y="391"/>
              <a:ext cx="517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222" name="Line 8">
              <a:extLst>
                <a:ext uri="{FF2B5EF4-FFF2-40B4-BE49-F238E27FC236}">
                  <a16:creationId xmlns:a16="http://schemas.microsoft.com/office/drawing/2014/main" id="{669F6998-26B8-3D38-E578-57C1876A29B8}"/>
                </a:ext>
              </a:extLst>
            </p:cNvPr>
            <p:cNvSpPr>
              <a:spLocks noChangeShapeType="1"/>
            </p:cNvSpPr>
            <p:nvPr/>
          </p:nvSpPr>
          <p:spPr bwMode="auto">
            <a:xfrm rot="-5400000">
              <a:off x="-434" y="1364"/>
              <a:ext cx="272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8195" name="Group 9">
            <a:extLst>
              <a:ext uri="{FF2B5EF4-FFF2-40B4-BE49-F238E27FC236}">
                <a16:creationId xmlns:a16="http://schemas.microsoft.com/office/drawing/2014/main" id="{89127290-16B7-8B6E-5C16-CDE1C408E76E}"/>
              </a:ext>
            </a:extLst>
          </p:cNvPr>
          <p:cNvGrpSpPr>
            <a:grpSpLocks/>
          </p:cNvGrpSpPr>
          <p:nvPr/>
        </p:nvGrpSpPr>
        <p:grpSpPr bwMode="auto">
          <a:xfrm>
            <a:off x="3124200" y="1371601"/>
            <a:ext cx="6934200" cy="5173663"/>
            <a:chOff x="1305" y="1322"/>
            <a:chExt cx="3312" cy="2608"/>
          </a:xfrm>
        </p:grpSpPr>
        <p:sp>
          <p:nvSpPr>
            <p:cNvPr id="8197" name="Text Box 10">
              <a:extLst>
                <a:ext uri="{FF2B5EF4-FFF2-40B4-BE49-F238E27FC236}">
                  <a16:creationId xmlns:a16="http://schemas.microsoft.com/office/drawing/2014/main" id="{31928633-8A3A-C153-485F-142F51F013B9}"/>
                </a:ext>
              </a:extLst>
            </p:cNvPr>
            <p:cNvSpPr txBox="1">
              <a:spLocks noChangeArrowheads="1"/>
            </p:cNvSpPr>
            <p:nvPr/>
          </p:nvSpPr>
          <p:spPr bwMode="auto">
            <a:xfrm>
              <a:off x="1344" y="1322"/>
              <a:ext cx="732" cy="174"/>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Conceptual</a:t>
              </a:r>
              <a:endParaRPr lang="es-ES" altLang="es-ES" sz="1600" b="1" i="1">
                <a:latin typeface="Andale Mono" pitchFamily="49" charset="0"/>
              </a:endParaRPr>
            </a:p>
          </p:txBody>
        </p:sp>
        <p:sp>
          <p:nvSpPr>
            <p:cNvPr id="8198" name="Text Box 11">
              <a:extLst>
                <a:ext uri="{FF2B5EF4-FFF2-40B4-BE49-F238E27FC236}">
                  <a16:creationId xmlns:a16="http://schemas.microsoft.com/office/drawing/2014/main" id="{3AFA488A-4BD5-61DB-5971-16ED8968C525}"/>
                </a:ext>
              </a:extLst>
            </p:cNvPr>
            <p:cNvSpPr txBox="1">
              <a:spLocks noChangeArrowheads="1"/>
            </p:cNvSpPr>
            <p:nvPr/>
          </p:nvSpPr>
          <p:spPr bwMode="auto">
            <a:xfrm>
              <a:off x="3770" y="1322"/>
              <a:ext cx="847" cy="174"/>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Metodológico</a:t>
              </a:r>
              <a:endParaRPr lang="es-ES" altLang="es-ES" sz="1600" b="1" i="1">
                <a:latin typeface="Andale Mono" pitchFamily="49" charset="0"/>
              </a:endParaRPr>
            </a:p>
          </p:txBody>
        </p:sp>
        <p:grpSp>
          <p:nvGrpSpPr>
            <p:cNvPr id="8199" name="Group 12">
              <a:extLst>
                <a:ext uri="{FF2B5EF4-FFF2-40B4-BE49-F238E27FC236}">
                  <a16:creationId xmlns:a16="http://schemas.microsoft.com/office/drawing/2014/main" id="{BE530E33-7116-3193-8990-87723451644C}"/>
                </a:ext>
              </a:extLst>
            </p:cNvPr>
            <p:cNvGrpSpPr>
              <a:grpSpLocks/>
            </p:cNvGrpSpPr>
            <p:nvPr/>
          </p:nvGrpSpPr>
          <p:grpSpPr bwMode="auto">
            <a:xfrm>
              <a:off x="1388" y="1601"/>
              <a:ext cx="3075" cy="2112"/>
              <a:chOff x="200" y="816"/>
              <a:chExt cx="3832" cy="3312"/>
            </a:xfrm>
          </p:grpSpPr>
          <p:sp>
            <p:nvSpPr>
              <p:cNvPr id="8213" name="Line 13">
                <a:extLst>
                  <a:ext uri="{FF2B5EF4-FFF2-40B4-BE49-F238E27FC236}">
                    <a16:creationId xmlns:a16="http://schemas.microsoft.com/office/drawing/2014/main" id="{04BE3D88-8163-32AF-E131-30A6975E288C}"/>
                  </a:ext>
                </a:extLst>
              </p:cNvPr>
              <p:cNvSpPr>
                <a:spLocks noChangeShapeType="1"/>
              </p:cNvSpPr>
              <p:nvPr/>
            </p:nvSpPr>
            <p:spPr bwMode="auto">
              <a:xfrm>
                <a:off x="200"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214" name="Line 14">
                <a:extLst>
                  <a:ext uri="{FF2B5EF4-FFF2-40B4-BE49-F238E27FC236}">
                    <a16:creationId xmlns:a16="http://schemas.microsoft.com/office/drawing/2014/main" id="{EF5D78F5-0739-622D-553C-8AB1C24C7184}"/>
                  </a:ext>
                </a:extLst>
              </p:cNvPr>
              <p:cNvSpPr>
                <a:spLocks noChangeShapeType="1"/>
              </p:cNvSpPr>
              <p:nvPr/>
            </p:nvSpPr>
            <p:spPr bwMode="auto">
              <a:xfrm>
                <a:off x="3264"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215" name="Line 15">
                <a:extLst>
                  <a:ext uri="{FF2B5EF4-FFF2-40B4-BE49-F238E27FC236}">
                    <a16:creationId xmlns:a16="http://schemas.microsoft.com/office/drawing/2014/main" id="{9E685E98-69A6-5747-8F44-59E26E549FBC}"/>
                  </a:ext>
                </a:extLst>
              </p:cNvPr>
              <p:cNvSpPr>
                <a:spLocks noChangeShapeType="1"/>
              </p:cNvSpPr>
              <p:nvPr/>
            </p:nvSpPr>
            <p:spPr bwMode="auto">
              <a:xfrm>
                <a:off x="960"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216" name="Line 16">
                <a:extLst>
                  <a:ext uri="{FF2B5EF4-FFF2-40B4-BE49-F238E27FC236}">
                    <a16:creationId xmlns:a16="http://schemas.microsoft.com/office/drawing/2014/main" id="{61B40A5C-EEEE-6AE1-28F1-67B038C902FE}"/>
                  </a:ext>
                </a:extLst>
              </p:cNvPr>
              <p:cNvSpPr>
                <a:spLocks noChangeShapeType="1"/>
              </p:cNvSpPr>
              <p:nvPr/>
            </p:nvSpPr>
            <p:spPr bwMode="auto">
              <a:xfrm flipH="1">
                <a:off x="2112"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8200" name="Text Box 17">
              <a:extLst>
                <a:ext uri="{FF2B5EF4-FFF2-40B4-BE49-F238E27FC236}">
                  <a16:creationId xmlns:a16="http://schemas.microsoft.com/office/drawing/2014/main" id="{9330DE3E-7C2C-3D44-7EEB-05C2254504F0}"/>
                </a:ext>
              </a:extLst>
            </p:cNvPr>
            <p:cNvSpPr txBox="1">
              <a:spLocks noChangeArrowheads="1"/>
            </p:cNvSpPr>
            <p:nvPr/>
          </p:nvSpPr>
          <p:spPr bwMode="auto">
            <a:xfrm>
              <a:off x="1305" y="1909"/>
              <a:ext cx="655" cy="142"/>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COSMOVISION</a:t>
              </a:r>
              <a:endParaRPr lang="es-ES" altLang="es-ES" sz="1200">
                <a:latin typeface="Arial" panose="020B0604020202020204" pitchFamily="34" charset="0"/>
              </a:endParaRPr>
            </a:p>
          </p:txBody>
        </p:sp>
        <p:sp>
          <p:nvSpPr>
            <p:cNvPr id="8201" name="Text Box 18">
              <a:extLst>
                <a:ext uri="{FF2B5EF4-FFF2-40B4-BE49-F238E27FC236}">
                  <a16:creationId xmlns:a16="http://schemas.microsoft.com/office/drawing/2014/main" id="{352AB872-5369-9396-549B-EE556C76D20C}"/>
                </a:ext>
              </a:extLst>
            </p:cNvPr>
            <p:cNvSpPr txBox="1">
              <a:spLocks noChangeArrowheads="1"/>
            </p:cNvSpPr>
            <p:nvPr/>
          </p:nvSpPr>
          <p:spPr bwMode="auto">
            <a:xfrm>
              <a:off x="1460" y="2279"/>
              <a:ext cx="654" cy="142"/>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FILOSOFIA</a:t>
              </a:r>
              <a:endParaRPr lang="es-ES" altLang="es-ES" sz="1200">
                <a:latin typeface="Arial" panose="020B0604020202020204" pitchFamily="34" charset="0"/>
              </a:endParaRPr>
            </a:p>
          </p:txBody>
        </p:sp>
        <p:sp>
          <p:nvSpPr>
            <p:cNvPr id="8202" name="Text Box 19">
              <a:extLst>
                <a:ext uri="{FF2B5EF4-FFF2-40B4-BE49-F238E27FC236}">
                  <a16:creationId xmlns:a16="http://schemas.microsoft.com/office/drawing/2014/main" id="{6CCC56F6-DCB3-73C9-779E-AB23C343D639}"/>
                </a:ext>
              </a:extLst>
            </p:cNvPr>
            <p:cNvSpPr txBox="1">
              <a:spLocks noChangeArrowheads="1"/>
            </p:cNvSpPr>
            <p:nvPr/>
          </p:nvSpPr>
          <p:spPr bwMode="auto">
            <a:xfrm>
              <a:off x="1613" y="2650"/>
              <a:ext cx="655" cy="142"/>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TEORIA</a:t>
              </a:r>
              <a:endParaRPr lang="es-ES" altLang="es-ES" sz="1200">
                <a:latin typeface="Arial" panose="020B0604020202020204" pitchFamily="34" charset="0"/>
              </a:endParaRPr>
            </a:p>
          </p:txBody>
        </p:sp>
        <p:sp>
          <p:nvSpPr>
            <p:cNvPr id="8203" name="Text Box 20">
              <a:extLst>
                <a:ext uri="{FF2B5EF4-FFF2-40B4-BE49-F238E27FC236}">
                  <a16:creationId xmlns:a16="http://schemas.microsoft.com/office/drawing/2014/main" id="{AA413299-9AD8-ADF5-ECDB-6FF746D406F2}"/>
                </a:ext>
              </a:extLst>
            </p:cNvPr>
            <p:cNvSpPr txBox="1">
              <a:spLocks noChangeArrowheads="1"/>
            </p:cNvSpPr>
            <p:nvPr/>
          </p:nvSpPr>
          <p:spPr bwMode="auto">
            <a:xfrm>
              <a:off x="1766" y="2984"/>
              <a:ext cx="656" cy="142"/>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PRINCIPIOS</a:t>
              </a:r>
              <a:endParaRPr lang="es-ES" altLang="es-ES" sz="1200">
                <a:latin typeface="Arial" panose="020B0604020202020204" pitchFamily="34" charset="0"/>
              </a:endParaRPr>
            </a:p>
          </p:txBody>
        </p:sp>
        <p:sp>
          <p:nvSpPr>
            <p:cNvPr id="8204" name="Text Box 21">
              <a:extLst>
                <a:ext uri="{FF2B5EF4-FFF2-40B4-BE49-F238E27FC236}">
                  <a16:creationId xmlns:a16="http://schemas.microsoft.com/office/drawing/2014/main" id="{55179910-8657-DE5E-21D0-32B359A06889}"/>
                </a:ext>
              </a:extLst>
            </p:cNvPr>
            <p:cNvSpPr txBox="1">
              <a:spLocks noChangeArrowheads="1"/>
            </p:cNvSpPr>
            <p:nvPr/>
          </p:nvSpPr>
          <p:spPr bwMode="auto">
            <a:xfrm>
              <a:off x="1960" y="3392"/>
              <a:ext cx="654" cy="142"/>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CONCEPTOS</a:t>
              </a:r>
              <a:endParaRPr lang="es-ES" altLang="es-ES" sz="1200">
                <a:latin typeface="Arial" panose="020B0604020202020204" pitchFamily="34" charset="0"/>
              </a:endParaRPr>
            </a:p>
          </p:txBody>
        </p:sp>
        <p:sp>
          <p:nvSpPr>
            <p:cNvPr id="8205" name="Text Box 22">
              <a:extLst>
                <a:ext uri="{FF2B5EF4-FFF2-40B4-BE49-F238E27FC236}">
                  <a16:creationId xmlns:a16="http://schemas.microsoft.com/office/drawing/2014/main" id="{0BF0212E-40B0-9EF0-E656-5E5D448ACA8E}"/>
                </a:ext>
              </a:extLst>
            </p:cNvPr>
            <p:cNvSpPr txBox="1">
              <a:spLocks noChangeArrowheads="1"/>
            </p:cNvSpPr>
            <p:nvPr/>
          </p:nvSpPr>
          <p:spPr bwMode="auto">
            <a:xfrm>
              <a:off x="2229" y="3788"/>
              <a:ext cx="1425" cy="142"/>
            </a:xfrm>
            <a:prstGeom prst="rect">
              <a:avLst/>
            </a:prstGeom>
            <a:solidFill>
              <a:srgbClr val="FF99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ACONTECIMIENTOS / OBJETOS</a:t>
              </a:r>
              <a:endParaRPr lang="es-ES" altLang="es-ES" sz="1200">
                <a:latin typeface="Arial" panose="020B0604020202020204" pitchFamily="34" charset="0"/>
              </a:endParaRPr>
            </a:p>
          </p:txBody>
        </p:sp>
        <p:sp>
          <p:nvSpPr>
            <p:cNvPr id="8206" name="Text Box 23">
              <a:extLst>
                <a:ext uri="{FF2B5EF4-FFF2-40B4-BE49-F238E27FC236}">
                  <a16:creationId xmlns:a16="http://schemas.microsoft.com/office/drawing/2014/main" id="{1F5E0F6F-63FA-087C-2B29-373721D260A3}"/>
                </a:ext>
              </a:extLst>
            </p:cNvPr>
            <p:cNvSpPr txBox="1">
              <a:spLocks noChangeArrowheads="1"/>
            </p:cNvSpPr>
            <p:nvPr/>
          </p:nvSpPr>
          <p:spPr bwMode="auto">
            <a:xfrm>
              <a:off x="3308" y="3243"/>
              <a:ext cx="654" cy="142"/>
            </a:xfrm>
            <a:prstGeom prst="rect">
              <a:avLst/>
            </a:prstGeom>
            <a:solidFill>
              <a:srgbClr val="FFCC99"/>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REGISTROS</a:t>
              </a:r>
              <a:endParaRPr lang="es-ES" altLang="es-ES" sz="1200">
                <a:latin typeface="Arial" panose="020B0604020202020204" pitchFamily="34" charset="0"/>
              </a:endParaRPr>
            </a:p>
          </p:txBody>
        </p:sp>
        <p:sp>
          <p:nvSpPr>
            <p:cNvPr id="8207" name="Text Box 24">
              <a:extLst>
                <a:ext uri="{FF2B5EF4-FFF2-40B4-BE49-F238E27FC236}">
                  <a16:creationId xmlns:a16="http://schemas.microsoft.com/office/drawing/2014/main" id="{78893494-772E-215F-2362-E9A3C6287CA1}"/>
                </a:ext>
              </a:extLst>
            </p:cNvPr>
            <p:cNvSpPr txBox="1">
              <a:spLocks noChangeArrowheads="1"/>
            </p:cNvSpPr>
            <p:nvPr/>
          </p:nvSpPr>
          <p:spPr bwMode="auto">
            <a:xfrm>
              <a:off x="3462" y="2866"/>
              <a:ext cx="962" cy="142"/>
            </a:xfrm>
            <a:prstGeom prst="rect">
              <a:avLst/>
            </a:prstGeom>
            <a:solidFill>
              <a:srgbClr val="FFCC99"/>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TRANSFORMACIONES</a:t>
              </a:r>
              <a:endParaRPr lang="es-ES" altLang="es-ES" sz="1200">
                <a:latin typeface="Arial" panose="020B0604020202020204" pitchFamily="34" charset="0"/>
              </a:endParaRPr>
            </a:p>
          </p:txBody>
        </p:sp>
        <p:sp>
          <p:nvSpPr>
            <p:cNvPr id="8208" name="Text Box 25">
              <a:extLst>
                <a:ext uri="{FF2B5EF4-FFF2-40B4-BE49-F238E27FC236}">
                  <a16:creationId xmlns:a16="http://schemas.microsoft.com/office/drawing/2014/main" id="{605FD099-E096-24FA-8264-DA87431F9A25}"/>
                </a:ext>
              </a:extLst>
            </p:cNvPr>
            <p:cNvSpPr txBox="1">
              <a:spLocks noChangeArrowheads="1"/>
            </p:cNvSpPr>
            <p:nvPr/>
          </p:nvSpPr>
          <p:spPr bwMode="auto">
            <a:xfrm>
              <a:off x="3693" y="2379"/>
              <a:ext cx="731" cy="234"/>
            </a:xfrm>
            <a:prstGeom prst="rect">
              <a:avLst/>
            </a:prstGeom>
            <a:solidFill>
              <a:srgbClr val="FFCC99"/>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JUICIOS DE CONOCIMIENTO</a:t>
              </a:r>
              <a:endParaRPr lang="es-ES" altLang="es-ES" sz="1200">
                <a:latin typeface="Arial" panose="020B0604020202020204" pitchFamily="34" charset="0"/>
              </a:endParaRPr>
            </a:p>
          </p:txBody>
        </p:sp>
        <p:sp>
          <p:nvSpPr>
            <p:cNvPr id="8209" name="Text Box 26">
              <a:extLst>
                <a:ext uri="{FF2B5EF4-FFF2-40B4-BE49-F238E27FC236}">
                  <a16:creationId xmlns:a16="http://schemas.microsoft.com/office/drawing/2014/main" id="{7AB6D47D-33E7-7419-E7E5-D43D48D931A6}"/>
                </a:ext>
              </a:extLst>
            </p:cNvPr>
            <p:cNvSpPr txBox="1">
              <a:spLocks noChangeArrowheads="1"/>
            </p:cNvSpPr>
            <p:nvPr/>
          </p:nvSpPr>
          <p:spPr bwMode="auto">
            <a:xfrm>
              <a:off x="3846" y="1909"/>
              <a:ext cx="655" cy="234"/>
            </a:xfrm>
            <a:prstGeom prst="rect">
              <a:avLst/>
            </a:prstGeom>
            <a:solidFill>
              <a:srgbClr val="FFCC99"/>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JUICIOS DE VALOR</a:t>
              </a:r>
              <a:endParaRPr lang="es-ES" altLang="es-ES" sz="1200">
                <a:latin typeface="Arial" panose="020B0604020202020204" pitchFamily="34" charset="0"/>
              </a:endParaRPr>
            </a:p>
          </p:txBody>
        </p:sp>
        <p:sp>
          <p:nvSpPr>
            <p:cNvPr id="8210" name="Text Box 27">
              <a:extLst>
                <a:ext uri="{FF2B5EF4-FFF2-40B4-BE49-F238E27FC236}">
                  <a16:creationId xmlns:a16="http://schemas.microsoft.com/office/drawing/2014/main" id="{0595F527-4EE2-3E9C-F18A-A56E865CE40E}"/>
                </a:ext>
              </a:extLst>
            </p:cNvPr>
            <p:cNvSpPr txBox="1">
              <a:spLocks noChangeArrowheads="1"/>
            </p:cNvSpPr>
            <p:nvPr/>
          </p:nvSpPr>
          <p:spPr bwMode="auto">
            <a:xfrm>
              <a:off x="2538" y="1946"/>
              <a:ext cx="770" cy="280"/>
            </a:xfrm>
            <a:prstGeom prst="rect">
              <a:avLst/>
            </a:prstGeom>
            <a:solidFill>
              <a:srgbClr val="CCFFCC"/>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CUESTION / ES</a:t>
              </a:r>
            </a:p>
            <a:p>
              <a:pPr algn="ctr">
                <a:spcBef>
                  <a:spcPct val="50000"/>
                </a:spcBef>
                <a:buFontTx/>
                <a:buNone/>
              </a:pPr>
              <a:r>
                <a:rPr lang="es-ES_tradnl" altLang="es-ES" sz="1200">
                  <a:latin typeface="Arial" panose="020B0604020202020204" pitchFamily="34" charset="0"/>
                </a:rPr>
                <a:t>CENTRAL / ES</a:t>
              </a:r>
              <a:endParaRPr lang="es-ES" altLang="es-ES" sz="1200">
                <a:latin typeface="Arial" panose="020B0604020202020204" pitchFamily="34" charset="0"/>
              </a:endParaRPr>
            </a:p>
          </p:txBody>
        </p:sp>
        <p:sp>
          <p:nvSpPr>
            <p:cNvPr id="8211" name="Line 28">
              <a:extLst>
                <a:ext uri="{FF2B5EF4-FFF2-40B4-BE49-F238E27FC236}">
                  <a16:creationId xmlns:a16="http://schemas.microsoft.com/office/drawing/2014/main" id="{DAD4098A-A99F-BF1D-6EFD-302E6E1202C7}"/>
                </a:ext>
              </a:extLst>
            </p:cNvPr>
            <p:cNvSpPr>
              <a:spLocks noChangeShapeType="1"/>
            </p:cNvSpPr>
            <p:nvPr/>
          </p:nvSpPr>
          <p:spPr bwMode="auto">
            <a:xfrm>
              <a:off x="1998" y="1601"/>
              <a:ext cx="924" cy="211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212" name="Line 29">
              <a:extLst>
                <a:ext uri="{FF2B5EF4-FFF2-40B4-BE49-F238E27FC236}">
                  <a16:creationId xmlns:a16="http://schemas.microsoft.com/office/drawing/2014/main" id="{D9670060-DC54-5D59-F403-0041519775BF}"/>
                </a:ext>
              </a:extLst>
            </p:cNvPr>
            <p:cNvSpPr>
              <a:spLocks noChangeShapeType="1"/>
            </p:cNvSpPr>
            <p:nvPr/>
          </p:nvSpPr>
          <p:spPr bwMode="auto">
            <a:xfrm flipH="1">
              <a:off x="2916" y="1589"/>
              <a:ext cx="924" cy="211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8196" name="Text Box 30">
            <a:extLst>
              <a:ext uri="{FF2B5EF4-FFF2-40B4-BE49-F238E27FC236}">
                <a16:creationId xmlns:a16="http://schemas.microsoft.com/office/drawing/2014/main" id="{C674869E-0764-1446-76E7-F33725C9AEBF}"/>
              </a:ext>
            </a:extLst>
          </p:cNvPr>
          <p:cNvSpPr txBox="1">
            <a:spLocks noChangeArrowheads="1"/>
          </p:cNvSpPr>
          <p:nvPr/>
        </p:nvSpPr>
        <p:spPr bwMode="auto">
          <a:xfrm>
            <a:off x="3276600" y="8382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 altLang="es-ES" sz="1800" b="1">
                <a:latin typeface="Arial" panose="020B0604020202020204" pitchFamily="34" charset="0"/>
              </a:rPr>
              <a:t>Instrumentos para aprender significativamente:</a:t>
            </a:r>
          </a:p>
          <a:p>
            <a:pPr algn="ctr">
              <a:spcBef>
                <a:spcPct val="0"/>
              </a:spcBef>
              <a:buFontTx/>
              <a:buNone/>
            </a:pPr>
            <a:r>
              <a:rPr lang="es-ES" altLang="es-ES" sz="1800" b="1">
                <a:latin typeface="Arial" panose="020B0604020202020204" pitchFamily="34" charset="0"/>
              </a:rPr>
              <a:t>La V de Gowin</a:t>
            </a:r>
            <a:endParaRPr lang="es-ES_tradnl" altLang="es-ES" sz="2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51D516BC-6FB2-5E9F-FDD0-931F1018B0D8}"/>
              </a:ext>
            </a:extLst>
          </p:cNvPr>
          <p:cNvSpPr>
            <a:spLocks noGrp="1" noChangeArrowheads="1"/>
          </p:cNvSpPr>
          <p:nvPr>
            <p:ph type="body" idx="1"/>
          </p:nvPr>
        </p:nvSpPr>
        <p:spPr>
          <a:xfrm>
            <a:off x="2209800" y="1004758"/>
            <a:ext cx="7772400" cy="5256213"/>
          </a:xfrm>
        </p:spPr>
        <p:txBody>
          <a:bodyPr>
            <a:normAutofit fontScale="92500" lnSpcReduction="20000"/>
          </a:bodyPr>
          <a:lstStyle/>
          <a:p>
            <a:pPr algn="just" eaLnBrk="1" hangingPunct="1">
              <a:lnSpc>
                <a:spcPct val="80000"/>
              </a:lnSpc>
            </a:pPr>
            <a:r>
              <a:rPr lang="es-ES" altLang="es-ES" sz="2800" dirty="0"/>
              <a:t>Esta </a:t>
            </a:r>
            <a:r>
              <a:rPr lang="es-ES" altLang="es-ES" sz="2800" b="1" dirty="0"/>
              <a:t>parte izquierda de la UVE reúne el soporte teórico</a:t>
            </a:r>
            <a:r>
              <a:rPr lang="es-ES" altLang="es-ES" sz="2800" dirty="0"/>
              <a:t> y repertorio de suposiciones acerca de la pregunta central inherente a toda investigación.</a:t>
            </a:r>
          </a:p>
          <a:p>
            <a:pPr algn="just" eaLnBrk="1" hangingPunct="1">
              <a:lnSpc>
                <a:spcPct val="80000"/>
              </a:lnSpc>
            </a:pPr>
            <a:r>
              <a:rPr lang="es-ES" altLang="es-ES" sz="2800" dirty="0"/>
              <a:t>En la parte de la izquierda encontraremos:</a:t>
            </a:r>
          </a:p>
          <a:p>
            <a:pPr lvl="1" algn="just" eaLnBrk="1" hangingPunct="1">
              <a:lnSpc>
                <a:spcPct val="80000"/>
              </a:lnSpc>
            </a:pPr>
            <a:r>
              <a:rPr lang="es-ES" altLang="es-ES" sz="2400" dirty="0"/>
              <a:t> la cosmovisión, </a:t>
            </a:r>
          </a:p>
          <a:p>
            <a:pPr lvl="1" algn="just" eaLnBrk="1" hangingPunct="1">
              <a:lnSpc>
                <a:spcPct val="80000"/>
              </a:lnSpc>
            </a:pPr>
            <a:r>
              <a:rPr lang="es-ES" altLang="es-ES" sz="2400" dirty="0"/>
              <a:t>conocimiento filosófico </a:t>
            </a:r>
          </a:p>
          <a:p>
            <a:pPr lvl="1" algn="just" eaLnBrk="1" hangingPunct="1">
              <a:lnSpc>
                <a:spcPct val="80000"/>
              </a:lnSpc>
            </a:pPr>
            <a:r>
              <a:rPr lang="es-ES" altLang="es-ES" sz="2400" dirty="0"/>
              <a:t>y conocimiento teórico que están en el punto de partida de cualquier investigación: teoría y principios teóricos</a:t>
            </a:r>
          </a:p>
          <a:p>
            <a:pPr lvl="1" algn="just" eaLnBrk="1" hangingPunct="1">
              <a:lnSpc>
                <a:spcPct val="80000"/>
              </a:lnSpc>
            </a:pPr>
            <a:r>
              <a:rPr lang="es-ES" altLang="es-ES" sz="2400" dirty="0"/>
              <a:t>Conceptos</a:t>
            </a:r>
          </a:p>
          <a:p>
            <a:pPr algn="just" eaLnBrk="1" hangingPunct="1">
              <a:lnSpc>
                <a:spcPct val="80000"/>
              </a:lnSpc>
            </a:pPr>
            <a:r>
              <a:rPr lang="es-ES" altLang="es-ES" sz="2800" dirty="0"/>
              <a:t>Esta parte izquierda de la UVE se organiza en sentido de lo más general hacia lo más específico, de modo que se empieza por expresar la visión del mundo y se acaba por nombrar y definir  los conceptos más importantes.</a:t>
            </a:r>
          </a:p>
          <a:p>
            <a:pPr algn="just" eaLnBrk="1" hangingPunct="1">
              <a:lnSpc>
                <a:spcPct val="80000"/>
              </a:lnSpc>
            </a:pPr>
            <a:r>
              <a:rPr lang="es-ES" altLang="es-ES" sz="2800" dirty="0"/>
              <a:t>Éstos por su parte, se pueden presentar por medio de un mapa conceptual. </a:t>
            </a:r>
          </a:p>
          <a:p>
            <a:pPr eaLnBrk="1" hangingPunct="1">
              <a:lnSpc>
                <a:spcPct val="80000"/>
              </a:lnSpc>
            </a:pPr>
            <a:endParaRPr lang="es-ES" altLang="es-E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03CB4730-B1B3-44A5-289D-09F1A254B182}"/>
              </a:ext>
            </a:extLst>
          </p:cNvPr>
          <p:cNvGrpSpPr>
            <a:grpSpLocks/>
          </p:cNvGrpSpPr>
          <p:nvPr/>
        </p:nvGrpSpPr>
        <p:grpSpPr bwMode="auto">
          <a:xfrm>
            <a:off x="1524000" y="0"/>
            <a:ext cx="9144000" cy="6858000"/>
            <a:chOff x="0" y="0"/>
            <a:chExt cx="5760" cy="4320"/>
          </a:xfrm>
        </p:grpSpPr>
        <p:sp>
          <p:nvSpPr>
            <p:cNvPr id="10255" name="Rectangle 3">
              <a:extLst>
                <a:ext uri="{FF2B5EF4-FFF2-40B4-BE49-F238E27FC236}">
                  <a16:creationId xmlns:a16="http://schemas.microsoft.com/office/drawing/2014/main" id="{207E751F-EA2A-12BA-4F08-8C111781976B}"/>
                </a:ext>
              </a:extLst>
            </p:cNvPr>
            <p:cNvSpPr>
              <a:spLocks noChangeArrowheads="1"/>
            </p:cNvSpPr>
            <p:nvPr/>
          </p:nvSpPr>
          <p:spPr bwMode="auto">
            <a:xfrm>
              <a:off x="0" y="0"/>
              <a:ext cx="5760" cy="4320"/>
            </a:xfrm>
            <a:prstGeom prst="rect">
              <a:avLst/>
            </a:prstGeom>
            <a:solidFill>
              <a:srgbClr val="FAF9D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0256" name="Rectangle 4">
              <a:extLst>
                <a:ext uri="{FF2B5EF4-FFF2-40B4-BE49-F238E27FC236}">
                  <a16:creationId xmlns:a16="http://schemas.microsoft.com/office/drawing/2014/main" id="{905B47D3-C576-C2AC-E64E-2D46C800493B}"/>
                </a:ext>
              </a:extLst>
            </p:cNvPr>
            <p:cNvSpPr>
              <a:spLocks noChangeArrowheads="1"/>
            </p:cNvSpPr>
            <p:nvPr/>
          </p:nvSpPr>
          <p:spPr bwMode="auto">
            <a:xfrm>
              <a:off x="0" y="0"/>
              <a:ext cx="930" cy="2704"/>
            </a:xfrm>
            <a:prstGeom prst="rect">
              <a:avLst/>
            </a:prstGeom>
            <a:solidFill>
              <a:srgbClr val="B4B08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0257" name="Line 5">
              <a:extLst>
                <a:ext uri="{FF2B5EF4-FFF2-40B4-BE49-F238E27FC236}">
                  <a16:creationId xmlns:a16="http://schemas.microsoft.com/office/drawing/2014/main" id="{9875E834-A3A5-2076-2369-99966B5F89A1}"/>
                </a:ext>
              </a:extLst>
            </p:cNvPr>
            <p:cNvSpPr>
              <a:spLocks noChangeShapeType="1"/>
            </p:cNvSpPr>
            <p:nvPr/>
          </p:nvSpPr>
          <p:spPr bwMode="auto">
            <a:xfrm>
              <a:off x="0" y="2704"/>
              <a:ext cx="93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58" name="Rectangle 6">
              <a:extLst>
                <a:ext uri="{FF2B5EF4-FFF2-40B4-BE49-F238E27FC236}">
                  <a16:creationId xmlns:a16="http://schemas.microsoft.com/office/drawing/2014/main" id="{C9B13892-591E-B3F1-C2B7-8181285D1FAF}"/>
                </a:ext>
              </a:extLst>
            </p:cNvPr>
            <p:cNvSpPr>
              <a:spLocks noChangeArrowheads="1"/>
            </p:cNvSpPr>
            <p:nvPr/>
          </p:nvSpPr>
          <p:spPr bwMode="auto">
            <a:xfrm>
              <a:off x="4073" y="279"/>
              <a:ext cx="1406" cy="227"/>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0259" name="Line 7">
              <a:extLst>
                <a:ext uri="{FF2B5EF4-FFF2-40B4-BE49-F238E27FC236}">
                  <a16:creationId xmlns:a16="http://schemas.microsoft.com/office/drawing/2014/main" id="{6168B7F1-490F-6215-FDBC-63390DB26E19}"/>
                </a:ext>
              </a:extLst>
            </p:cNvPr>
            <p:cNvSpPr>
              <a:spLocks noChangeShapeType="1"/>
            </p:cNvSpPr>
            <p:nvPr/>
          </p:nvSpPr>
          <p:spPr bwMode="auto">
            <a:xfrm>
              <a:off x="431" y="391"/>
              <a:ext cx="517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60" name="Line 8">
              <a:extLst>
                <a:ext uri="{FF2B5EF4-FFF2-40B4-BE49-F238E27FC236}">
                  <a16:creationId xmlns:a16="http://schemas.microsoft.com/office/drawing/2014/main" id="{162558C8-CF1A-3949-89AB-02F3442E02C9}"/>
                </a:ext>
              </a:extLst>
            </p:cNvPr>
            <p:cNvSpPr>
              <a:spLocks noChangeShapeType="1"/>
            </p:cNvSpPr>
            <p:nvPr/>
          </p:nvSpPr>
          <p:spPr bwMode="auto">
            <a:xfrm rot="-5400000">
              <a:off x="-434" y="1364"/>
              <a:ext cx="272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10243" name="Group 9">
            <a:extLst>
              <a:ext uri="{FF2B5EF4-FFF2-40B4-BE49-F238E27FC236}">
                <a16:creationId xmlns:a16="http://schemas.microsoft.com/office/drawing/2014/main" id="{8EE7A6BE-8EDF-7E17-A89F-EC12B17FF64B}"/>
              </a:ext>
            </a:extLst>
          </p:cNvPr>
          <p:cNvGrpSpPr>
            <a:grpSpLocks/>
          </p:cNvGrpSpPr>
          <p:nvPr/>
        </p:nvGrpSpPr>
        <p:grpSpPr bwMode="auto">
          <a:xfrm>
            <a:off x="3200400" y="215900"/>
            <a:ext cx="6629400" cy="7213600"/>
            <a:chOff x="1056" y="136"/>
            <a:chExt cx="4128" cy="4393"/>
          </a:xfrm>
        </p:grpSpPr>
        <p:sp>
          <p:nvSpPr>
            <p:cNvPr id="10244" name="Text Box 10">
              <a:extLst>
                <a:ext uri="{FF2B5EF4-FFF2-40B4-BE49-F238E27FC236}">
                  <a16:creationId xmlns:a16="http://schemas.microsoft.com/office/drawing/2014/main" id="{36FEEB9C-336A-BE42-4A5D-E40A0F90F798}"/>
                </a:ext>
              </a:extLst>
            </p:cNvPr>
            <p:cNvSpPr txBox="1">
              <a:spLocks noChangeArrowheads="1"/>
            </p:cNvSpPr>
            <p:nvPr/>
          </p:nvSpPr>
          <p:spPr bwMode="auto">
            <a:xfrm>
              <a:off x="1104" y="136"/>
              <a:ext cx="912" cy="211"/>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Conceptual</a:t>
              </a:r>
              <a:endParaRPr lang="es-ES" altLang="es-ES" sz="1600" b="1" i="1">
                <a:latin typeface="Andale Mono" pitchFamily="49" charset="0"/>
              </a:endParaRPr>
            </a:p>
          </p:txBody>
        </p:sp>
        <p:sp>
          <p:nvSpPr>
            <p:cNvPr id="10245" name="Text Box 11">
              <a:extLst>
                <a:ext uri="{FF2B5EF4-FFF2-40B4-BE49-F238E27FC236}">
                  <a16:creationId xmlns:a16="http://schemas.microsoft.com/office/drawing/2014/main" id="{5FC872AF-64AB-B516-886A-D8A0B2536344}"/>
                </a:ext>
              </a:extLst>
            </p:cNvPr>
            <p:cNvSpPr txBox="1">
              <a:spLocks noChangeArrowheads="1"/>
            </p:cNvSpPr>
            <p:nvPr/>
          </p:nvSpPr>
          <p:spPr bwMode="auto">
            <a:xfrm>
              <a:off x="4128" y="136"/>
              <a:ext cx="1056" cy="211"/>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Metodológico</a:t>
              </a:r>
              <a:endParaRPr lang="es-ES" altLang="es-ES" sz="1600" b="1" i="1">
                <a:latin typeface="Andale Mono" pitchFamily="49" charset="0"/>
              </a:endParaRPr>
            </a:p>
          </p:txBody>
        </p:sp>
        <p:grpSp>
          <p:nvGrpSpPr>
            <p:cNvPr id="10246" name="Group 12">
              <a:extLst>
                <a:ext uri="{FF2B5EF4-FFF2-40B4-BE49-F238E27FC236}">
                  <a16:creationId xmlns:a16="http://schemas.microsoft.com/office/drawing/2014/main" id="{8D25F70B-41E6-12D3-6615-273CC5F6AA17}"/>
                </a:ext>
              </a:extLst>
            </p:cNvPr>
            <p:cNvGrpSpPr>
              <a:grpSpLocks/>
            </p:cNvGrpSpPr>
            <p:nvPr/>
          </p:nvGrpSpPr>
          <p:grpSpPr bwMode="auto">
            <a:xfrm>
              <a:off x="1160" y="427"/>
              <a:ext cx="3832" cy="2199"/>
              <a:chOff x="200" y="816"/>
              <a:chExt cx="3832" cy="3312"/>
            </a:xfrm>
          </p:grpSpPr>
          <p:sp>
            <p:nvSpPr>
              <p:cNvPr id="10251" name="Line 13">
                <a:extLst>
                  <a:ext uri="{FF2B5EF4-FFF2-40B4-BE49-F238E27FC236}">
                    <a16:creationId xmlns:a16="http://schemas.microsoft.com/office/drawing/2014/main" id="{29E04438-AE1D-2381-68A6-95A660D11229}"/>
                  </a:ext>
                </a:extLst>
              </p:cNvPr>
              <p:cNvSpPr>
                <a:spLocks noChangeShapeType="1"/>
              </p:cNvSpPr>
              <p:nvPr/>
            </p:nvSpPr>
            <p:spPr bwMode="auto">
              <a:xfrm>
                <a:off x="200"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52" name="Line 14">
                <a:extLst>
                  <a:ext uri="{FF2B5EF4-FFF2-40B4-BE49-F238E27FC236}">
                    <a16:creationId xmlns:a16="http://schemas.microsoft.com/office/drawing/2014/main" id="{F02DB069-A432-40EC-2406-1C1C05630D12}"/>
                  </a:ext>
                </a:extLst>
              </p:cNvPr>
              <p:cNvSpPr>
                <a:spLocks noChangeShapeType="1"/>
              </p:cNvSpPr>
              <p:nvPr/>
            </p:nvSpPr>
            <p:spPr bwMode="auto">
              <a:xfrm>
                <a:off x="3264"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53" name="Line 15">
                <a:extLst>
                  <a:ext uri="{FF2B5EF4-FFF2-40B4-BE49-F238E27FC236}">
                    <a16:creationId xmlns:a16="http://schemas.microsoft.com/office/drawing/2014/main" id="{9DF6356A-9FB0-9097-DE22-8E2F5A6934F0}"/>
                  </a:ext>
                </a:extLst>
              </p:cNvPr>
              <p:cNvSpPr>
                <a:spLocks noChangeShapeType="1"/>
              </p:cNvSpPr>
              <p:nvPr/>
            </p:nvSpPr>
            <p:spPr bwMode="auto">
              <a:xfrm>
                <a:off x="960"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54" name="Line 16">
                <a:extLst>
                  <a:ext uri="{FF2B5EF4-FFF2-40B4-BE49-F238E27FC236}">
                    <a16:creationId xmlns:a16="http://schemas.microsoft.com/office/drawing/2014/main" id="{5B04CFF0-C261-25BB-40D9-D1955E8D45D3}"/>
                  </a:ext>
                </a:extLst>
              </p:cNvPr>
              <p:cNvSpPr>
                <a:spLocks noChangeShapeType="1"/>
              </p:cNvSpPr>
              <p:nvPr/>
            </p:nvSpPr>
            <p:spPr bwMode="auto">
              <a:xfrm flipH="1">
                <a:off x="2112"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10247" name="Text Box 17">
              <a:extLst>
                <a:ext uri="{FF2B5EF4-FFF2-40B4-BE49-F238E27FC236}">
                  <a16:creationId xmlns:a16="http://schemas.microsoft.com/office/drawing/2014/main" id="{2B8CC408-6C92-DD41-CE5E-98144BB08DBC}"/>
                </a:ext>
              </a:extLst>
            </p:cNvPr>
            <p:cNvSpPr txBox="1">
              <a:spLocks noChangeArrowheads="1"/>
            </p:cNvSpPr>
            <p:nvPr/>
          </p:nvSpPr>
          <p:spPr bwMode="auto">
            <a:xfrm>
              <a:off x="1056" y="748"/>
              <a:ext cx="816" cy="171"/>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COSMOVISION</a:t>
              </a:r>
              <a:endParaRPr lang="es-ES" altLang="es-ES" sz="1200">
                <a:latin typeface="Arial" panose="020B0604020202020204" pitchFamily="34" charset="0"/>
              </a:endParaRPr>
            </a:p>
          </p:txBody>
        </p:sp>
        <p:sp>
          <p:nvSpPr>
            <p:cNvPr id="10248" name="Text Box 18">
              <a:extLst>
                <a:ext uri="{FF2B5EF4-FFF2-40B4-BE49-F238E27FC236}">
                  <a16:creationId xmlns:a16="http://schemas.microsoft.com/office/drawing/2014/main" id="{FCEC4D6A-C107-953C-8C83-DD3819CD290B}"/>
                </a:ext>
              </a:extLst>
            </p:cNvPr>
            <p:cNvSpPr txBox="1">
              <a:spLocks noChangeArrowheads="1"/>
            </p:cNvSpPr>
            <p:nvPr/>
          </p:nvSpPr>
          <p:spPr bwMode="auto">
            <a:xfrm>
              <a:off x="1440" y="2896"/>
              <a:ext cx="3456" cy="1633"/>
            </a:xfrm>
            <a:prstGeom prst="rect">
              <a:avLst/>
            </a:prstGeom>
            <a:solidFill>
              <a:srgbClr val="FFCC00"/>
            </a:solidFill>
            <a:ln w="6350">
              <a:solidFill>
                <a:schemeClr val="tx1"/>
              </a:solidFill>
              <a:miter lim="800000"/>
              <a:headEnd/>
              <a:tailEnd/>
            </a:ln>
          </p:spPr>
          <p:txBody>
            <a:bodyPr lIns="198000" rIns="1980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s-ES_tradnl" altLang="es-ES" sz="1200">
                <a:latin typeface="Arial" panose="020B0604020202020204" pitchFamily="34" charset="0"/>
              </a:endParaRPr>
            </a:p>
            <a:p>
              <a:pPr algn="ctr">
                <a:spcBef>
                  <a:spcPct val="50000"/>
                </a:spcBef>
                <a:buFontTx/>
                <a:buNone/>
              </a:pPr>
              <a:endParaRPr lang="es-ES_tradnl" altLang="es-ES" sz="1200">
                <a:latin typeface="Arial" panose="020B0604020202020204" pitchFamily="34" charset="0"/>
              </a:endParaRPr>
            </a:p>
            <a:p>
              <a:pPr algn="ctr">
                <a:spcBef>
                  <a:spcPct val="50000"/>
                </a:spcBef>
                <a:buFontTx/>
                <a:buNone/>
              </a:pPr>
              <a:endParaRPr lang="es-ES_tradnl" altLang="es-ES" sz="1200">
                <a:latin typeface="Arial" panose="020B0604020202020204" pitchFamily="34" charset="0"/>
              </a:endParaRPr>
            </a:p>
            <a:p>
              <a:pPr algn="ctr">
                <a:spcBef>
                  <a:spcPct val="50000"/>
                </a:spcBef>
                <a:buFontTx/>
                <a:buNone/>
              </a:pPr>
              <a:r>
                <a:rPr lang="es-ES_tradnl" altLang="es-ES" sz="1400" b="1">
                  <a:latin typeface="Arial" panose="020B0604020202020204" pitchFamily="34" charset="0"/>
                </a:rPr>
                <a:t>LA CREENCIA GENERAL Y EL SISTEMA DE CONOCIMIENTOS QUE MOTIVAN Y ORIENTAN LA INVESTIGACION</a:t>
              </a:r>
            </a:p>
            <a:p>
              <a:pPr eaLnBrk="1" hangingPunct="1"/>
              <a:r>
                <a:rPr lang="es-ES" altLang="es-ES" sz="1400">
                  <a:solidFill>
                    <a:srgbClr val="0066FF"/>
                  </a:solidFill>
                </a:rPr>
                <a:t>Puede ser considerada como una opinión sobre el mundo y su funcionamiento.</a:t>
              </a:r>
            </a:p>
            <a:p>
              <a:pPr algn="ctr">
                <a:spcBef>
                  <a:spcPct val="50000"/>
                </a:spcBef>
                <a:buFontTx/>
                <a:buNone/>
              </a:pPr>
              <a:endParaRPr lang="es-ES_tradnl" altLang="es-ES" sz="1400" b="1">
                <a:latin typeface="Arial" panose="020B0604020202020204" pitchFamily="34" charset="0"/>
              </a:endParaRPr>
            </a:p>
            <a:p>
              <a:pPr algn="ctr">
                <a:spcBef>
                  <a:spcPct val="50000"/>
                </a:spcBef>
                <a:buFontTx/>
                <a:buNone/>
              </a:pPr>
              <a:endParaRPr lang="es-ES" altLang="es-ES" sz="1400" b="1">
                <a:latin typeface="Arial" panose="020B0604020202020204" pitchFamily="34" charset="0"/>
              </a:endParaRPr>
            </a:p>
          </p:txBody>
        </p:sp>
        <p:sp>
          <p:nvSpPr>
            <p:cNvPr id="10249" name="Rectangle 19">
              <a:extLst>
                <a:ext uri="{FF2B5EF4-FFF2-40B4-BE49-F238E27FC236}">
                  <a16:creationId xmlns:a16="http://schemas.microsoft.com/office/drawing/2014/main" id="{F8CDFFAA-D7E9-43D0-5D0B-81509E77E12C}"/>
                </a:ext>
              </a:extLst>
            </p:cNvPr>
            <p:cNvSpPr>
              <a:spLocks noChangeArrowheads="1"/>
            </p:cNvSpPr>
            <p:nvPr/>
          </p:nvSpPr>
          <p:spPr bwMode="auto">
            <a:xfrm>
              <a:off x="1296" y="2935"/>
              <a:ext cx="3672"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400" b="1" u="sng">
                  <a:solidFill>
                    <a:srgbClr val="FF0000"/>
                  </a:solidFill>
                  <a:latin typeface="Andale Mono" pitchFamily="49" charset="0"/>
                </a:rPr>
                <a:t>Cosmovisión</a:t>
              </a:r>
              <a:endParaRPr lang="es-ES" altLang="es-ES" sz="2400" b="1" u="sng">
                <a:solidFill>
                  <a:srgbClr val="FF0000"/>
                </a:solidFill>
                <a:latin typeface="Andale Mono" pitchFamily="49" charset="0"/>
              </a:endParaRPr>
            </a:p>
          </p:txBody>
        </p:sp>
        <p:sp>
          <p:nvSpPr>
            <p:cNvPr id="10250" name="Line 20">
              <a:extLst>
                <a:ext uri="{FF2B5EF4-FFF2-40B4-BE49-F238E27FC236}">
                  <a16:creationId xmlns:a16="http://schemas.microsoft.com/office/drawing/2014/main" id="{9663B342-E252-8F45-0B68-3F64081685F8}"/>
                </a:ext>
              </a:extLst>
            </p:cNvPr>
            <p:cNvSpPr>
              <a:spLocks noChangeShapeType="1"/>
            </p:cNvSpPr>
            <p:nvPr/>
          </p:nvSpPr>
          <p:spPr bwMode="auto">
            <a:xfrm>
              <a:off x="1920" y="427"/>
              <a:ext cx="192" cy="386"/>
            </a:xfrm>
            <a:prstGeom prst="line">
              <a:avLst/>
            </a:prstGeom>
            <a:noFill/>
            <a:ln w="762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s-E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a:extLst>
              <a:ext uri="{FF2B5EF4-FFF2-40B4-BE49-F238E27FC236}">
                <a16:creationId xmlns:a16="http://schemas.microsoft.com/office/drawing/2014/main" id="{0DA787E0-F505-BF61-DE90-C8DBD7A0D466}"/>
              </a:ext>
            </a:extLst>
          </p:cNvPr>
          <p:cNvGrpSpPr>
            <a:grpSpLocks/>
          </p:cNvGrpSpPr>
          <p:nvPr/>
        </p:nvGrpSpPr>
        <p:grpSpPr bwMode="auto">
          <a:xfrm>
            <a:off x="1524000" y="0"/>
            <a:ext cx="9144000" cy="6858000"/>
            <a:chOff x="0" y="0"/>
            <a:chExt cx="5760" cy="4320"/>
          </a:xfrm>
        </p:grpSpPr>
        <p:sp>
          <p:nvSpPr>
            <p:cNvPr id="11280" name="Rectangle 3">
              <a:extLst>
                <a:ext uri="{FF2B5EF4-FFF2-40B4-BE49-F238E27FC236}">
                  <a16:creationId xmlns:a16="http://schemas.microsoft.com/office/drawing/2014/main" id="{838D76AC-57C0-E1E5-C534-F67A05D759EC}"/>
                </a:ext>
              </a:extLst>
            </p:cNvPr>
            <p:cNvSpPr>
              <a:spLocks noChangeArrowheads="1"/>
            </p:cNvSpPr>
            <p:nvPr/>
          </p:nvSpPr>
          <p:spPr bwMode="auto">
            <a:xfrm>
              <a:off x="0" y="0"/>
              <a:ext cx="5760" cy="4320"/>
            </a:xfrm>
            <a:prstGeom prst="rect">
              <a:avLst/>
            </a:prstGeom>
            <a:solidFill>
              <a:srgbClr val="FAF9D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1281" name="Rectangle 4">
              <a:extLst>
                <a:ext uri="{FF2B5EF4-FFF2-40B4-BE49-F238E27FC236}">
                  <a16:creationId xmlns:a16="http://schemas.microsoft.com/office/drawing/2014/main" id="{6A43E0AC-0245-A2DA-5EB0-C30FF762FA8D}"/>
                </a:ext>
              </a:extLst>
            </p:cNvPr>
            <p:cNvSpPr>
              <a:spLocks noChangeArrowheads="1"/>
            </p:cNvSpPr>
            <p:nvPr/>
          </p:nvSpPr>
          <p:spPr bwMode="auto">
            <a:xfrm>
              <a:off x="0" y="0"/>
              <a:ext cx="930" cy="2704"/>
            </a:xfrm>
            <a:prstGeom prst="rect">
              <a:avLst/>
            </a:prstGeom>
            <a:solidFill>
              <a:srgbClr val="B4B08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1282" name="Line 5">
              <a:extLst>
                <a:ext uri="{FF2B5EF4-FFF2-40B4-BE49-F238E27FC236}">
                  <a16:creationId xmlns:a16="http://schemas.microsoft.com/office/drawing/2014/main" id="{7F27CC8F-0806-E8DB-16FA-D806FAD92DE8}"/>
                </a:ext>
              </a:extLst>
            </p:cNvPr>
            <p:cNvSpPr>
              <a:spLocks noChangeShapeType="1"/>
            </p:cNvSpPr>
            <p:nvPr/>
          </p:nvSpPr>
          <p:spPr bwMode="auto">
            <a:xfrm>
              <a:off x="0" y="2704"/>
              <a:ext cx="93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1283" name="Rectangle 6">
              <a:extLst>
                <a:ext uri="{FF2B5EF4-FFF2-40B4-BE49-F238E27FC236}">
                  <a16:creationId xmlns:a16="http://schemas.microsoft.com/office/drawing/2014/main" id="{BA58E892-4746-9BC2-2217-53F9F798AFA6}"/>
                </a:ext>
              </a:extLst>
            </p:cNvPr>
            <p:cNvSpPr>
              <a:spLocks noChangeArrowheads="1"/>
            </p:cNvSpPr>
            <p:nvPr/>
          </p:nvSpPr>
          <p:spPr bwMode="auto">
            <a:xfrm>
              <a:off x="4073" y="279"/>
              <a:ext cx="1406" cy="227"/>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a:p>
          </p:txBody>
        </p:sp>
        <p:sp>
          <p:nvSpPr>
            <p:cNvPr id="11284" name="Line 7">
              <a:extLst>
                <a:ext uri="{FF2B5EF4-FFF2-40B4-BE49-F238E27FC236}">
                  <a16:creationId xmlns:a16="http://schemas.microsoft.com/office/drawing/2014/main" id="{A5D6F06A-3B6C-83F1-EBAA-6B28BEDBD971}"/>
                </a:ext>
              </a:extLst>
            </p:cNvPr>
            <p:cNvSpPr>
              <a:spLocks noChangeShapeType="1"/>
            </p:cNvSpPr>
            <p:nvPr/>
          </p:nvSpPr>
          <p:spPr bwMode="auto">
            <a:xfrm>
              <a:off x="431" y="391"/>
              <a:ext cx="517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1285" name="Line 8">
              <a:extLst>
                <a:ext uri="{FF2B5EF4-FFF2-40B4-BE49-F238E27FC236}">
                  <a16:creationId xmlns:a16="http://schemas.microsoft.com/office/drawing/2014/main" id="{1C9EDCBE-E5AE-2BC9-D83A-6B46AFD5F04D}"/>
                </a:ext>
              </a:extLst>
            </p:cNvPr>
            <p:cNvSpPr>
              <a:spLocks noChangeShapeType="1"/>
            </p:cNvSpPr>
            <p:nvPr/>
          </p:nvSpPr>
          <p:spPr bwMode="auto">
            <a:xfrm rot="-5400000">
              <a:off x="-434" y="1364"/>
              <a:ext cx="272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11267" name="Group 9">
            <a:extLst>
              <a:ext uri="{FF2B5EF4-FFF2-40B4-BE49-F238E27FC236}">
                <a16:creationId xmlns:a16="http://schemas.microsoft.com/office/drawing/2014/main" id="{4B88FEC4-BD04-295D-2FE5-4ED2070A7F3E}"/>
              </a:ext>
            </a:extLst>
          </p:cNvPr>
          <p:cNvGrpSpPr>
            <a:grpSpLocks/>
          </p:cNvGrpSpPr>
          <p:nvPr/>
        </p:nvGrpSpPr>
        <p:grpSpPr bwMode="auto">
          <a:xfrm>
            <a:off x="3314700" y="228600"/>
            <a:ext cx="6553200" cy="6586538"/>
            <a:chOff x="960" y="144"/>
            <a:chExt cx="4128" cy="4149"/>
          </a:xfrm>
        </p:grpSpPr>
        <p:sp>
          <p:nvSpPr>
            <p:cNvPr id="11268" name="Text Box 10">
              <a:extLst>
                <a:ext uri="{FF2B5EF4-FFF2-40B4-BE49-F238E27FC236}">
                  <a16:creationId xmlns:a16="http://schemas.microsoft.com/office/drawing/2014/main" id="{6FD21D06-AC39-3A9B-83AD-8DDEF0BF0F98}"/>
                </a:ext>
              </a:extLst>
            </p:cNvPr>
            <p:cNvSpPr txBox="1">
              <a:spLocks noChangeArrowheads="1"/>
            </p:cNvSpPr>
            <p:nvPr/>
          </p:nvSpPr>
          <p:spPr bwMode="auto">
            <a:xfrm>
              <a:off x="1008" y="144"/>
              <a:ext cx="912" cy="218"/>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Conceptual</a:t>
              </a:r>
              <a:endParaRPr lang="es-ES" altLang="es-ES" sz="1600" b="1" i="1">
                <a:latin typeface="Andale Mono" pitchFamily="49" charset="0"/>
              </a:endParaRPr>
            </a:p>
          </p:txBody>
        </p:sp>
        <p:sp>
          <p:nvSpPr>
            <p:cNvPr id="11269" name="Text Box 11">
              <a:extLst>
                <a:ext uri="{FF2B5EF4-FFF2-40B4-BE49-F238E27FC236}">
                  <a16:creationId xmlns:a16="http://schemas.microsoft.com/office/drawing/2014/main" id="{773DB748-FE6E-3D4E-08C3-107560E5EF1B}"/>
                </a:ext>
              </a:extLst>
            </p:cNvPr>
            <p:cNvSpPr txBox="1">
              <a:spLocks noChangeArrowheads="1"/>
            </p:cNvSpPr>
            <p:nvPr/>
          </p:nvSpPr>
          <p:spPr bwMode="auto">
            <a:xfrm>
              <a:off x="4032" y="144"/>
              <a:ext cx="1056" cy="218"/>
            </a:xfrm>
            <a:prstGeom prst="rect">
              <a:avLst/>
            </a:prstGeom>
            <a:solidFill>
              <a:srgbClr val="FFFF00"/>
            </a:solidFill>
            <a:ln w="9525">
              <a:solidFill>
                <a:schemeClr val="tx2"/>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s-ES_tradnl" altLang="es-ES" sz="1600" b="1" i="1">
                  <a:latin typeface="Andale Mono" pitchFamily="49" charset="0"/>
                </a:rPr>
                <a:t>Metodológico</a:t>
              </a:r>
              <a:endParaRPr lang="es-ES" altLang="es-ES" sz="1600" b="1" i="1">
                <a:latin typeface="Andale Mono" pitchFamily="49" charset="0"/>
              </a:endParaRPr>
            </a:p>
          </p:txBody>
        </p:sp>
        <p:grpSp>
          <p:nvGrpSpPr>
            <p:cNvPr id="11270" name="Group 12">
              <a:extLst>
                <a:ext uri="{FF2B5EF4-FFF2-40B4-BE49-F238E27FC236}">
                  <a16:creationId xmlns:a16="http://schemas.microsoft.com/office/drawing/2014/main" id="{63AD733A-F604-4677-C1E7-D58218BA8AE5}"/>
                </a:ext>
              </a:extLst>
            </p:cNvPr>
            <p:cNvGrpSpPr>
              <a:grpSpLocks/>
            </p:cNvGrpSpPr>
            <p:nvPr/>
          </p:nvGrpSpPr>
          <p:grpSpPr bwMode="auto">
            <a:xfrm>
              <a:off x="1064" y="456"/>
              <a:ext cx="3832" cy="2355"/>
              <a:chOff x="200" y="816"/>
              <a:chExt cx="3832" cy="3312"/>
            </a:xfrm>
          </p:grpSpPr>
          <p:sp>
            <p:nvSpPr>
              <p:cNvPr id="11276" name="Line 13">
                <a:extLst>
                  <a:ext uri="{FF2B5EF4-FFF2-40B4-BE49-F238E27FC236}">
                    <a16:creationId xmlns:a16="http://schemas.microsoft.com/office/drawing/2014/main" id="{27F05FE3-A651-4FEF-D312-B5EA456E22A2}"/>
                  </a:ext>
                </a:extLst>
              </p:cNvPr>
              <p:cNvSpPr>
                <a:spLocks noChangeShapeType="1"/>
              </p:cNvSpPr>
              <p:nvPr/>
            </p:nvSpPr>
            <p:spPr bwMode="auto">
              <a:xfrm>
                <a:off x="200"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1277" name="Line 14">
                <a:extLst>
                  <a:ext uri="{FF2B5EF4-FFF2-40B4-BE49-F238E27FC236}">
                    <a16:creationId xmlns:a16="http://schemas.microsoft.com/office/drawing/2014/main" id="{983A61E1-15ED-0863-0AF1-ED58D32F8739}"/>
                  </a:ext>
                </a:extLst>
              </p:cNvPr>
              <p:cNvSpPr>
                <a:spLocks noChangeShapeType="1"/>
              </p:cNvSpPr>
              <p:nvPr/>
            </p:nvSpPr>
            <p:spPr bwMode="auto">
              <a:xfrm>
                <a:off x="3264" y="816"/>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1278" name="Line 15">
                <a:extLst>
                  <a:ext uri="{FF2B5EF4-FFF2-40B4-BE49-F238E27FC236}">
                    <a16:creationId xmlns:a16="http://schemas.microsoft.com/office/drawing/2014/main" id="{33F2115F-20C8-4D1E-61CC-E915E49FE7EE}"/>
                  </a:ext>
                </a:extLst>
              </p:cNvPr>
              <p:cNvSpPr>
                <a:spLocks noChangeShapeType="1"/>
              </p:cNvSpPr>
              <p:nvPr/>
            </p:nvSpPr>
            <p:spPr bwMode="auto">
              <a:xfrm>
                <a:off x="960"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1279" name="Line 16">
                <a:extLst>
                  <a:ext uri="{FF2B5EF4-FFF2-40B4-BE49-F238E27FC236}">
                    <a16:creationId xmlns:a16="http://schemas.microsoft.com/office/drawing/2014/main" id="{2D3D15C0-89BE-C004-2D9D-537475E3D47B}"/>
                  </a:ext>
                </a:extLst>
              </p:cNvPr>
              <p:cNvSpPr>
                <a:spLocks noChangeShapeType="1"/>
              </p:cNvSpPr>
              <p:nvPr/>
            </p:nvSpPr>
            <p:spPr bwMode="auto">
              <a:xfrm flipH="1">
                <a:off x="2112" y="816"/>
                <a:ext cx="1152" cy="3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11271" name="Text Box 17">
              <a:extLst>
                <a:ext uri="{FF2B5EF4-FFF2-40B4-BE49-F238E27FC236}">
                  <a16:creationId xmlns:a16="http://schemas.microsoft.com/office/drawing/2014/main" id="{40D122C7-1283-4791-C5D5-3818C2E859D7}"/>
                </a:ext>
              </a:extLst>
            </p:cNvPr>
            <p:cNvSpPr txBox="1">
              <a:spLocks noChangeArrowheads="1"/>
            </p:cNvSpPr>
            <p:nvPr/>
          </p:nvSpPr>
          <p:spPr bwMode="auto">
            <a:xfrm>
              <a:off x="960" y="799"/>
              <a:ext cx="816" cy="177"/>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COSMOVISION</a:t>
              </a:r>
              <a:endParaRPr lang="es-ES" altLang="es-ES" sz="1200">
                <a:latin typeface="Arial" panose="020B0604020202020204" pitchFamily="34" charset="0"/>
              </a:endParaRPr>
            </a:p>
          </p:txBody>
        </p:sp>
        <p:sp>
          <p:nvSpPr>
            <p:cNvPr id="11272" name="Text Box 18">
              <a:extLst>
                <a:ext uri="{FF2B5EF4-FFF2-40B4-BE49-F238E27FC236}">
                  <a16:creationId xmlns:a16="http://schemas.microsoft.com/office/drawing/2014/main" id="{00172DD1-9148-7807-ECE2-744C6AA82713}"/>
                </a:ext>
              </a:extLst>
            </p:cNvPr>
            <p:cNvSpPr txBox="1">
              <a:spLocks noChangeArrowheads="1"/>
            </p:cNvSpPr>
            <p:nvPr/>
          </p:nvSpPr>
          <p:spPr bwMode="auto">
            <a:xfrm>
              <a:off x="1152" y="1212"/>
              <a:ext cx="816" cy="177"/>
            </a:xfrm>
            <a:prstGeom prst="rect">
              <a:avLst/>
            </a:prstGeom>
            <a:solidFill>
              <a:srgbClr val="FFCC00"/>
            </a:solidFill>
            <a:ln w="63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s-ES_tradnl" altLang="es-ES" sz="1200">
                  <a:latin typeface="Arial" panose="020B0604020202020204" pitchFamily="34" charset="0"/>
                </a:rPr>
                <a:t>FILOSOFIA</a:t>
              </a:r>
              <a:endParaRPr lang="es-ES" altLang="es-ES" sz="1200">
                <a:latin typeface="Arial" panose="020B0604020202020204" pitchFamily="34" charset="0"/>
              </a:endParaRPr>
            </a:p>
          </p:txBody>
        </p:sp>
        <p:sp>
          <p:nvSpPr>
            <p:cNvPr id="11273" name="Text Box 19">
              <a:extLst>
                <a:ext uri="{FF2B5EF4-FFF2-40B4-BE49-F238E27FC236}">
                  <a16:creationId xmlns:a16="http://schemas.microsoft.com/office/drawing/2014/main" id="{3DDF8645-459A-BE3E-8D24-9BB7D4EE58E0}"/>
                </a:ext>
              </a:extLst>
            </p:cNvPr>
            <p:cNvSpPr txBox="1">
              <a:spLocks noChangeArrowheads="1"/>
            </p:cNvSpPr>
            <p:nvPr/>
          </p:nvSpPr>
          <p:spPr bwMode="auto">
            <a:xfrm>
              <a:off x="1344" y="3100"/>
              <a:ext cx="3456" cy="1193"/>
            </a:xfrm>
            <a:prstGeom prst="rect">
              <a:avLst/>
            </a:prstGeom>
            <a:solidFill>
              <a:srgbClr val="FFCC00"/>
            </a:solidFill>
            <a:ln w="6350">
              <a:solidFill>
                <a:schemeClr val="tx1"/>
              </a:solidFill>
              <a:miter lim="800000"/>
              <a:headEnd/>
              <a:tailEnd/>
            </a:ln>
          </p:spPr>
          <p:txBody>
            <a:bodyPr lIns="198000" rIns="1980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es-ES_tradnl" altLang="es-ES" sz="1200">
                <a:latin typeface="Arial" panose="020B0604020202020204" pitchFamily="34" charset="0"/>
              </a:endParaRPr>
            </a:p>
            <a:p>
              <a:pPr algn="ctr">
                <a:spcBef>
                  <a:spcPct val="50000"/>
                </a:spcBef>
                <a:buFontTx/>
                <a:buNone/>
              </a:pPr>
              <a:endParaRPr lang="es-ES_tradnl" altLang="es-ES" sz="1200">
                <a:latin typeface="Arial" panose="020B0604020202020204" pitchFamily="34" charset="0"/>
              </a:endParaRPr>
            </a:p>
            <a:p>
              <a:pPr algn="ctr">
                <a:spcBef>
                  <a:spcPct val="50000"/>
                </a:spcBef>
                <a:buFontTx/>
                <a:buNone/>
              </a:pPr>
              <a:endParaRPr lang="es-ES_tradnl" altLang="es-ES" sz="1200">
                <a:latin typeface="Arial" panose="020B0604020202020204" pitchFamily="34" charset="0"/>
              </a:endParaRPr>
            </a:p>
            <a:p>
              <a:pPr algn="ctr">
                <a:spcBef>
                  <a:spcPct val="50000"/>
                </a:spcBef>
                <a:buFontTx/>
                <a:buNone/>
              </a:pPr>
              <a:r>
                <a:rPr lang="es-ES_tradnl" altLang="es-ES" sz="1400" b="1">
                  <a:latin typeface="Arial" panose="020B0604020202020204" pitchFamily="34" charset="0"/>
                </a:rPr>
                <a:t>LAS CREENCIAS SOBRE LA NATURALEZA DEL CONOCIMIENTO Y DEL SABER QUE GUIAN LA INVESTIGACIÓN</a:t>
              </a:r>
            </a:p>
            <a:p>
              <a:pPr algn="ctr">
                <a:spcBef>
                  <a:spcPct val="50000"/>
                </a:spcBef>
                <a:buFontTx/>
                <a:buNone/>
              </a:pPr>
              <a:endParaRPr lang="es-ES" altLang="es-ES" sz="1400" b="1">
                <a:latin typeface="Arial" panose="020B0604020202020204" pitchFamily="34" charset="0"/>
              </a:endParaRPr>
            </a:p>
          </p:txBody>
        </p:sp>
        <p:sp>
          <p:nvSpPr>
            <p:cNvPr id="11274" name="Rectangle 20">
              <a:extLst>
                <a:ext uri="{FF2B5EF4-FFF2-40B4-BE49-F238E27FC236}">
                  <a16:creationId xmlns:a16="http://schemas.microsoft.com/office/drawing/2014/main" id="{820D16F1-437F-C697-2172-74D5503383CC}"/>
                </a:ext>
              </a:extLst>
            </p:cNvPr>
            <p:cNvSpPr>
              <a:spLocks noChangeArrowheads="1"/>
            </p:cNvSpPr>
            <p:nvPr/>
          </p:nvSpPr>
          <p:spPr bwMode="auto">
            <a:xfrm>
              <a:off x="1200" y="3141"/>
              <a:ext cx="3672"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s-ES_tradnl" altLang="es-ES" sz="2400" b="1" u="sng">
                  <a:solidFill>
                    <a:srgbClr val="FF0000"/>
                  </a:solidFill>
                  <a:latin typeface="Andale Mono" pitchFamily="49" charset="0"/>
                </a:rPr>
                <a:t>Filosofía</a:t>
              </a:r>
              <a:endParaRPr lang="es-ES" altLang="es-ES" sz="2400" b="1" u="sng">
                <a:solidFill>
                  <a:srgbClr val="FF0000"/>
                </a:solidFill>
                <a:latin typeface="Andale Mono" pitchFamily="49" charset="0"/>
              </a:endParaRPr>
            </a:p>
          </p:txBody>
        </p:sp>
        <p:sp>
          <p:nvSpPr>
            <p:cNvPr id="11275" name="Line 21">
              <a:extLst>
                <a:ext uri="{FF2B5EF4-FFF2-40B4-BE49-F238E27FC236}">
                  <a16:creationId xmlns:a16="http://schemas.microsoft.com/office/drawing/2014/main" id="{72112B00-CA80-238C-6A64-E02E82E18945}"/>
                </a:ext>
              </a:extLst>
            </p:cNvPr>
            <p:cNvSpPr>
              <a:spLocks noChangeShapeType="1"/>
            </p:cNvSpPr>
            <p:nvPr/>
          </p:nvSpPr>
          <p:spPr bwMode="auto">
            <a:xfrm>
              <a:off x="1824" y="456"/>
              <a:ext cx="384" cy="826"/>
            </a:xfrm>
            <a:prstGeom prst="line">
              <a:avLst/>
            </a:prstGeom>
            <a:noFill/>
            <a:ln w="762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s-ES"/>
            </a:p>
          </p:txBody>
        </p:sp>
      </p:grpSp>
    </p:spTree>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4286144_TF67061901.potx" id="{B30549EC-BF26-4447-B583-ECA42EDFBF87}" vid="{82B5737C-AD48-48A3-9B9B-EC56AC23329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3242A4-1E6A-4E02-809C-4A24066EC0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{34D17CB4-D2CE-43E9-B5C1-FE36EAE9E10A}tf67061901_win32</Template>
  <TotalTime>3</TotalTime>
  <Words>1609</Words>
  <Application>Microsoft Office PowerPoint</Application>
  <PresentationFormat>Panorámica</PresentationFormat>
  <Paragraphs>318</Paragraphs>
  <Slides>48</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48</vt:i4>
      </vt:variant>
    </vt:vector>
  </HeadingPairs>
  <TitlesOfParts>
    <vt:vector size="59" baseType="lpstr">
      <vt:lpstr>Andale Mono</vt:lpstr>
      <vt:lpstr>Arial</vt:lpstr>
      <vt:lpstr>Arial Black</vt:lpstr>
      <vt:lpstr>Calibri</vt:lpstr>
      <vt:lpstr>Franklin Gothic Book</vt:lpstr>
      <vt:lpstr>Franklin Gothic Demi</vt:lpstr>
      <vt:lpstr>Garamond</vt:lpstr>
      <vt:lpstr>StarSymbol</vt:lpstr>
      <vt:lpstr>Times New Roman</vt:lpstr>
      <vt:lpstr>Wingdings 2</vt:lpstr>
      <vt:lpstr>DividendVTI</vt:lpstr>
      <vt:lpstr>UVE DEL CONOCIMIENTO UVE EPISTEMOLÓGICA UVE DE GOWIN</vt:lpstr>
      <vt:lpstr>UVE EPISTEMOLÓGICA DE GOWIN</vt:lpstr>
      <vt:lpstr>UVE EPISTEMOLÓGICA DE GOWIN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APLICACIONES DE LA UVE</vt:lpstr>
      <vt:lpstr>APLICACIONES DE LA UVE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PAUTAS PARA LA REALIZACIÓN DE UNA UVE</vt:lpstr>
      <vt:lpstr>PAUTAS PARA LA REALIZACIÓN DE UNA UVE</vt:lpstr>
      <vt:lpstr>PAUTAS PARA LA REALIZACIÓN DE UNA UVE</vt:lpstr>
      <vt:lpstr>PAUTAS PARA LA REALIZACIÓN DE UNA UVE</vt:lpstr>
      <vt:lpstr>Dificultades Retos </vt:lpstr>
      <vt:lpstr>Presentación de PowerPoint</vt:lpstr>
      <vt:lpstr>Presentación de PowerPoint</vt:lpstr>
      <vt:lpstr>Ventajas y aplicaciones</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UVE DEL CONOCIMIENTO UVE EPISTEMOLÓGICA UVE DE GOWIN</dc:title>
  <dc:creator>Maider Pérez de Villarreal</dc:creator>
  <cp:lastModifiedBy>Maider Pérez de Villarreal</cp:lastModifiedBy>
  <cp:revision>1</cp:revision>
  <dcterms:created xsi:type="dcterms:W3CDTF">2022-10-25T15:03:19Z</dcterms:created>
  <dcterms:modified xsi:type="dcterms:W3CDTF">2022-10-25T15:06:57Z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